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4.xlsx" ContentType="application/vnd.openxmlformats-officedocument.spreadsheetml.sheet"/>
  <Override PartName="/ppt/embeddings/oleObject1.bin" ContentType="application/vnd.openxmlformats-officedocument.oleObject"/>
  <Override PartName="/ppt/embeddings/oleObject5.xlsx" ContentType="application/vnd.openxmlformats-officedocument.spreadsheetml.sheet"/>
  <Override PartName="/ppt/embeddings/oleObject6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FA16D0-FBBB-48A4-B4C7-7A9EF509E1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DB1701-34B6-477A-8755-A7D59C196B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B5C3E3-BCD7-4C96-90F2-0E39DC3161A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3BED92-EDD0-4337-9E0A-C4D4CA0571E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80280" y="-81000"/>
            <a:ext cx="1601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** Draft**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4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5.wmf"/><Relationship Id="rId9" Type="http://schemas.openxmlformats.org/officeDocument/2006/relationships/package" Target="../embeddings/oleObject5.xlsx"/><Relationship Id="rId10" Type="http://schemas.openxmlformats.org/officeDocument/2006/relationships/image" Target="../media/image6.wmf"/><Relationship Id="rId11" Type="http://schemas.openxmlformats.org/officeDocument/2006/relationships/package" Target="../embeddings/oleObject6.xlsx"/><Relationship Id="rId12" Type="http://schemas.openxmlformats.org/officeDocument/2006/relationships/image" Target="../media/image7.wmf"/><Relationship Id="rId1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360"/>
            <a:ext cx="82296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Corporate Staff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3809880" y="685800"/>
            <a:ext cx="1600200" cy="788760"/>
            <a:chOff x="3809880" y="685800"/>
            <a:chExt cx="1600200" cy="788760"/>
          </a:xfrm>
        </p:grpSpPr>
        <p:sp>
          <p:nvSpPr>
            <p:cNvPr id="13" name=""/>
            <p:cNvSpPr/>
            <p:nvPr/>
          </p:nvSpPr>
          <p:spPr>
            <a:xfrm>
              <a:off x="3809880" y="685800"/>
              <a:ext cx="1600200" cy="788760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079160" y="802440"/>
              <a:ext cx="1061640" cy="6426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Steve Kean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Exec VP and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Chief of Staff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" name=""/>
          <p:cNvGrpSpPr/>
          <p:nvPr/>
        </p:nvGrpSpPr>
        <p:grpSpPr>
          <a:xfrm>
            <a:off x="152280" y="1676520"/>
            <a:ext cx="1602000" cy="747720"/>
            <a:chOff x="152280" y="1676520"/>
            <a:chExt cx="1602000" cy="747720"/>
          </a:xfrm>
        </p:grpSpPr>
        <p:sp>
          <p:nvSpPr>
            <p:cNvPr id="16" name=""/>
            <p:cNvSpPr/>
            <p:nvPr/>
          </p:nvSpPr>
          <p:spPr>
            <a:xfrm>
              <a:off x="152280" y="1676520"/>
              <a:ext cx="1602000" cy="747720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66400" y="1787040"/>
              <a:ext cx="1392120" cy="45972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Government and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Regulatory Affairs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" name=""/>
          <p:cNvGrpSpPr/>
          <p:nvPr/>
        </p:nvGrpSpPr>
        <p:grpSpPr>
          <a:xfrm>
            <a:off x="7348680" y="1676520"/>
            <a:ext cx="1601640" cy="747720"/>
            <a:chOff x="7348680" y="1676520"/>
            <a:chExt cx="1601640" cy="747720"/>
          </a:xfrm>
        </p:grpSpPr>
        <p:sp>
          <p:nvSpPr>
            <p:cNvPr id="19" name=""/>
            <p:cNvSpPr/>
            <p:nvPr/>
          </p:nvSpPr>
          <p:spPr>
            <a:xfrm>
              <a:off x="7348680" y="1676520"/>
              <a:ext cx="1601640" cy="747720"/>
            </a:xfrm>
            <a:prstGeom prst="roundRect">
              <a:avLst>
                <a:gd name="adj" fmla="val 16667"/>
              </a:avLst>
            </a:prstGeom>
            <a:solidFill>
              <a:srgbClr val="ff66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7439760" y="1916280"/>
              <a:ext cx="1442880" cy="276840"/>
            </a:xfrm>
            <a:prstGeom prst="rect">
              <a:avLst/>
            </a:pr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Human Resources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" name=""/>
          <p:cNvSpPr/>
          <p:nvPr/>
        </p:nvSpPr>
        <p:spPr>
          <a:xfrm>
            <a:off x="3733920" y="1676520"/>
            <a:ext cx="1601640" cy="747720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39760" y="1828800"/>
            <a:ext cx="1409040" cy="459720"/>
          </a:xfrm>
          <a:prstGeom prst="rect">
            <a:avLst/>
          </a:prstGeom>
          <a:solidFill>
            <a:srgbClr val="3399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Business Controls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Unicode MS"/>
              </a:rPr>
              <a:t>(Security)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1981080" y="1676520"/>
            <a:ext cx="1602000" cy="747720"/>
            <a:chOff x="1981080" y="1676520"/>
            <a:chExt cx="1602000" cy="747720"/>
          </a:xfrm>
        </p:grpSpPr>
        <p:sp>
          <p:nvSpPr>
            <p:cNvPr id="24" name=""/>
            <p:cNvSpPr/>
            <p:nvPr/>
          </p:nvSpPr>
          <p:spPr>
            <a:xfrm>
              <a:off x="1981080" y="1676520"/>
              <a:ext cx="1602000" cy="747720"/>
            </a:xfrm>
            <a:prstGeom prst="roundRect">
              <a:avLst>
                <a:gd name="adj" fmla="val 16667"/>
              </a:avLst>
            </a:prstGeom>
            <a:solidFill>
              <a:srgbClr val="9900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136240" y="1916280"/>
              <a:ext cx="1315800" cy="276840"/>
            </a:xfrm>
            <a:prstGeom prst="rect">
              <a:avLst/>
            </a:prstGeom>
            <a:solidFill>
              <a:srgbClr val="99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Communications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" name=""/>
          <p:cNvGrpSpPr/>
          <p:nvPr/>
        </p:nvGrpSpPr>
        <p:grpSpPr>
          <a:xfrm>
            <a:off x="5562720" y="1676520"/>
            <a:ext cx="1600200" cy="747720"/>
            <a:chOff x="5562720" y="1676520"/>
            <a:chExt cx="1600200" cy="747720"/>
          </a:xfrm>
        </p:grpSpPr>
        <p:sp>
          <p:nvSpPr>
            <p:cNvPr id="27" name=""/>
            <p:cNvSpPr/>
            <p:nvPr/>
          </p:nvSpPr>
          <p:spPr>
            <a:xfrm>
              <a:off x="5562720" y="1676520"/>
              <a:ext cx="1600200" cy="74772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810400" y="1744560"/>
              <a:ext cx="1137600" cy="64260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Corporate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Administrative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ffffff"/>
                  </a:solidFill>
                  <a:effectLst/>
                  <a:uFillTx/>
                  <a:latin typeface="Arial Unicode MS"/>
                </a:rPr>
                <a:t>Services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"/>
          <p:cNvSpPr/>
          <p:nvPr/>
        </p:nvSpPr>
        <p:spPr>
          <a:xfrm>
            <a:off x="152280" y="2590920"/>
            <a:ext cx="175284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Advocacy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Business unit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Risk identification and mitigation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Environment, Health and Safety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981080" y="2590920"/>
            <a:ext cx="19814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Public Relations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Brand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Internal Communications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Corporate Responsibility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486400" y="2590920"/>
            <a:ext cx="205740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Real Estate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Property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Facility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management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Administrative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Aviation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196040" y="2403360"/>
            <a:ext cx="2057400" cy="247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 Unicode MS"/>
              </a:rPr>
              <a:t>Corp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Employee Relations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Community Relations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HR Commercialization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Compensation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Global HR Information Management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 Unicode MS"/>
              </a:rPr>
              <a:t>Global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Business Unit Coordination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Corporate Networked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57600" y="2590920"/>
            <a:ext cx="19810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Corporate security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Crisis response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Business intelligence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79280">
              <a:lnSpc>
                <a:spcPct val="100000"/>
              </a:lnSpc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008840" y="6629400"/>
            <a:ext cx="200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* Global HR includes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7400" y="640080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(In 000’s)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152280" y="5257800"/>
          <a:ext cx="8839440" cy="1236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5257800"/>
                    <a:ext cx="8839440" cy="123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2664000" y="411120"/>
            <a:ext cx="3731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Spend Impactability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(Plan to Plan)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66320" y="6508800"/>
            <a:ext cx="5919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* Charts include Global HR, so numbers don’t correspond to worksheets.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314280" y="1542960"/>
          <a:ext cx="2733840" cy="2114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4280" y="1542960"/>
                    <a:ext cx="2733840" cy="211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2" name=""/>
          <p:cNvGraphicFramePr/>
          <p:nvPr/>
        </p:nvGraphicFramePr>
        <p:xfrm>
          <a:off x="324000" y="3800520"/>
          <a:ext cx="2724120" cy="21240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24000" y="3800520"/>
                    <a:ext cx="2724120" cy="212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4" name=""/>
          <p:cNvGraphicFramePr/>
          <p:nvPr/>
        </p:nvGraphicFramePr>
        <p:xfrm>
          <a:off x="3209760" y="1542960"/>
          <a:ext cx="2733840" cy="211464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209760" y="1542960"/>
                    <a:ext cx="2733840" cy="211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6" name=""/>
          <p:cNvGraphicFramePr/>
          <p:nvPr/>
        </p:nvGraphicFramePr>
        <p:xfrm>
          <a:off x="3200400" y="3809880"/>
          <a:ext cx="2743200" cy="21052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200400" y="3809880"/>
                    <a:ext cx="2743200" cy="210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" name=""/>
          <p:cNvGraphicFramePr/>
          <p:nvPr/>
        </p:nvGraphicFramePr>
        <p:xfrm>
          <a:off x="6105600" y="1542960"/>
          <a:ext cx="2733480" cy="2114640"/>
        </p:xfrm>
        <a:graphic>
          <a:graphicData uri="http://schemas.openxmlformats.org/presentationml/2006/ole">
            <p:oleObj progId="Excel.Sheet.12" r:id="rId9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6105600" y="1542960"/>
                    <a:ext cx="2733480" cy="211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" name=""/>
          <p:cNvGraphicFramePr/>
          <p:nvPr/>
        </p:nvGraphicFramePr>
        <p:xfrm>
          <a:off x="6095880" y="3819600"/>
          <a:ext cx="2743200" cy="2124000"/>
        </p:xfrm>
        <a:graphic>
          <a:graphicData uri="http://schemas.openxmlformats.org/presentationml/2006/ole">
            <p:oleObj progId="Excel.Sheet.12" r:id="rId1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095880" y="3819600"/>
                    <a:ext cx="2743200" cy="2124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Corp Staff Significant Year to Year Plan Changes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(in 000’s)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52280" y="609480"/>
            <a:ext cx="883944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Public Affairs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Government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Decreases in Salaries and associated costs (-1,327) and Outside Services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-492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Increases in Employee Expenses (435) and Memberships and Contributions (1,213) [due to election year and partially offset by decrease in Outside Services]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ff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Net decrease of $197 despite significant increase in RTO activities, continued litigation regarding California and Northwest refunds,  and situational response capabilities (2001 example:  California crisis)</a:t>
            </a:r>
            <a:br>
              <a:rPr sz="1000"/>
            </a:b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Environment Health and Safety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Decreases in Chief Environmental Officer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-505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), Environmental Policy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-352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), Corp Asset EH&amp;S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-317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Increase in Facility Audits (1,337) [moved from BU in mid-2001]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ff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Net decrease of $xx??xx  reflects reprioritization in EH&amp;S activities</a:t>
            </a:r>
            <a:br>
              <a:rPr sz="1000"/>
            </a:b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Communications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Decreases in Advertising(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-3,209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), International PR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-830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), Annual Report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-387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Increases in University Affairs (216), Corporate Responsibility (374), EBS PR (432) [moved from BU in mid-2001]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249"/>
              </a:spcBef>
              <a:buClr>
                <a:srgbClr val="0000ff"/>
              </a:buClr>
              <a:buFont typeface="Arial Unicode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Net decrease of $3,616 reflects request for 10% budget reduction</a:t>
            </a:r>
            <a:br>
              <a:rPr sz="1000"/>
            </a:b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ECAS and Aviation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Decreases in ECN/3AC bldgs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-2,700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,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 Aviation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-1,599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Increases in Campus Cafeteria space costs (2,200) and utility unit costs (200)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New charges in ECS (41,000), new garage (1,700), Enron Kids’ Center (500)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ff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Net increase of $36,900 reflects costs associated with ECS and associated expenses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Corp.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Decreases in HR Communications, Organizational Development &amp; Training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Increases in CR programs, HR Systems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ff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Net increase of $6,382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 Unicode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Benefits and Compensation Plans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Increases in Restricted Stock (16,197), Annual Incentive (1,902), Deferral Plans (7,570) and Benefit Plans (22,725)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00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Decrease in Performance Units (</a:t>
            </a: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-14,738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0000ff"/>
              </a:buClr>
              <a:buFont typeface="Arial Unicode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ff"/>
                </a:solidFill>
                <a:effectLst/>
                <a:uFillTx/>
                <a:latin typeface="Arial Unicode MS"/>
              </a:rPr>
              <a:t>Net increase of $33,970 reflects increased company headcount and includes rising healthcare costs.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011720" y="4572000"/>
            <a:ext cx="1933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Arial Unicode MS"/>
              </a:rPr>
              <a:t>**Still reviewing**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562720" y="4648320"/>
            <a:ext cx="1295280" cy="759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5638320" y="4724280"/>
            <a:ext cx="1143000" cy="53352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2142360" y="1995480"/>
            <a:ext cx="5331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Insert Public Affairs Trends page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3359520" y="223920"/>
            <a:ext cx="235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ECAS Trends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800600" y="1143000"/>
            <a:ext cx="3809880" cy="192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2000 Transfer In (5) includes: EI (5).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2000 Transfer Out (11) includes: Energy Maint. To EES.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2000 Cuts (7) includes: EES Dublin Staff eliminated.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2001 Transfer In (5) includes: Phone Operators for IT.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2001 Transfer Out (2) includes: Travel to GSS.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2001 New Hire (2) includes: Lobby Receptionists.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2002 Transfer In (8) includes: EES &amp; EBS redeployment.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2002 Transfer Out (4) includes: Security to Govt. Affairs.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 2002 Cuts (6) includes: EES positions eliminated.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33520" y="4006800"/>
            <a:ext cx="4038480" cy="270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2000 Recurring (55M) reduced due to Project Teresa (6M).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2000 New Program (2M):New Travel Program.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2000 Cuts (3M): EES Dublin Closed.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2001 Usage (34M) increase of (15m): Reflects increased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Construction related activities for EES (5m),EBS (3m)&amp;ENA (1m)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ENW (6m).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2001 Transfer Out (2M):  Travel to GSS.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2001 Recurring (56m) increase of (1m) includes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3 Allen Center rent increase due to expanded space.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 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2002 Usage (32M) reflects reduction of (2m)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due to reduced construction budgets.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2002 New Building (42M) reflects all expenses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to support Enron Center South.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2002 Recurring (53M) reflects reduction of (2m) due to 3 Allen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Center rent reduction and 3 Allen Center support elimination (1m).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152280" y="811080"/>
          <a:ext cx="4496040" cy="2900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811080"/>
                    <a:ext cx="4496040" cy="290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3" name=""/>
          <p:cNvGraphicFramePr/>
          <p:nvPr/>
        </p:nvGraphicFramePr>
        <p:xfrm>
          <a:off x="4572000" y="3792600"/>
          <a:ext cx="4419720" cy="2913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3792600"/>
                    <a:ext cx="4419720" cy="291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3130560" y="223920"/>
            <a:ext cx="3022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Global HR Trends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762120" y="990720"/>
          <a:ext cx="7772400" cy="419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990720"/>
                    <a:ext cx="7772400" cy="419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8" name=""/>
          <p:cNvSpPr/>
          <p:nvPr/>
        </p:nvSpPr>
        <p:spPr>
          <a:xfrm>
            <a:off x="839880" y="5591160"/>
            <a:ext cx="77724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LT commitments are defined here as multi-year contributions and grants.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Cumulative New includes primarily Clickathome and Day Care Center $22M+ in 2002, Commercialization team $1M, HR Associates and Analysts $1M, PEP/PRC $1M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Cumulative Cuts includes primarily EBS/EES reductions $5M, Executive and reduced international groups $5M, EWS reductions, Benefits $3M, CR $1M, and various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other downsizing efforts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2001-08-30T17:43:04Z</dcterms:created>
  <dc:creator>elinnell</dc:creator>
  <dc:description/>
  <dc:language>en-US</dc:language>
  <cp:lastModifiedBy>elinnell</cp:lastModifiedBy>
  <dcterms:modified xsi:type="dcterms:W3CDTF">2001-09-07T14:41:20Z</dcterms:modified>
  <cp:revision>45</cp:revision>
  <dc:subject/>
  <dc:title>Public Affairs and Administration</dc:title>
</cp:coreProperties>
</file>