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_rels/presentation.xml.rels" ContentType="application/vnd.openxmlformats-package.relationships+xml"/>
  <Override PartName="/ppt/embeddings/oleObject1.pptx" ContentType="application/vnd.openxmlformats-officedocument.presentationml.presentation"/>
  <Override PartName="/ppt/embeddings/oleObject1.docx" ContentType="application/vnd.openxmlformats-officedocument.wordprocessingml.document"/>
  <Override PartName="/ppt/embeddings/oleObject2.docx" ContentType="application/vnd.openxmlformats-officedocument.wordprocessingml.document"/>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3333cc"/>
              </a:solidFill>
              <a:effectLst/>
              <a:uFillTx/>
              <a:latin typeface="Arial"/>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ECE4175-873E-455E-A1B0-B628D950B2B6}"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776F206-3E38-40A4-ABCC-FE6E7D53F6FE}"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3333cc"/>
                </a:solidFill>
                <a:effectLst/>
                <a:uFillTx/>
                <a:latin typeface="Arial"/>
              </a:rPr>
              <a:t>Click to edit the title text format</a:t>
            </a:r>
            <a:endParaRPr b="0" lang="en-US" sz="4000" strike="noStrike" u="none">
              <a:solidFill>
                <a:srgbClr val="3333cc"/>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217F05D-D611-4BA5-8C19-F65DA982E7B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685800" y="1219320"/>
            <a:ext cx="7845480" cy="0"/>
          </a:xfrm>
          <a:prstGeom prst="line">
            <a:avLst/>
          </a:prstGeom>
          <a:ln w="38160">
            <a:solidFill>
              <a:srgbClr val="e8751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package" Target="../embeddings/oleObject1.pptx"/><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package" Target="../embeddings/oleObject2.docx"/><Relationship Id="rId4" Type="http://schemas.openxmlformats.org/officeDocument/2006/relationships/image" Target="../media/image4.wmf"/><Relationship Id="rId5"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package" Target="../embeddings/oleObject2.docx"/><Relationship Id="rId4" Type="http://schemas.openxmlformats.org/officeDocument/2006/relationships/image" Target="../media/image6.wmf"/><Relationship Id="rId5"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1294560" y="533520"/>
            <a:ext cx="652644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Negative PX Credit Claims</a:t>
            </a:r>
            <a:endParaRPr b="0" lang="en-US" sz="4000" strike="noStrike" u="none">
              <a:solidFill>
                <a:srgbClr val="000000"/>
              </a:solidFill>
              <a:effectLst/>
              <a:uFillTx/>
              <a:latin typeface="Times New Roman"/>
            </a:endParaRPr>
          </a:p>
        </p:txBody>
      </p:sp>
      <p:sp>
        <p:nvSpPr>
          <p:cNvPr id="9" name=""/>
          <p:cNvSpPr/>
          <p:nvPr/>
        </p:nvSpPr>
        <p:spPr>
          <a:xfrm>
            <a:off x="0" y="1981080"/>
            <a:ext cx="9144000" cy="1557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99"/>
                </a:solidFill>
                <a:effectLst/>
                <a:uFillTx/>
                <a:latin typeface="Arial"/>
              </a:rPr>
              <a:t>Presentation to the PG&amp;E  </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99"/>
                </a:solidFill>
                <a:effectLst/>
                <a:uFillTx/>
                <a:latin typeface="Arial"/>
              </a:rPr>
              <a:t>Official Unsecured Creditors Committee</a:t>
            </a:r>
            <a:endParaRPr b="0" lang="en-US" sz="3200" strike="noStrike" u="none">
              <a:solidFill>
                <a:srgbClr val="000000"/>
              </a:solidFill>
              <a:effectLst/>
              <a:uFillTx/>
              <a:latin typeface="Times New Roman"/>
            </a:endParaRPr>
          </a:p>
        </p:txBody>
      </p:sp>
      <p:sp>
        <p:nvSpPr>
          <p:cNvPr id="10" name=""/>
          <p:cNvSpPr/>
          <p:nvPr/>
        </p:nvSpPr>
        <p:spPr>
          <a:xfrm>
            <a:off x="2590560" y="4419720"/>
            <a:ext cx="394236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Arial"/>
              </a:rPr>
              <a:t>SAN FRANCISCO, CALIFORNIA</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Arial"/>
              </a:rPr>
              <a:t>JUNE 4, 2001</a:t>
            </a:r>
            <a:endParaRPr b="0" lang="en-US" sz="2000" strike="noStrike" u="none">
              <a:solidFill>
                <a:srgbClr val="000000"/>
              </a:solidFill>
              <a:effectLst/>
              <a:uFillTx/>
              <a:latin typeface="Times New Roman"/>
            </a:endParaRPr>
          </a:p>
        </p:txBody>
      </p:sp>
      <p:sp>
        <p:nvSpPr>
          <p:cNvPr id="11" name=""/>
          <p:cNvSpPr/>
          <p:nvPr/>
        </p:nvSpPr>
        <p:spPr>
          <a:xfrm>
            <a:off x="152280" y="5484960"/>
            <a:ext cx="8991720" cy="916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99"/>
                </a:solidFill>
                <a:effectLst/>
                <a:uFillTx/>
                <a:latin typeface="Arial"/>
              </a:rPr>
              <a:t>PRESENTED BY:  ASSOCIATION OF BAY AREA GOVERNMENTS / AES-NEW ENERGY / APS ENERGY SERVICES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99"/>
                </a:solidFill>
                <a:effectLst/>
                <a:uFillTx/>
                <a:latin typeface="Arial"/>
              </a:rPr>
              <a:t>NEW WEST ENERGY</a:t>
            </a:r>
            <a:endParaRPr b="0" lang="en-US" sz="1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3C5ADAE7-4F21-4D24-AE2F-548528D6C16A}"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28" name=""/>
          <p:cNvGraphicFramePr/>
          <p:nvPr/>
        </p:nvGraphicFramePr>
        <p:xfrm>
          <a:off x="762120" y="1295280"/>
          <a:ext cx="7696080" cy="5029200"/>
        </p:xfrm>
        <a:graphic>
          <a:graphicData uri="http://schemas.openxmlformats.org/presentationml/2006/ole">
            <p:oleObj progId="PowerPoint.Show.12" r:id="rId1" spid="">
              <p:embed/>
              <p:pic>
                <p:nvPicPr>
                  <p:cNvPr id="129" name="" descr=""/>
                  <p:cNvPicPr/>
                  <p:nvPr/>
                </p:nvPicPr>
                <p:blipFill>
                  <a:blip r:embed="rId2"/>
                  <a:stretch/>
                </p:blipFill>
                <p:spPr>
                  <a:xfrm>
                    <a:off x="762120" y="1295280"/>
                    <a:ext cx="7696080" cy="5029200"/>
                  </a:xfrm>
                  <a:prstGeom prst="rect">
                    <a:avLst/>
                  </a:prstGeom>
                  <a:noFill/>
                  <a:ln w="0">
                    <a:noFill/>
                  </a:ln>
                </p:spPr>
              </p:pic>
            </p:oleObj>
          </a:graphicData>
        </a:graphic>
      </p:graphicFrame>
      <p:sp>
        <p:nvSpPr>
          <p:cNvPr id="130" name=""/>
          <p:cNvSpPr/>
          <p:nvPr/>
        </p:nvSpPr>
        <p:spPr>
          <a:xfrm>
            <a:off x="690840" y="560520"/>
            <a:ext cx="6241680" cy="703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Floating Shopping Credit</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C54D00A-8273-4F70-9F47-27FEF851D5D3}"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609120" y="533520"/>
            <a:ext cx="8991720" cy="1218960"/>
          </a:xfrm>
          <a:prstGeom prst="rect">
            <a:avLst/>
          </a:prstGeom>
          <a:noFill/>
          <a:ln w="0">
            <a:noFill/>
          </a:ln>
        </p:spPr>
        <p:txBody>
          <a:bodyPr lIns="82080" rIns="8208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3333cc"/>
                </a:solidFill>
                <a:effectLst/>
                <a:uFillTx/>
                <a:latin typeface="Arial"/>
              </a:rPr>
              <a:t>Magnitude of Negative PX Credit </a:t>
            </a:r>
            <a:r>
              <a:rPr b="1" lang="en-US" sz="3600" strike="noStrike" u="none">
                <a:solidFill>
                  <a:srgbClr val="3333cc"/>
                </a:solidFill>
                <a:effectLst/>
                <a:uFillTx/>
                <a:latin typeface="Arial"/>
              </a:rPr>
              <a:t>Increases With Market Price Increases</a:t>
            </a:r>
            <a:endParaRPr b="0" lang="en-US" sz="3600" strike="noStrike" u="none">
              <a:solidFill>
                <a:srgbClr val="3333cc"/>
              </a:solidFill>
              <a:effectLst/>
              <a:uFillTx/>
              <a:latin typeface="Arial"/>
            </a:endParaRPr>
          </a:p>
        </p:txBody>
      </p:sp>
      <p:sp>
        <p:nvSpPr>
          <p:cNvPr id="1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pic>
        <p:nvPicPr>
          <p:cNvPr id="133" name="Anamolies" descr=""/>
          <p:cNvPicPr/>
          <p:nvPr/>
        </p:nvPicPr>
        <p:blipFill>
          <a:blip r:embed="rId1"/>
          <a:stretch/>
        </p:blipFill>
        <p:spPr>
          <a:xfrm>
            <a:off x="690480" y="1892160"/>
            <a:ext cx="7729560" cy="4356360"/>
          </a:xfrm>
          <a:prstGeom prst="rect">
            <a:avLst/>
          </a:prstGeom>
          <a:noFill/>
          <a:ln w="0">
            <a:noFill/>
          </a:ln>
        </p:spPr>
      </p:pic>
      <p:sp>
        <p:nvSpPr>
          <p:cNvPr id="4" name="PlaceHolder 3"/>
          <p:cNvSpPr>
            <a:spLocks noGrp="1"/>
          </p:cNvSpPr>
          <p:nvPr>
            <p:ph type="sldNum" idx="3"/>
          </p:nvPr>
        </p:nvSpPr>
        <p:spPr/>
        <p:txBody>
          <a:bodyPr/>
          <a:p>
            <a:fld id="{8314E3B8-3960-4F56-9D02-87DA4B308A10}"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 name=""/>
          <p:cNvSpPr/>
          <p:nvPr/>
        </p:nvSpPr>
        <p:spPr>
          <a:xfrm>
            <a:off x="612360" y="593640"/>
            <a:ext cx="390240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PX Credit Audit</a:t>
            </a:r>
            <a:endParaRPr b="0" lang="en-US" sz="4000" strike="noStrike" u="none">
              <a:solidFill>
                <a:srgbClr val="000000"/>
              </a:solidFill>
              <a:effectLst/>
              <a:uFillTx/>
              <a:latin typeface="Times New Roman"/>
            </a:endParaRPr>
          </a:p>
        </p:txBody>
      </p:sp>
      <p:sp>
        <p:nvSpPr>
          <p:cNvPr id="135" name=""/>
          <p:cNvSpPr/>
          <p:nvPr/>
        </p:nvSpPr>
        <p:spPr>
          <a:xfrm>
            <a:off x="838080" y="1523880"/>
            <a:ext cx="7772400" cy="3766680"/>
          </a:xfrm>
          <a:prstGeom prst="rect">
            <a:avLst/>
          </a:prstGeom>
          <a:noFill/>
          <a:ln w="0">
            <a:noFill/>
          </a:ln>
        </p:spPr>
        <p:style>
          <a:lnRef idx="0"/>
          <a:fillRef idx="0"/>
          <a:effectRef idx="0"/>
          <a:fontRef idx="minor"/>
        </p:style>
        <p:txBody>
          <a:bodyPr lIns="90000" rIns="90000" tIns="46800" bIns="46800" anchor="t">
            <a:spAutoFit/>
          </a:bodyPr>
          <a:p>
            <a:pPr marL="345960" indent="-345960">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CPUC established a PX credit audit process in D.99-06-058 which was commenced by Barrington-Wellesley Group, Inc.</a:t>
            </a:r>
            <a:endParaRPr b="0" lang="en-US" sz="2400" strike="noStrike" u="none">
              <a:solidFill>
                <a:srgbClr val="000000"/>
              </a:solidFill>
              <a:effectLst/>
              <a:uFillTx/>
              <a:latin typeface="Times New Roman"/>
            </a:endParaRPr>
          </a:p>
          <a:p>
            <a:pPr marL="345960" indent="-345960">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5960" indent="-345960">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PX credit audit work for the period of time corresponding to our claim for negative PX credits will be complete in September 2001, and will update our amount of claim in this bankruptcy.</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0D1D9C21-C5ED-476A-A082-2F753DFDFA19}"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
          <p:cNvSpPr/>
          <p:nvPr/>
        </p:nvSpPr>
        <p:spPr>
          <a:xfrm>
            <a:off x="625680" y="593640"/>
            <a:ext cx="7370280" cy="70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What is the Amount Claimed?</a:t>
            </a:r>
            <a:endParaRPr b="0" lang="en-US" sz="4000" strike="noStrike" u="none">
              <a:solidFill>
                <a:srgbClr val="000000"/>
              </a:solidFill>
              <a:effectLst/>
              <a:uFillTx/>
              <a:latin typeface="Times New Roman"/>
            </a:endParaRPr>
          </a:p>
        </p:txBody>
      </p:sp>
      <p:sp>
        <p:nvSpPr>
          <p:cNvPr id="137" name=""/>
          <p:cNvSpPr/>
          <p:nvPr/>
        </p:nvSpPr>
        <p:spPr>
          <a:xfrm>
            <a:off x="600120" y="1523880"/>
            <a:ext cx="8391240" cy="4362840"/>
          </a:xfrm>
          <a:prstGeom prst="rect">
            <a:avLst/>
          </a:prstGeom>
          <a:noFill/>
          <a:ln w="0">
            <a:noFill/>
          </a:ln>
        </p:spPr>
        <p:style>
          <a:lnRef idx="0"/>
          <a:fillRef idx="0"/>
          <a:effectRef idx="0"/>
          <a:fontRef idx="minor"/>
        </p:style>
        <p:txBody>
          <a:bodyPr wrap="none" lIns="90000" rIns="90000" tIns="46800" bIns="46800" anchor="t">
            <a:spAutoFit/>
          </a:bodyPr>
          <a:p>
            <a:pPr marL="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PG&amp;E in its February 14, 2001 8-K filing with the   </a:t>
            </a:r>
            <a:endParaRPr b="0" lang="en-US" sz="2000" strike="noStrike" u="none">
              <a:solidFill>
                <a:srgbClr val="000000"/>
              </a:solidFill>
              <a:effectLst/>
              <a:uFillTx/>
              <a:latin typeface="Times New Roman"/>
            </a:endParaRPr>
          </a:p>
          <a:p>
            <a:pPr marL="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Securities &amp; Exchange Commission stated that:</a:t>
            </a:r>
            <a:endParaRPr b="0" lang="en-US" sz="2000" strike="noStrike" u="none">
              <a:solidFill>
                <a:srgbClr val="000000"/>
              </a:solidFill>
              <a:effectLst/>
              <a:uFillTx/>
              <a:latin typeface="Times New Roman"/>
            </a:endParaRPr>
          </a:p>
          <a:p>
            <a:pPr marL="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As of February 12, 2001, the estimated total of accumulated </a:t>
            </a:r>
            <a:endParaRPr b="0" lang="en-US" sz="2000" strike="noStrike" u="none">
              <a:solidFill>
                <a:srgbClr val="000000"/>
              </a:solidFill>
              <a:effectLst/>
              <a:uFillTx/>
              <a:latin typeface="Times New Roman"/>
            </a:endParaRPr>
          </a:p>
          <a:p>
            <a:pPr marL="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credits for direct access customers that have not been paid</a:t>
            </a:r>
            <a:endParaRPr b="0" lang="en-US" sz="2000" strike="noStrike" u="none">
              <a:solidFill>
                <a:srgbClr val="000000"/>
              </a:solidFill>
              <a:effectLst/>
              <a:uFillTx/>
              <a:latin typeface="Times New Roman"/>
            </a:endParaRPr>
          </a:p>
          <a:p>
            <a:pPr marL="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by [PG&amp;E] may be as high as $433 million.” </a:t>
            </a:r>
            <a:endParaRPr b="0" lang="en-US" sz="2000" strike="noStrike" u="none">
              <a:solidFill>
                <a:srgbClr val="000000"/>
              </a:solidFill>
              <a:effectLst/>
              <a:uFillTx/>
              <a:latin typeface="Times New Roman"/>
            </a:endParaRPr>
          </a:p>
          <a:p>
            <a:pPr marL="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PG&amp;E’s current schedule “F” appears to suggest approximately</a:t>
            </a:r>
            <a:endParaRPr b="0" lang="en-US" sz="2000" strike="noStrike" u="none">
              <a:solidFill>
                <a:srgbClr val="000000"/>
              </a:solidFill>
              <a:effectLst/>
              <a:uFillTx/>
              <a:latin typeface="Times New Roman"/>
            </a:endParaRPr>
          </a:p>
          <a:p>
            <a:pPr marL="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$250 million.</a:t>
            </a:r>
            <a:endParaRPr b="0" lang="en-US" sz="2000" strike="noStrike" u="none">
              <a:solidFill>
                <a:srgbClr val="000000"/>
              </a:solidFill>
              <a:effectLst/>
              <a:uFillTx/>
              <a:latin typeface="Times New Roman"/>
            </a:endParaRPr>
          </a:p>
          <a:p>
            <a:pPr marL="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Negative PX Credit creditors anticipate the numbers from</a:t>
            </a:r>
            <a:endParaRPr b="0" lang="en-US" sz="2000" strike="noStrike" u="none">
              <a:solidFill>
                <a:srgbClr val="000000"/>
              </a:solidFill>
              <a:effectLst/>
              <a:uFillTx/>
              <a:latin typeface="Times New Roman"/>
            </a:endParaRPr>
          </a:p>
          <a:p>
            <a:pPr marL="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PG&amp;E’s 8-k filing to be far more accurate at $433 million. </a:t>
            </a:r>
            <a:endParaRPr b="0" lang="en-US" sz="2000" strike="noStrike" u="none">
              <a:solidFill>
                <a:srgbClr val="000000"/>
              </a:solidFill>
              <a:effectLst/>
              <a:uFillTx/>
              <a:latin typeface="Times New Roman"/>
            </a:endParaRPr>
          </a:p>
          <a:p>
            <a:pPr marL="1731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731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PX Credit audit will validate exact amounts owed.</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A753C7AE-8C3D-4E84-8F74-B57732E63B97}"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38" name=""/>
          <p:cNvGraphicFramePr/>
          <p:nvPr/>
        </p:nvGraphicFramePr>
        <p:xfrm>
          <a:off x="704880" y="609480"/>
          <a:ext cx="6305400" cy="1105200"/>
        </p:xfrm>
        <a:graphic>
          <a:graphicData uri="http://schemas.openxmlformats.org/presentationml/2006/ole">
            <p:oleObj progId="Word.Document.12" r:id="rId1" spid="">
              <p:embed/>
              <p:pic>
                <p:nvPicPr>
                  <p:cNvPr id="139" name="" descr=""/>
                  <p:cNvPicPr/>
                  <p:nvPr/>
                </p:nvPicPr>
                <p:blipFill>
                  <a:blip r:embed="rId2"/>
                  <a:stretch/>
                </p:blipFill>
                <p:spPr>
                  <a:xfrm>
                    <a:off x="704880" y="609480"/>
                    <a:ext cx="6305400" cy="1105200"/>
                  </a:xfrm>
                  <a:prstGeom prst="rect">
                    <a:avLst/>
                  </a:prstGeom>
                  <a:noFill/>
                  <a:ln w="0">
                    <a:noFill/>
                  </a:ln>
                </p:spPr>
              </p:pic>
            </p:oleObj>
          </a:graphicData>
        </a:graphic>
      </p:graphicFrame>
      <p:graphicFrame>
        <p:nvGraphicFramePr>
          <p:cNvPr id="140" name=""/>
          <p:cNvGraphicFramePr/>
          <p:nvPr/>
        </p:nvGraphicFramePr>
        <p:xfrm>
          <a:off x="552600" y="1886040"/>
          <a:ext cx="8743680" cy="4724280"/>
        </p:xfrm>
        <a:graphic>
          <a:graphicData uri="http://schemas.openxmlformats.org/presentationml/2006/ole">
            <p:oleObj progId="Word.Document.12" r:id="rId3" spid="">
              <p:embed/>
              <p:pic>
                <p:nvPicPr>
                  <p:cNvPr id="141" name="" descr=""/>
                  <p:cNvPicPr/>
                  <p:nvPr/>
                </p:nvPicPr>
                <p:blipFill>
                  <a:blip r:embed="rId4"/>
                  <a:stretch/>
                </p:blipFill>
                <p:spPr>
                  <a:xfrm>
                    <a:off x="552600" y="1886040"/>
                    <a:ext cx="8743680" cy="4724280"/>
                  </a:xfrm>
                  <a:prstGeom prst="rect">
                    <a:avLst/>
                  </a:prstGeom>
                  <a:noFill/>
                  <a:ln w="0">
                    <a:noFill/>
                  </a:ln>
                </p:spPr>
              </p:pic>
            </p:oleObj>
          </a:graphicData>
        </a:graphic>
      </p:graphicFrame>
      <p:sp>
        <p:nvSpPr>
          <p:cNvPr id="2" name="PlaceHolder 1"/>
          <p:cNvSpPr>
            <a:spLocks noGrp="1"/>
          </p:cNvSpPr>
          <p:nvPr>
            <p:ph type="sldNum" idx="3"/>
          </p:nvPr>
        </p:nvSpPr>
        <p:spPr/>
        <p:txBody>
          <a:bodyPr/>
          <a:p>
            <a:fld id="{FCF3068E-AC38-407B-BA07-B967AE457813}"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2" name=""/>
          <p:cNvGraphicFramePr/>
          <p:nvPr/>
        </p:nvGraphicFramePr>
        <p:xfrm>
          <a:off x="685800" y="533520"/>
          <a:ext cx="8039160" cy="1695240"/>
        </p:xfrm>
        <a:graphic>
          <a:graphicData uri="http://schemas.openxmlformats.org/presentationml/2006/ole">
            <p:oleObj progId="Word.Document.12" r:id="rId1" spid="">
              <p:embed/>
              <p:pic>
                <p:nvPicPr>
                  <p:cNvPr id="143" name="" descr=""/>
                  <p:cNvPicPr/>
                  <p:nvPr/>
                </p:nvPicPr>
                <p:blipFill>
                  <a:blip r:embed="rId2"/>
                  <a:stretch/>
                </p:blipFill>
                <p:spPr>
                  <a:xfrm>
                    <a:off x="685800" y="533520"/>
                    <a:ext cx="8039160" cy="1695240"/>
                  </a:xfrm>
                  <a:prstGeom prst="rect">
                    <a:avLst/>
                  </a:prstGeom>
                  <a:noFill/>
                  <a:ln w="0">
                    <a:noFill/>
                  </a:ln>
                </p:spPr>
              </p:pic>
            </p:oleObj>
          </a:graphicData>
        </a:graphic>
      </p:graphicFrame>
      <p:graphicFrame>
        <p:nvGraphicFramePr>
          <p:cNvPr id="144" name=""/>
          <p:cNvGraphicFramePr/>
          <p:nvPr/>
        </p:nvGraphicFramePr>
        <p:xfrm>
          <a:off x="609480" y="1982880"/>
          <a:ext cx="8229600" cy="4875120"/>
        </p:xfrm>
        <a:graphic>
          <a:graphicData uri="http://schemas.openxmlformats.org/presentationml/2006/ole">
            <p:oleObj progId="Word.Document.12" r:id="rId3" spid="">
              <p:embed/>
              <p:pic>
                <p:nvPicPr>
                  <p:cNvPr id="145" name="" descr=""/>
                  <p:cNvPicPr/>
                  <p:nvPr/>
                </p:nvPicPr>
                <p:blipFill>
                  <a:blip r:embed="rId4"/>
                  <a:stretch/>
                </p:blipFill>
                <p:spPr>
                  <a:xfrm>
                    <a:off x="609480" y="1982880"/>
                    <a:ext cx="8229600" cy="4875120"/>
                  </a:xfrm>
                  <a:prstGeom prst="rect">
                    <a:avLst/>
                  </a:prstGeom>
                  <a:noFill/>
                  <a:ln w="0">
                    <a:noFill/>
                  </a:ln>
                </p:spPr>
              </p:pic>
            </p:oleObj>
          </a:graphicData>
        </a:graphic>
      </p:graphicFrame>
      <p:sp>
        <p:nvSpPr>
          <p:cNvPr id="2" name="PlaceHolder 1"/>
          <p:cNvSpPr>
            <a:spLocks noGrp="1"/>
          </p:cNvSpPr>
          <p:nvPr>
            <p:ph type="sldNum" idx="3"/>
          </p:nvPr>
        </p:nvSpPr>
        <p:spPr/>
        <p:txBody>
          <a:bodyPr/>
          <a:p>
            <a:fld id="{826C2089-7CA6-451E-A515-C9EDCBA48200}"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
          <p:cNvSpPr/>
          <p:nvPr/>
        </p:nvSpPr>
        <p:spPr>
          <a:xfrm>
            <a:off x="613800" y="609480"/>
            <a:ext cx="7061760" cy="703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Are These Claims Disputed?</a:t>
            </a:r>
            <a:endParaRPr b="0" lang="en-US" sz="4000" strike="noStrike" u="none">
              <a:solidFill>
                <a:srgbClr val="000000"/>
              </a:solidFill>
              <a:effectLst/>
              <a:uFillTx/>
              <a:latin typeface="Times New Roman"/>
            </a:endParaRPr>
          </a:p>
        </p:txBody>
      </p:sp>
      <p:sp>
        <p:nvSpPr>
          <p:cNvPr id="147" name=""/>
          <p:cNvSpPr/>
          <p:nvPr/>
        </p:nvSpPr>
        <p:spPr>
          <a:xfrm>
            <a:off x="838080" y="1406520"/>
            <a:ext cx="7467840" cy="5379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Yes, these claims are being disputed by PG&amp;E</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2000" strike="noStrike" u="none">
                <a:solidFill>
                  <a:srgbClr val="000000"/>
                </a:solidFill>
                <a:effectLst/>
                <a:uFillTx/>
                <a:latin typeface="Arial"/>
              </a:rPr>
              <a:t>PG&amp;E reason for non-payment as of 12/21/00</a:t>
            </a:r>
            <a:endParaRPr b="0" lang="en-US" sz="2000" strike="noStrike" u="none">
              <a:solidFill>
                <a:srgbClr val="000000"/>
              </a:solidFill>
              <a:effectLst/>
              <a:uFillTx/>
              <a:latin typeface="Times New Roman"/>
            </a:endParaRPr>
          </a:p>
          <a:p>
            <a:pPr lvl="2" marL="1084320" indent="-284040">
              <a:lnSpc>
                <a:spcPct val="100000"/>
              </a:lnSpc>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Transition period ended 9/2000</a:t>
            </a:r>
            <a:endParaRPr b="0" lang="en-US" sz="1800" strike="noStrike" u="none">
              <a:solidFill>
                <a:srgbClr val="000000"/>
              </a:solidFill>
              <a:effectLst/>
              <a:uFillTx/>
              <a:latin typeface="Times New Roman"/>
            </a:endParaRPr>
          </a:p>
          <a:p>
            <a:pPr lvl="2" marL="1084320" indent="-284040">
              <a:lnSpc>
                <a:spcPct val="100000"/>
              </a:lnSpc>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Credits are owed to customers, not ESPs</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ESP response</a:t>
            </a: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lvl="2" marL="1084320" indent="-284040">
              <a:lnSpc>
                <a:spcPct val="100000"/>
              </a:lnSpc>
              <a:spcBef>
                <a:spcPts val="451"/>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CPUC Decision of 3/27/01 (D.01-03-082 Conclusion of      Law #6) ruled rate freeze has not ended.</a:t>
            </a:r>
            <a:endParaRPr b="0" lang="en-US" sz="1800" strike="noStrike" u="none">
              <a:solidFill>
                <a:srgbClr val="000000"/>
              </a:solidFill>
              <a:effectLst/>
              <a:uFillTx/>
              <a:latin typeface="Times New Roman"/>
            </a:endParaRPr>
          </a:p>
          <a:p>
            <a:pPr lvl="2" marL="1084320" indent="-284040">
              <a:lnSpc>
                <a:spcPct val="100000"/>
              </a:lnSpc>
              <a:spcBef>
                <a:spcPts val="451"/>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PG&amp;E paid negative PX credits to ESPs who on behalf of customers, shielded customers from the high market costs</a:t>
            </a:r>
            <a:endParaRPr b="0" lang="en-US" sz="1800" strike="noStrike" u="none">
              <a:solidFill>
                <a:srgbClr val="000000"/>
              </a:solidFill>
              <a:effectLst/>
              <a:uFillTx/>
              <a:latin typeface="Times New Roman"/>
            </a:endParaRPr>
          </a:p>
          <a:p>
            <a:pPr lvl="2" marL="1084320" indent="-284040">
              <a:lnSpc>
                <a:spcPct val="100000"/>
              </a:lnSpc>
              <a:spcBef>
                <a:spcPts val="451"/>
              </a:spcBef>
              <a:buClr>
                <a:srgbClr val="0000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Under the exact circumstances, SCE paid the negative PX credit and in a stipulation of 4/15/01 between SCE and two ESPs, SCE agreed to pay all negative PX credits owed (according to a formula that supported our PG&amp;E claim of approx. $433M) if the SCE transmission MOU were approved.</a:t>
            </a:r>
            <a:endParaRPr b="0" lang="en-US" sz="1800" strike="noStrike" u="none">
              <a:solidFill>
                <a:srgbClr val="000000"/>
              </a:solidFill>
              <a:effectLst/>
              <a:uFillTx/>
              <a:latin typeface="Times New Roman"/>
            </a:endParaRPr>
          </a:p>
          <a:p>
            <a:pPr lvl="3" marL="1427040" indent="-228600">
              <a:lnSpc>
                <a:spcPct val="100000"/>
              </a:lnSpc>
              <a:spcBef>
                <a:spcPts val="451"/>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563B976C-53DC-4ADB-B4C1-4664F4EC4494}" type="slidenum">
              <a:t>16</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579600" y="530280"/>
            <a:ext cx="8302320" cy="1312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Summary in Schedule “F” Format</a:t>
            </a:r>
            <a:endParaRPr b="0" lang="en-US" sz="4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p:txBody>
      </p:sp>
      <p:sp>
        <p:nvSpPr>
          <p:cNvPr id="13" name=""/>
          <p:cNvSpPr/>
          <p:nvPr/>
        </p:nvSpPr>
        <p:spPr>
          <a:xfrm>
            <a:off x="604800" y="2039760"/>
            <a:ext cx="8020080" cy="393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39996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Who are the creditors making these claims?</a:t>
            </a:r>
            <a:endParaRPr b="0" lang="en-US" sz="2800" strike="noStrike" u="none">
              <a:solidFill>
                <a:srgbClr val="000000"/>
              </a:solidFill>
              <a:effectLst/>
              <a:uFillTx/>
              <a:latin typeface="Times New Roman"/>
            </a:endParaRPr>
          </a:p>
          <a:p>
            <a:pPr>
              <a:lnSpc>
                <a:spcPct val="100000"/>
              </a:lnSpc>
              <a:buClr>
                <a:srgbClr val="000000"/>
              </a:buClr>
              <a:buFont typeface="Arial"/>
              <a:buChar char="•"/>
              <a:tabLst>
                <a:tab algn="l" pos="39996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2800" strike="noStrike" u="none">
              <a:solidFill>
                <a:srgbClr val="000000"/>
              </a:solidFill>
              <a:effectLst/>
              <a:uFillTx/>
              <a:latin typeface="Times New Roman"/>
            </a:endParaRPr>
          </a:p>
          <a:p>
            <a:pPr>
              <a:lnSpc>
                <a:spcPct val="100000"/>
              </a:lnSpc>
              <a:buClr>
                <a:srgbClr val="000000"/>
              </a:buClr>
              <a:buFont typeface="Arial"/>
              <a:buChar char="•"/>
              <a:tabLst>
                <a:tab algn="l" pos="39996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What are these Negative PX Credit claims?</a:t>
            </a:r>
            <a:endParaRPr b="0" lang="en-US" sz="2800" strike="noStrike" u="none">
              <a:solidFill>
                <a:srgbClr val="000000"/>
              </a:solidFill>
              <a:effectLst/>
              <a:uFillTx/>
              <a:latin typeface="Times New Roman"/>
            </a:endParaRPr>
          </a:p>
          <a:p>
            <a:pPr>
              <a:lnSpc>
                <a:spcPct val="100000"/>
              </a:lnSpc>
              <a:buClr>
                <a:srgbClr val="000000"/>
              </a:buClr>
              <a:buFont typeface="Arial"/>
              <a:buChar char="•"/>
              <a:tabLst>
                <a:tab algn="l" pos="39996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2800" strike="noStrike" u="none">
              <a:solidFill>
                <a:srgbClr val="000000"/>
              </a:solidFill>
              <a:effectLst/>
              <a:uFillTx/>
              <a:latin typeface="Times New Roman"/>
            </a:endParaRPr>
          </a:p>
          <a:p>
            <a:pPr>
              <a:lnSpc>
                <a:spcPct val="100000"/>
              </a:lnSpc>
              <a:buClr>
                <a:srgbClr val="000000"/>
              </a:buClr>
              <a:buFont typeface="Arial"/>
              <a:buChar char="•"/>
              <a:tabLst>
                <a:tab algn="l" pos="39996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What is the amount claimed?</a:t>
            </a:r>
            <a:endParaRPr b="0" lang="en-US" sz="2800" strike="noStrike" u="none">
              <a:solidFill>
                <a:srgbClr val="000000"/>
              </a:solidFill>
              <a:effectLst/>
              <a:uFillTx/>
              <a:latin typeface="Times New Roman"/>
            </a:endParaRPr>
          </a:p>
          <a:p>
            <a:pPr>
              <a:lnSpc>
                <a:spcPct val="100000"/>
              </a:lnSpc>
              <a:buClr>
                <a:srgbClr val="000000"/>
              </a:buClr>
              <a:buFont typeface="Arial"/>
              <a:buChar char="•"/>
              <a:tabLst>
                <a:tab algn="l" pos="39996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2800" strike="noStrike" u="none">
              <a:solidFill>
                <a:srgbClr val="000000"/>
              </a:solidFill>
              <a:effectLst/>
              <a:uFillTx/>
              <a:latin typeface="Times New Roman"/>
            </a:endParaRPr>
          </a:p>
          <a:p>
            <a:pPr>
              <a:lnSpc>
                <a:spcPct val="100000"/>
              </a:lnSpc>
              <a:buClr>
                <a:srgbClr val="000000"/>
              </a:buClr>
              <a:buFont typeface="Arial"/>
              <a:buChar char="•"/>
              <a:tabLst>
                <a:tab algn="l" pos="39996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Are these claims disputed?</a:t>
            </a:r>
            <a:endParaRPr b="0" lang="en-US" sz="2800" strike="noStrike" u="none">
              <a:solidFill>
                <a:srgbClr val="000000"/>
              </a:solidFill>
              <a:effectLst/>
              <a:uFillTx/>
              <a:latin typeface="Times New Roman"/>
            </a:endParaRPr>
          </a:p>
          <a:p>
            <a:pPr>
              <a:lnSpc>
                <a:spcPct val="100000"/>
              </a:lnSpc>
              <a:buClr>
                <a:srgbClr val="000000"/>
              </a:buClr>
              <a:buFont typeface="Arial"/>
              <a:buChar char="•"/>
              <a:tabLst>
                <a:tab algn="l" pos="39996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2800" strike="noStrike" u="none">
              <a:solidFill>
                <a:srgbClr val="000000"/>
              </a:solidFill>
              <a:effectLst/>
              <a:uFillTx/>
              <a:latin typeface="Times New Roman"/>
            </a:endParaRPr>
          </a:p>
          <a:p>
            <a:pPr>
              <a:lnSpc>
                <a:spcPct val="100000"/>
              </a:lnSpc>
              <a:buClr>
                <a:srgbClr val="000000"/>
              </a:buClr>
              <a:buFont typeface="Arial"/>
              <a:buChar char="•"/>
              <a:tabLst>
                <a:tab algn="l" pos="39996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	</a:t>
            </a:r>
            <a:r>
              <a:rPr b="1" lang="en-US" sz="2800" strike="noStrike" u="none">
                <a:solidFill>
                  <a:srgbClr val="000000"/>
                </a:solidFill>
                <a:effectLst/>
                <a:uFillTx/>
                <a:latin typeface="Arial"/>
              </a:rPr>
              <a:t>Justification for Claim</a:t>
            </a:r>
            <a:endParaRPr b="0" lang="en-US" sz="2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82A2697D-A553-4F68-8FBB-568ECF25D518}"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1434240" y="49320"/>
            <a:ext cx="6786360" cy="1191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Retail Choice And Associated </a:t>
            </a:r>
            <a:endParaRPr b="0" lang="en-US" sz="3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Risk Management</a:t>
            </a:r>
            <a:endParaRPr b="0" lang="en-US" sz="3600" strike="noStrike" u="none">
              <a:solidFill>
                <a:srgbClr val="000000"/>
              </a:solidFill>
              <a:effectLst/>
              <a:uFillTx/>
              <a:latin typeface="Times New Roman"/>
            </a:endParaRPr>
          </a:p>
        </p:txBody>
      </p:sp>
      <p:sp>
        <p:nvSpPr>
          <p:cNvPr id="15" name=""/>
          <p:cNvSpPr/>
          <p:nvPr/>
        </p:nvSpPr>
        <p:spPr>
          <a:xfrm>
            <a:off x="1279440" y="1717560"/>
            <a:ext cx="18432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16" name=""/>
          <p:cNvSpPr/>
          <p:nvPr/>
        </p:nvSpPr>
        <p:spPr>
          <a:xfrm>
            <a:off x="536400" y="1623960"/>
            <a:ext cx="10591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a:t>
            </a:r>
            <a:endParaRPr b="0" lang="en-US" sz="1600" strike="noStrike" u="none">
              <a:solidFill>
                <a:srgbClr val="000000"/>
              </a:solidFill>
              <a:effectLst/>
              <a:uFillTx/>
              <a:latin typeface="Times New Roman"/>
            </a:endParaRPr>
          </a:p>
        </p:txBody>
      </p:sp>
      <p:sp>
        <p:nvSpPr>
          <p:cNvPr id="17" name=""/>
          <p:cNvSpPr/>
          <p:nvPr/>
        </p:nvSpPr>
        <p:spPr>
          <a:xfrm>
            <a:off x="3051000" y="1371600"/>
            <a:ext cx="1419480" cy="825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Chooses</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Direct Access</a:t>
            </a:r>
            <a:endParaRPr b="0" lang="en-US" sz="1600" strike="noStrike" u="none">
              <a:solidFill>
                <a:srgbClr val="000000"/>
              </a:solidFill>
              <a:effectLst/>
              <a:uFillTx/>
              <a:latin typeface="Times New Roman"/>
            </a:endParaRPr>
          </a:p>
        </p:txBody>
      </p:sp>
      <p:sp>
        <p:nvSpPr>
          <p:cNvPr id="18" name=""/>
          <p:cNvSpPr/>
          <p:nvPr/>
        </p:nvSpPr>
        <p:spPr>
          <a:xfrm>
            <a:off x="6097680" y="1371600"/>
            <a:ext cx="1544040" cy="825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Remain A</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Bundled PG&amp;E</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a:t>
            </a:r>
            <a:endParaRPr b="0" lang="en-US" sz="1600" strike="noStrike" u="none">
              <a:solidFill>
                <a:srgbClr val="000000"/>
              </a:solidFill>
              <a:effectLst/>
              <a:uFillTx/>
              <a:latin typeface="Times New Roman"/>
            </a:endParaRPr>
          </a:p>
        </p:txBody>
      </p:sp>
      <p:sp>
        <p:nvSpPr>
          <p:cNvPr id="19" name=""/>
          <p:cNvSpPr/>
          <p:nvPr/>
        </p:nvSpPr>
        <p:spPr>
          <a:xfrm>
            <a:off x="685800" y="3146400"/>
            <a:ext cx="198108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PG&amp;E Supplies</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 and D Services</a:t>
            </a:r>
            <a:endParaRPr b="0" lang="en-US" sz="1600" strike="noStrike" u="none">
              <a:solidFill>
                <a:srgbClr val="000000"/>
              </a:solidFill>
              <a:effectLst/>
              <a:uFillTx/>
              <a:latin typeface="Times New Roman"/>
            </a:endParaRPr>
          </a:p>
        </p:txBody>
      </p:sp>
      <p:sp>
        <p:nvSpPr>
          <p:cNvPr id="20" name=""/>
          <p:cNvSpPr/>
          <p:nvPr/>
        </p:nvSpPr>
        <p:spPr>
          <a:xfrm>
            <a:off x="2670480" y="2994120"/>
            <a:ext cx="2467440" cy="825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Energy Service Providers</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Supply Energy &amp;</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Ancillary  Services</a:t>
            </a:r>
            <a:endParaRPr b="0" lang="en-US" sz="1600" strike="noStrike" u="none">
              <a:solidFill>
                <a:srgbClr val="000000"/>
              </a:solidFill>
              <a:effectLst/>
              <a:uFillTx/>
              <a:latin typeface="Times New Roman"/>
            </a:endParaRPr>
          </a:p>
        </p:txBody>
      </p:sp>
      <p:sp>
        <p:nvSpPr>
          <p:cNvPr id="21" name=""/>
          <p:cNvSpPr/>
          <p:nvPr/>
        </p:nvSpPr>
        <p:spPr>
          <a:xfrm>
            <a:off x="5642280" y="2971800"/>
            <a:ext cx="22647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PX Charge Mechanism</a:t>
            </a:r>
            <a:endParaRPr b="0" lang="en-US" sz="1600" strike="noStrike" u="none">
              <a:solidFill>
                <a:srgbClr val="000000"/>
              </a:solidFill>
              <a:effectLst/>
              <a:uFillTx/>
              <a:latin typeface="Times New Roman"/>
            </a:endParaRPr>
          </a:p>
        </p:txBody>
      </p:sp>
      <p:sp>
        <p:nvSpPr>
          <p:cNvPr id="22" name=""/>
          <p:cNvSpPr/>
          <p:nvPr/>
        </p:nvSpPr>
        <p:spPr>
          <a:xfrm>
            <a:off x="308160" y="4572000"/>
            <a:ext cx="2028240" cy="825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 Pays ESP</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Full Tariff Rate</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Less A Discount</a:t>
            </a:r>
            <a:endParaRPr b="0" lang="en-US" sz="1600" strike="noStrike" u="none">
              <a:solidFill>
                <a:srgbClr val="000000"/>
              </a:solidFill>
              <a:effectLst/>
              <a:uFillTx/>
              <a:latin typeface="Times New Roman"/>
            </a:endParaRPr>
          </a:p>
        </p:txBody>
      </p:sp>
      <p:sp>
        <p:nvSpPr>
          <p:cNvPr id="23" name=""/>
          <p:cNvSpPr/>
          <p:nvPr/>
        </p:nvSpPr>
        <p:spPr>
          <a:xfrm>
            <a:off x="2819520" y="4594320"/>
            <a:ext cx="213336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ESP Would Purchase</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Energy From The PX</a:t>
            </a:r>
            <a:endParaRPr b="0" lang="en-US" sz="1600" strike="noStrike" u="none">
              <a:solidFill>
                <a:srgbClr val="000000"/>
              </a:solidFill>
              <a:effectLst/>
              <a:uFillTx/>
              <a:latin typeface="Times New Roman"/>
            </a:endParaRPr>
          </a:p>
        </p:txBody>
      </p:sp>
      <p:sp>
        <p:nvSpPr>
          <p:cNvPr id="24" name=""/>
          <p:cNvSpPr/>
          <p:nvPr/>
        </p:nvSpPr>
        <p:spPr>
          <a:xfrm>
            <a:off x="5334120" y="3657600"/>
            <a:ext cx="144756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PX Rate Schedule</a:t>
            </a:r>
            <a:endParaRPr b="0" lang="en-US" sz="1600" strike="noStrike" u="none">
              <a:solidFill>
                <a:srgbClr val="000000"/>
              </a:solidFill>
              <a:effectLst/>
              <a:uFillTx/>
              <a:latin typeface="Times New Roman"/>
            </a:endParaRPr>
          </a:p>
        </p:txBody>
      </p:sp>
      <p:sp>
        <p:nvSpPr>
          <p:cNvPr id="25" name=""/>
          <p:cNvSpPr/>
          <p:nvPr/>
        </p:nvSpPr>
        <p:spPr>
          <a:xfrm>
            <a:off x="5867280" y="5105520"/>
            <a:ext cx="21481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PX Credit Mechanism</a:t>
            </a:r>
            <a:endParaRPr b="0" lang="en-US" sz="1600" strike="noStrike" u="none">
              <a:solidFill>
                <a:srgbClr val="000000"/>
              </a:solidFill>
              <a:effectLst/>
              <a:uFillTx/>
              <a:latin typeface="Times New Roman"/>
            </a:endParaRPr>
          </a:p>
        </p:txBody>
      </p:sp>
      <p:sp>
        <p:nvSpPr>
          <p:cNvPr id="26" name=""/>
          <p:cNvSpPr/>
          <p:nvPr/>
        </p:nvSpPr>
        <p:spPr>
          <a:xfrm>
            <a:off x="7010280" y="3581280"/>
            <a:ext cx="182880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PX Market Energy &amp; ISO Ancillary Services Prices</a:t>
            </a:r>
            <a:endParaRPr b="0" lang="en-US" sz="1600" strike="noStrike" u="none">
              <a:solidFill>
                <a:srgbClr val="000000"/>
              </a:solidFill>
              <a:effectLst/>
              <a:uFillTx/>
              <a:latin typeface="Times New Roman"/>
            </a:endParaRPr>
          </a:p>
        </p:txBody>
      </p:sp>
      <p:sp>
        <p:nvSpPr>
          <p:cNvPr id="27" name=""/>
          <p:cNvSpPr/>
          <p:nvPr/>
        </p:nvSpPr>
        <p:spPr>
          <a:xfrm>
            <a:off x="533520" y="1600200"/>
            <a:ext cx="114300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3048120" y="1371600"/>
            <a:ext cx="1447560" cy="838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6095880" y="1371600"/>
            <a:ext cx="1524240" cy="838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685800" y="3124080"/>
            <a:ext cx="160020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2666880" y="2971800"/>
            <a:ext cx="2362320" cy="838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5638680" y="2971800"/>
            <a:ext cx="2210040" cy="304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304920" y="4572000"/>
            <a:ext cx="1981080" cy="838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2819520" y="4572000"/>
            <a:ext cx="2133360" cy="838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5334120" y="3657600"/>
            <a:ext cx="106668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6934320" y="3581280"/>
            <a:ext cx="1828800" cy="1067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5867280" y="5105520"/>
            <a:ext cx="2133720" cy="3045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1828800" y="1828800"/>
            <a:ext cx="9907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4724280" y="1828800"/>
            <a:ext cx="12193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3657600" y="22096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cxnSp>
        <p:nvCxnSpPr>
          <p:cNvPr id="41" name=""/>
          <p:cNvCxnSpPr>
            <a:stCxn id="40" idx="0"/>
          </p:cNvCxnSpPr>
          <p:nvPr/>
        </p:nvCxnSpPr>
        <p:spPr>
          <a:xfrm rot="5400000">
            <a:off x="2552040" y="1561680"/>
            <a:ext cx="76680" cy="2134440"/>
          </a:xfrm>
          <a:prstGeom prst="bentConnector2">
            <a:avLst/>
          </a:prstGeom>
          <a:ln w="9360">
            <a:solidFill>
              <a:srgbClr val="000000"/>
            </a:solidFill>
            <a:miter/>
          </a:ln>
        </p:spPr>
      </p:cxnSp>
      <p:sp>
        <p:nvSpPr>
          <p:cNvPr id="42" name=""/>
          <p:cNvSpPr/>
          <p:nvPr/>
        </p:nvSpPr>
        <p:spPr>
          <a:xfrm>
            <a:off x="1523880" y="26668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3657600" y="259092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2362320" y="4876920"/>
            <a:ext cx="380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flipH="1">
            <a:off x="5029200" y="525780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6248520" y="426708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flipH="1">
            <a:off x="6477120" y="3962520"/>
            <a:ext cx="457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flipV="1">
            <a:off x="6172200" y="335232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flipV="1">
            <a:off x="6934320" y="228564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4862520" y="1484280"/>
            <a:ext cx="47304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a:t>
            </a:r>
            <a:endParaRPr b="0" lang="en-US" sz="1800" strike="noStrike" u="none">
              <a:solidFill>
                <a:srgbClr val="000000"/>
              </a:solidFill>
              <a:effectLst/>
              <a:uFillTx/>
              <a:latin typeface="Times New Roman"/>
            </a:endParaRPr>
          </a:p>
        </p:txBody>
      </p:sp>
      <p:sp>
        <p:nvSpPr>
          <p:cNvPr id="51" name=""/>
          <p:cNvSpPr/>
          <p:nvPr/>
        </p:nvSpPr>
        <p:spPr>
          <a:xfrm>
            <a:off x="2744640" y="2281320"/>
            <a:ext cx="6382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YES</a:t>
            </a:r>
            <a:endParaRPr b="0" lang="en-US" sz="1800" strike="noStrike" u="none">
              <a:solidFill>
                <a:srgbClr val="000000"/>
              </a:solidFill>
              <a:effectLst/>
              <a:uFillTx/>
              <a:latin typeface="Times New Roman"/>
            </a:endParaRPr>
          </a:p>
        </p:txBody>
      </p:sp>
      <p:sp>
        <p:nvSpPr>
          <p:cNvPr id="52" name=""/>
          <p:cNvSpPr/>
          <p:nvPr/>
        </p:nvSpPr>
        <p:spPr>
          <a:xfrm>
            <a:off x="458640" y="5486400"/>
            <a:ext cx="18576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(Fixed Payment)</a:t>
            </a:r>
            <a:endParaRPr b="0" lang="en-US" sz="1800" strike="noStrike" u="none">
              <a:solidFill>
                <a:srgbClr val="000000"/>
              </a:solidFill>
              <a:effectLst/>
              <a:uFillTx/>
              <a:latin typeface="Times New Roman"/>
            </a:endParaRPr>
          </a:p>
        </p:txBody>
      </p:sp>
      <p:sp>
        <p:nvSpPr>
          <p:cNvPr id="53" name=""/>
          <p:cNvSpPr/>
          <p:nvPr/>
        </p:nvSpPr>
        <p:spPr>
          <a:xfrm>
            <a:off x="3278160" y="5486400"/>
            <a:ext cx="114624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(Floating)</a:t>
            </a:r>
            <a:endParaRPr b="0" lang="en-US" sz="1800" strike="noStrike" u="none">
              <a:solidFill>
                <a:srgbClr val="000000"/>
              </a:solidFill>
              <a:effectLst/>
              <a:uFillTx/>
              <a:latin typeface="Times New Roman"/>
            </a:endParaRPr>
          </a:p>
        </p:txBody>
      </p:sp>
      <p:sp>
        <p:nvSpPr>
          <p:cNvPr id="54" name=""/>
          <p:cNvSpPr/>
          <p:nvPr/>
        </p:nvSpPr>
        <p:spPr>
          <a:xfrm>
            <a:off x="5944680" y="5486400"/>
            <a:ext cx="209916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(Fixed To Floating)</a:t>
            </a:r>
            <a:endParaRPr b="0" lang="en-US" sz="1800" strike="noStrike" u="none">
              <a:solidFill>
                <a:srgbClr val="000000"/>
              </a:solidFill>
              <a:effectLst/>
              <a:uFillTx/>
              <a:latin typeface="Times New Roman"/>
            </a:endParaRPr>
          </a:p>
        </p:txBody>
      </p:sp>
      <p:sp>
        <p:nvSpPr>
          <p:cNvPr id="55" name=""/>
          <p:cNvSpPr/>
          <p:nvPr/>
        </p:nvSpPr>
        <p:spPr>
          <a:xfrm>
            <a:off x="609480" y="6019920"/>
            <a:ext cx="77724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Note:This Diagram Portrays A Negative PX Credit Scenario Typical Of June 2000 And Thereafter.</a:t>
            </a:r>
            <a:endParaRPr b="0" lang="en-US" sz="1800" strike="noStrike" u="none">
              <a:solidFill>
                <a:srgbClr val="000000"/>
              </a:solidFill>
              <a:effectLst/>
              <a:uFillTx/>
              <a:latin typeface="Times New Roman"/>
            </a:endParaRPr>
          </a:p>
        </p:txBody>
      </p:sp>
      <p:sp>
        <p:nvSpPr>
          <p:cNvPr id="56" name=""/>
          <p:cNvSpPr/>
          <p:nvPr/>
        </p:nvSpPr>
        <p:spPr>
          <a:xfrm>
            <a:off x="3809880" y="3809880"/>
            <a:ext cx="0" cy="4572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3809880" y="4191120"/>
            <a:ext cx="0" cy="4572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3C10BC72-FC27-453E-BE57-D54F10CAFA5A}"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574560" y="533520"/>
            <a:ext cx="8305920" cy="12520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Who Are the Creditors Making</a:t>
            </a:r>
            <a:r>
              <a:rPr b="1" lang="en-US" sz="3600" strike="noStrike" u="none">
                <a:solidFill>
                  <a:srgbClr val="000099"/>
                </a:solidFill>
                <a:effectLst/>
                <a:uFillTx/>
                <a:latin typeface="Arial"/>
              </a:rPr>
              <a:t> These Claims?</a:t>
            </a:r>
            <a:endParaRPr b="0" lang="en-US" sz="3600" strike="noStrike" u="none">
              <a:solidFill>
                <a:srgbClr val="000000"/>
              </a:solidFill>
              <a:effectLst/>
              <a:uFillTx/>
              <a:latin typeface="Times New Roman"/>
            </a:endParaRPr>
          </a:p>
        </p:txBody>
      </p:sp>
      <p:sp>
        <p:nvSpPr>
          <p:cNvPr id="59" name=""/>
          <p:cNvSpPr/>
          <p:nvPr/>
        </p:nvSpPr>
        <p:spPr>
          <a:xfrm>
            <a:off x="980640" y="2332080"/>
            <a:ext cx="8303760" cy="2045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 </a:t>
            </a:r>
            <a:r>
              <a:rPr b="1" lang="en-US" sz="2800" strike="noStrike" u="none">
                <a:solidFill>
                  <a:srgbClr val="000000"/>
                </a:solidFill>
                <a:effectLst/>
                <a:uFillTx/>
                <a:latin typeface="Times New Roman"/>
              </a:rPr>
              <a:t> </a:t>
            </a:r>
            <a:r>
              <a:rPr b="1" lang="en-US" sz="3200" strike="noStrike" u="none">
                <a:solidFill>
                  <a:srgbClr val="000000"/>
                </a:solidFill>
                <a:effectLst/>
                <a:uFillTx/>
                <a:latin typeface="Arial"/>
              </a:rPr>
              <a:t>Direct access customers on dual billing.</a:t>
            </a:r>
            <a:endParaRPr b="0" lang="en-US" sz="3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  Energy service providers providing </a:t>
            </a:r>
            <a:endParaRPr b="0" lang="en-US" sz="3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   consolidated billing. </a:t>
            </a:r>
            <a:endParaRPr b="0" lang="en-US" sz="3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B6978EE-055E-49A1-9779-D5DD9FC4064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
          <p:cNvSpPr/>
          <p:nvPr/>
        </p:nvSpPr>
        <p:spPr>
          <a:xfrm>
            <a:off x="533520" y="593640"/>
            <a:ext cx="8915400" cy="1312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The Financial Relationship </a:t>
            </a:r>
            <a:endParaRPr b="0" lang="en-US" sz="4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Between</a:t>
            </a:r>
            <a:r>
              <a:rPr b="1" lang="en-US" sz="4000" strike="noStrike" u="none">
                <a:solidFill>
                  <a:srgbClr val="000099"/>
                </a:solidFill>
                <a:effectLst/>
                <a:uFillTx/>
                <a:latin typeface="Arial"/>
              </a:rPr>
              <a:t> </a:t>
            </a:r>
            <a:r>
              <a:rPr b="1" lang="en-US" sz="3600" strike="noStrike" u="none">
                <a:solidFill>
                  <a:srgbClr val="000099"/>
                </a:solidFill>
                <a:effectLst/>
                <a:uFillTx/>
                <a:latin typeface="Arial"/>
              </a:rPr>
              <a:t>ESP’s, Customers, &amp; PG&amp;E</a:t>
            </a:r>
            <a:endParaRPr b="0" lang="en-US" sz="3600" strike="noStrike" u="none">
              <a:solidFill>
                <a:srgbClr val="000000"/>
              </a:solidFill>
              <a:effectLst/>
              <a:uFillTx/>
              <a:latin typeface="Times New Roman"/>
            </a:endParaRPr>
          </a:p>
        </p:txBody>
      </p:sp>
      <p:sp>
        <p:nvSpPr>
          <p:cNvPr id="61" name=""/>
          <p:cNvSpPr/>
          <p:nvPr/>
        </p:nvSpPr>
        <p:spPr>
          <a:xfrm>
            <a:off x="1981080" y="3048120"/>
            <a:ext cx="2362320" cy="2209680"/>
          </a:xfrm>
          <a:prstGeom prst="ellipse">
            <a:avLst/>
          </a:prstGeom>
          <a:no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6172200" y="3048120"/>
            <a:ext cx="2286000" cy="2209680"/>
          </a:xfrm>
          <a:prstGeom prst="ellipse">
            <a:avLst/>
          </a:prstGeom>
          <a:no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2511720" y="3565440"/>
            <a:ext cx="1239480" cy="1068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ENERGY</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SERVICES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PROVIDER</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ESPs</a:t>
            </a:r>
            <a:endParaRPr b="0" lang="en-US" sz="1600" strike="noStrike" u="none">
              <a:solidFill>
                <a:srgbClr val="000000"/>
              </a:solidFill>
              <a:effectLst/>
              <a:uFillTx/>
              <a:latin typeface="Times New Roman"/>
            </a:endParaRPr>
          </a:p>
        </p:txBody>
      </p:sp>
      <p:sp>
        <p:nvSpPr>
          <p:cNvPr id="64" name=""/>
          <p:cNvSpPr/>
          <p:nvPr/>
        </p:nvSpPr>
        <p:spPr>
          <a:xfrm>
            <a:off x="6865920" y="3960720"/>
            <a:ext cx="75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PG&amp;E</a:t>
            </a:r>
            <a:endParaRPr b="0" lang="en-US" sz="1600" strike="noStrike" u="none">
              <a:solidFill>
                <a:srgbClr val="000000"/>
              </a:solidFill>
              <a:effectLst/>
              <a:uFillTx/>
              <a:latin typeface="Times New Roman"/>
            </a:endParaRPr>
          </a:p>
        </p:txBody>
      </p:sp>
      <p:sp>
        <p:nvSpPr>
          <p:cNvPr id="65" name=""/>
          <p:cNvSpPr/>
          <p:nvPr/>
        </p:nvSpPr>
        <p:spPr>
          <a:xfrm>
            <a:off x="514080" y="3882960"/>
            <a:ext cx="105264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CUSTOMER</a:t>
            </a:r>
            <a:endParaRPr b="0" lang="en-US" sz="1200" strike="noStrike" u="none">
              <a:solidFill>
                <a:srgbClr val="000000"/>
              </a:solidFill>
              <a:effectLst/>
              <a:uFillTx/>
              <a:latin typeface="Times New Roman"/>
            </a:endParaRPr>
          </a:p>
        </p:txBody>
      </p:sp>
      <p:sp>
        <p:nvSpPr>
          <p:cNvPr id="66" name=""/>
          <p:cNvSpPr/>
          <p:nvPr/>
        </p:nvSpPr>
        <p:spPr>
          <a:xfrm>
            <a:off x="992880" y="5025960"/>
            <a:ext cx="443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ISO</a:t>
            </a:r>
            <a:endParaRPr b="0" lang="en-US" sz="1200" strike="noStrike" u="none">
              <a:solidFill>
                <a:srgbClr val="000000"/>
              </a:solidFill>
              <a:effectLst/>
              <a:uFillTx/>
              <a:latin typeface="Times New Roman"/>
            </a:endParaRPr>
          </a:p>
        </p:txBody>
      </p:sp>
      <p:sp>
        <p:nvSpPr>
          <p:cNvPr id="67" name=""/>
          <p:cNvSpPr/>
          <p:nvPr/>
        </p:nvSpPr>
        <p:spPr>
          <a:xfrm>
            <a:off x="1669680" y="5788080"/>
            <a:ext cx="11293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WHOLESALE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ENERGY</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PROVIDER</a:t>
            </a:r>
            <a:endParaRPr b="0" lang="en-US" sz="1200" strike="noStrike" u="none">
              <a:solidFill>
                <a:srgbClr val="000000"/>
              </a:solidFill>
              <a:effectLst/>
              <a:uFillTx/>
              <a:latin typeface="Times New Roman"/>
            </a:endParaRPr>
          </a:p>
        </p:txBody>
      </p:sp>
      <p:sp>
        <p:nvSpPr>
          <p:cNvPr id="68" name=""/>
          <p:cNvSpPr/>
          <p:nvPr/>
        </p:nvSpPr>
        <p:spPr>
          <a:xfrm>
            <a:off x="3552480" y="5635800"/>
            <a:ext cx="10360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OVERHEAD</a:t>
            </a:r>
            <a:endParaRPr b="0" lang="en-US" sz="1200" strike="noStrike" u="none">
              <a:solidFill>
                <a:srgbClr val="000000"/>
              </a:solidFill>
              <a:effectLst/>
              <a:uFillTx/>
              <a:latin typeface="Times New Roman"/>
            </a:endParaRPr>
          </a:p>
        </p:txBody>
      </p:sp>
      <p:sp>
        <p:nvSpPr>
          <p:cNvPr id="69" name=""/>
          <p:cNvSpPr/>
          <p:nvPr/>
        </p:nvSpPr>
        <p:spPr>
          <a:xfrm>
            <a:off x="380880" y="3733920"/>
            <a:ext cx="1295640" cy="60948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685800" y="4876920"/>
            <a:ext cx="1066680" cy="60948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1295280" y="5715000"/>
            <a:ext cx="1828800" cy="76212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3429000" y="5410080"/>
            <a:ext cx="1143000" cy="6858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1676520" y="4038480"/>
            <a:ext cx="304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flipH="1">
            <a:off x="1676160" y="4800600"/>
            <a:ext cx="53316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flipH="1">
            <a:off x="2209320" y="5105520"/>
            <a:ext cx="381240" cy="609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3809880" y="5105520"/>
            <a:ext cx="7632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4343400" y="4267080"/>
            <a:ext cx="190512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flipH="1">
            <a:off x="4267080" y="3733920"/>
            <a:ext cx="198144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4569480" y="4264200"/>
            <a:ext cx="125604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DISTRIBUTION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CHARGES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PAYMENT</a:t>
            </a:r>
            <a:endParaRPr b="0" lang="en-US" sz="1200" strike="noStrike" u="none">
              <a:solidFill>
                <a:srgbClr val="000000"/>
              </a:solidFill>
              <a:effectLst/>
              <a:uFillTx/>
              <a:latin typeface="Times New Roman"/>
            </a:endParaRPr>
          </a:p>
        </p:txBody>
      </p:sp>
      <p:sp>
        <p:nvSpPr>
          <p:cNvPr id="80" name=""/>
          <p:cNvSpPr/>
          <p:nvPr/>
        </p:nvSpPr>
        <p:spPr>
          <a:xfrm>
            <a:off x="4277880" y="3197160"/>
            <a:ext cx="19756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EDI TRANSMITTAL</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(BILLING INFORMATION)</a:t>
            </a:r>
            <a:endParaRPr b="0" lang="en-US" sz="1200" strike="noStrike" u="none">
              <a:solidFill>
                <a:srgbClr val="000000"/>
              </a:solidFill>
              <a:effectLst/>
              <a:uFillTx/>
              <a:latin typeface="Times New Roman"/>
            </a:endParaRPr>
          </a:p>
        </p:txBody>
      </p:sp>
      <p:sp>
        <p:nvSpPr>
          <p:cNvPr id="81" name=""/>
          <p:cNvSpPr/>
          <p:nvPr/>
        </p:nvSpPr>
        <p:spPr>
          <a:xfrm>
            <a:off x="4100400" y="2166840"/>
            <a:ext cx="10191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NEGATIVE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PX CREDIT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PAYMENTS</a:t>
            </a:r>
            <a:endParaRPr b="0" lang="en-US" sz="1200" strike="noStrike" u="none">
              <a:solidFill>
                <a:srgbClr val="000000"/>
              </a:solidFill>
              <a:effectLst/>
              <a:uFillTx/>
              <a:latin typeface="Times New Roman"/>
            </a:endParaRPr>
          </a:p>
        </p:txBody>
      </p:sp>
      <p:sp>
        <p:nvSpPr>
          <p:cNvPr id="82" name=""/>
          <p:cNvSpPr/>
          <p:nvPr/>
        </p:nvSpPr>
        <p:spPr>
          <a:xfrm>
            <a:off x="5029200" y="2362320"/>
            <a:ext cx="2362320" cy="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7391520" y="2362320"/>
            <a:ext cx="0" cy="68580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3352680" y="2362320"/>
            <a:ext cx="762120" cy="0"/>
          </a:xfrm>
          <a:prstGeom prst="line">
            <a:avLst/>
          </a:prstGeom>
          <a:ln w="93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5029200" y="2362320"/>
            <a:ext cx="2362320" cy="0"/>
          </a:xfrm>
          <a:prstGeom prst="line">
            <a:avLst/>
          </a:prstGeom>
          <a:ln w="93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7391520" y="2362320"/>
            <a:ext cx="0" cy="685800"/>
          </a:xfrm>
          <a:prstGeom prst="line">
            <a:avLst/>
          </a:prstGeom>
          <a:ln w="93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flipH="1">
            <a:off x="3200040" y="2362320"/>
            <a:ext cx="152280" cy="68580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5105520" y="1905120"/>
            <a:ext cx="533160" cy="380880"/>
          </a:xfrm>
          <a:prstGeom prst="star5">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69343D2-3FE0-4DA6-8347-11401B016059}"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
          <p:cNvSpPr/>
          <p:nvPr/>
        </p:nvSpPr>
        <p:spPr>
          <a:xfrm>
            <a:off x="533520" y="593640"/>
            <a:ext cx="7854840" cy="1312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What Are These Negative PX </a:t>
            </a:r>
            <a:endParaRPr b="0" lang="en-US" sz="4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Credit Claims?</a:t>
            </a:r>
            <a:endParaRPr b="0" lang="en-US" sz="4000" strike="noStrike" u="none">
              <a:solidFill>
                <a:srgbClr val="000000"/>
              </a:solidFill>
              <a:effectLst/>
              <a:uFillTx/>
              <a:latin typeface="Times New Roman"/>
            </a:endParaRPr>
          </a:p>
        </p:txBody>
      </p:sp>
      <p:sp>
        <p:nvSpPr>
          <p:cNvPr id="90" name=""/>
          <p:cNvSpPr/>
          <p:nvPr/>
        </p:nvSpPr>
        <p:spPr>
          <a:xfrm>
            <a:off x="772560" y="2209680"/>
            <a:ext cx="8112960" cy="3082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577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They are claims for a debt which PG&amp;E</a:t>
            </a:r>
            <a:endParaRPr b="0" lang="en-US" sz="2800" strike="noStrike" u="none">
              <a:solidFill>
                <a:srgbClr val="000000"/>
              </a:solidFill>
              <a:effectLst/>
              <a:uFillTx/>
              <a:latin typeface="Times New Roman"/>
            </a:endParaRPr>
          </a:p>
          <a:p>
            <a:pPr>
              <a:lnSpc>
                <a:spcPct val="100000"/>
              </a:lnSpc>
              <a:tabLst>
                <a:tab algn="l" pos="0"/>
                <a:tab algn="l" pos="577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incurred via California law, CPUC regulation</a:t>
            </a:r>
            <a:endParaRPr b="0" lang="en-US" sz="2800" strike="noStrike" u="none">
              <a:solidFill>
                <a:srgbClr val="000000"/>
              </a:solidFill>
              <a:effectLst/>
              <a:uFillTx/>
              <a:latin typeface="Times New Roman"/>
            </a:endParaRPr>
          </a:p>
          <a:p>
            <a:pPr>
              <a:lnSpc>
                <a:spcPct val="100000"/>
              </a:lnSpc>
              <a:tabLst>
                <a:tab algn="l" pos="0"/>
                <a:tab algn="l" pos="577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and stipulation, and PG&amp;E tariff.</a:t>
            </a:r>
            <a:endParaRPr b="0" lang="en-US" sz="2800" strike="noStrike" u="none">
              <a:solidFill>
                <a:srgbClr val="000000"/>
              </a:solidFill>
              <a:effectLst/>
              <a:uFillTx/>
              <a:latin typeface="Times New Roman"/>
            </a:endParaRPr>
          </a:p>
          <a:p>
            <a:pPr>
              <a:lnSpc>
                <a:spcPct val="100000"/>
              </a:lnSpc>
              <a:tabLst>
                <a:tab algn="l" pos="0"/>
                <a:tab algn="l" pos="5778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nSpc>
                <a:spcPct val="100000"/>
              </a:lnSpc>
              <a:buClr>
                <a:srgbClr val="000000"/>
              </a:buClr>
              <a:buFont typeface="Arial"/>
              <a:buChar char="•"/>
              <a:tabLst>
                <a:tab algn="l" pos="577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The subject of the stipulation was the rate</a:t>
            </a:r>
            <a:endParaRPr b="0" lang="en-US" sz="2800" strike="noStrike" u="none">
              <a:solidFill>
                <a:srgbClr val="000000"/>
              </a:solidFill>
              <a:effectLst/>
              <a:uFillTx/>
              <a:latin typeface="Times New Roman"/>
            </a:endParaRPr>
          </a:p>
          <a:p>
            <a:pPr>
              <a:lnSpc>
                <a:spcPct val="100000"/>
              </a:lnSpc>
              <a:tabLst>
                <a:tab algn="l" pos="0"/>
                <a:tab algn="l" pos="577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construct known as the “PX Rate Schedule” </a:t>
            </a:r>
            <a:endParaRPr b="0" lang="en-US" sz="2800" strike="noStrike" u="none">
              <a:solidFill>
                <a:srgbClr val="000000"/>
              </a:solidFill>
              <a:effectLst/>
              <a:uFillTx/>
              <a:latin typeface="Times New Roman"/>
            </a:endParaRPr>
          </a:p>
          <a:p>
            <a:pPr>
              <a:lnSpc>
                <a:spcPct val="100000"/>
              </a:lnSpc>
              <a:tabLst>
                <a:tab algn="l" pos="0"/>
                <a:tab algn="l" pos="5778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and the PX Credit derived from it.</a:t>
            </a:r>
            <a:endParaRPr b="0" lang="en-US" sz="2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3CAA764E-8AA2-451B-A1DF-5ECB614E285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533520"/>
            <a:ext cx="777240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Unbundled Energy Charges</a:t>
            </a:r>
            <a:endParaRPr b="0" lang="en-US" sz="4000" strike="noStrike" u="none">
              <a:solidFill>
                <a:srgbClr val="3333cc"/>
              </a:solidFill>
              <a:effectLst/>
              <a:uFillTx/>
              <a:latin typeface="Arial"/>
            </a:endParaRPr>
          </a:p>
        </p:txBody>
      </p:sp>
      <p:sp>
        <p:nvSpPr>
          <p:cNvPr id="92"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fontScale="92500" lnSpcReduction="9999"/>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During the stranded cost recovery transition period when its retail rates were frozen, PG&amp;E was obliged to procure energy for bundled service customers (non-direct access) from the Power Exchange (“PX”).</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The energy component credit on the bills of Direct Access Customers is referred to as the “PX Credit.”  </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0C252AE-9E3E-4B0D-9F91-957AA27F0CF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
          <p:cNvSpPr/>
          <p:nvPr/>
        </p:nvSpPr>
        <p:spPr>
          <a:xfrm>
            <a:off x="609480" y="533520"/>
            <a:ext cx="7162920" cy="703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History of the PX Credit</a:t>
            </a:r>
            <a:endParaRPr b="0" lang="en-US" sz="4000" strike="noStrike" u="none">
              <a:solidFill>
                <a:srgbClr val="000000"/>
              </a:solidFill>
              <a:effectLst/>
              <a:uFillTx/>
              <a:latin typeface="Times New Roman"/>
            </a:endParaRPr>
          </a:p>
        </p:txBody>
      </p:sp>
      <p:sp>
        <p:nvSpPr>
          <p:cNvPr id="94" name=""/>
          <p:cNvSpPr/>
          <p:nvPr/>
        </p:nvSpPr>
        <p:spPr>
          <a:xfrm>
            <a:off x="457200" y="3429000"/>
            <a:ext cx="7924680" cy="0"/>
          </a:xfrm>
          <a:prstGeom prst="line">
            <a:avLst/>
          </a:prstGeom>
          <a:ln w="93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457200" y="2563920"/>
            <a:ext cx="782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AB 1890</a:t>
            </a:r>
            <a:endParaRPr b="0" lang="en-US" sz="1200" strike="noStrike" u="none">
              <a:solidFill>
                <a:srgbClr val="000000"/>
              </a:solidFill>
              <a:effectLst/>
              <a:uFillTx/>
              <a:latin typeface="Times New Roman"/>
            </a:endParaRPr>
          </a:p>
        </p:txBody>
      </p:sp>
      <p:sp>
        <p:nvSpPr>
          <p:cNvPr id="96" name=""/>
          <p:cNvSpPr/>
          <p:nvPr/>
        </p:nvSpPr>
        <p:spPr>
          <a:xfrm>
            <a:off x="534240" y="3182760"/>
            <a:ext cx="7221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SEPT. 96</a:t>
            </a:r>
            <a:endParaRPr b="0" lang="en-US" sz="1000" strike="noStrike" u="none">
              <a:solidFill>
                <a:srgbClr val="000000"/>
              </a:solidFill>
              <a:effectLst/>
              <a:uFillTx/>
              <a:latin typeface="Times New Roman"/>
            </a:endParaRPr>
          </a:p>
        </p:txBody>
      </p:sp>
      <p:sp>
        <p:nvSpPr>
          <p:cNvPr id="97" name=""/>
          <p:cNvSpPr/>
          <p:nvPr/>
        </p:nvSpPr>
        <p:spPr>
          <a:xfrm>
            <a:off x="1220400" y="3182760"/>
            <a:ext cx="665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AUG. 97</a:t>
            </a:r>
            <a:endParaRPr b="0" lang="en-US" sz="1000" strike="noStrike" u="none">
              <a:solidFill>
                <a:srgbClr val="000000"/>
              </a:solidFill>
              <a:effectLst/>
              <a:uFillTx/>
              <a:latin typeface="Times New Roman"/>
            </a:endParaRPr>
          </a:p>
        </p:txBody>
      </p:sp>
      <p:sp>
        <p:nvSpPr>
          <p:cNvPr id="98" name=""/>
          <p:cNvSpPr/>
          <p:nvPr/>
        </p:nvSpPr>
        <p:spPr>
          <a:xfrm>
            <a:off x="1982520" y="3182760"/>
            <a:ext cx="658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 97</a:t>
            </a:r>
            <a:endParaRPr b="0" lang="en-US" sz="1000" strike="noStrike" u="none">
              <a:solidFill>
                <a:srgbClr val="000000"/>
              </a:solidFill>
              <a:effectLst/>
              <a:uFillTx/>
              <a:latin typeface="Times New Roman"/>
            </a:endParaRPr>
          </a:p>
        </p:txBody>
      </p:sp>
      <p:sp>
        <p:nvSpPr>
          <p:cNvPr id="99" name=""/>
          <p:cNvSpPr/>
          <p:nvPr/>
        </p:nvSpPr>
        <p:spPr>
          <a:xfrm>
            <a:off x="2745000" y="3182760"/>
            <a:ext cx="6868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JUNE 99</a:t>
            </a:r>
            <a:endParaRPr b="0" lang="en-US" sz="1000" strike="noStrike" u="none">
              <a:solidFill>
                <a:srgbClr val="000000"/>
              </a:solidFill>
              <a:effectLst/>
              <a:uFillTx/>
              <a:latin typeface="Times New Roman"/>
            </a:endParaRPr>
          </a:p>
        </p:txBody>
      </p:sp>
      <p:sp>
        <p:nvSpPr>
          <p:cNvPr id="100" name=""/>
          <p:cNvSpPr/>
          <p:nvPr/>
        </p:nvSpPr>
        <p:spPr>
          <a:xfrm>
            <a:off x="3430080" y="3182760"/>
            <a:ext cx="827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JUNE 2000</a:t>
            </a:r>
            <a:endParaRPr b="0" lang="en-US" sz="1000" strike="noStrike" u="none">
              <a:solidFill>
                <a:srgbClr val="000000"/>
              </a:solidFill>
              <a:effectLst/>
              <a:uFillTx/>
              <a:latin typeface="Times New Roman"/>
            </a:endParaRPr>
          </a:p>
        </p:txBody>
      </p:sp>
      <p:sp>
        <p:nvSpPr>
          <p:cNvPr id="101" name=""/>
          <p:cNvSpPr/>
          <p:nvPr/>
        </p:nvSpPr>
        <p:spPr>
          <a:xfrm>
            <a:off x="4344120" y="3182760"/>
            <a:ext cx="8064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AUG. 2000</a:t>
            </a:r>
            <a:endParaRPr b="0" lang="en-US" sz="1000" strike="noStrike" u="none">
              <a:solidFill>
                <a:srgbClr val="000000"/>
              </a:solidFill>
              <a:effectLst/>
              <a:uFillTx/>
              <a:latin typeface="Times New Roman"/>
            </a:endParaRPr>
          </a:p>
        </p:txBody>
      </p:sp>
      <p:sp>
        <p:nvSpPr>
          <p:cNvPr id="102" name=""/>
          <p:cNvSpPr/>
          <p:nvPr/>
        </p:nvSpPr>
        <p:spPr>
          <a:xfrm>
            <a:off x="5410800" y="3182760"/>
            <a:ext cx="8064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NOV. 2000</a:t>
            </a:r>
            <a:endParaRPr b="0" lang="en-US" sz="1000" strike="noStrike" u="none">
              <a:solidFill>
                <a:srgbClr val="000000"/>
              </a:solidFill>
              <a:effectLst/>
              <a:uFillTx/>
              <a:latin typeface="Times New Roman"/>
            </a:endParaRPr>
          </a:p>
        </p:txBody>
      </p:sp>
      <p:sp>
        <p:nvSpPr>
          <p:cNvPr id="103" name=""/>
          <p:cNvSpPr/>
          <p:nvPr/>
        </p:nvSpPr>
        <p:spPr>
          <a:xfrm>
            <a:off x="1676520" y="2514600"/>
            <a:ext cx="1272960" cy="555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RESOLUTION</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E-3510</a:t>
            </a:r>
            <a:endParaRPr b="0" lang="en-US" sz="1200" strike="noStrike" u="none">
              <a:solidFill>
                <a:srgbClr val="000000"/>
              </a:solidFill>
              <a:effectLst/>
              <a:uFillTx/>
              <a:latin typeface="Times New Roman"/>
            </a:endParaRPr>
          </a:p>
        </p:txBody>
      </p:sp>
      <p:sp>
        <p:nvSpPr>
          <p:cNvPr id="104" name=""/>
          <p:cNvSpPr/>
          <p:nvPr/>
        </p:nvSpPr>
        <p:spPr>
          <a:xfrm>
            <a:off x="3180600" y="2487600"/>
            <a:ext cx="12391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PX CREDITS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GO NEGATIVE</a:t>
            </a:r>
            <a:endParaRPr b="0" lang="en-US" sz="1200" strike="noStrike" u="none">
              <a:solidFill>
                <a:srgbClr val="000000"/>
              </a:solidFill>
              <a:effectLst/>
              <a:uFillTx/>
              <a:latin typeface="Times New Roman"/>
            </a:endParaRPr>
          </a:p>
        </p:txBody>
      </p:sp>
      <p:sp>
        <p:nvSpPr>
          <p:cNvPr id="105" name=""/>
          <p:cNvSpPr/>
          <p:nvPr/>
        </p:nvSpPr>
        <p:spPr>
          <a:xfrm>
            <a:off x="757080" y="3755880"/>
            <a:ext cx="1157400" cy="7045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cc"/>
                </a:solidFill>
                <a:effectLst/>
                <a:uFillTx/>
                <a:latin typeface="Arial"/>
              </a:rPr>
              <a:t>CPUC</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cc"/>
                </a:solidFill>
                <a:effectLst/>
                <a:uFillTx/>
                <a:latin typeface="Arial"/>
              </a:rPr>
              <a:t>“UNBUNDLING”</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cc"/>
                </a:solidFill>
                <a:effectLst/>
                <a:uFillTx/>
                <a:latin typeface="Arial"/>
              </a:rPr>
              <a:t>DECISION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cc"/>
                </a:solidFill>
                <a:effectLst/>
                <a:uFillTx/>
                <a:latin typeface="Arial"/>
              </a:rPr>
              <a:t>D.97-08-056</a:t>
            </a:r>
            <a:endParaRPr b="0" lang="en-US" sz="1000" strike="noStrike" u="none">
              <a:solidFill>
                <a:srgbClr val="000000"/>
              </a:solidFill>
              <a:effectLst/>
              <a:uFillTx/>
              <a:latin typeface="Times New Roman"/>
            </a:endParaRPr>
          </a:p>
        </p:txBody>
      </p:sp>
      <p:sp>
        <p:nvSpPr>
          <p:cNvPr id="106" name=""/>
          <p:cNvSpPr/>
          <p:nvPr/>
        </p:nvSpPr>
        <p:spPr>
          <a:xfrm>
            <a:off x="2428200" y="3730680"/>
            <a:ext cx="119664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PX CREDIT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STIPULATION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D.99-06-058</a:t>
            </a:r>
            <a:endParaRPr b="0" lang="en-US" sz="1200" strike="noStrike" u="none">
              <a:solidFill>
                <a:srgbClr val="000000"/>
              </a:solidFill>
              <a:effectLst/>
              <a:uFillTx/>
              <a:latin typeface="Times New Roman"/>
            </a:endParaRPr>
          </a:p>
        </p:txBody>
      </p:sp>
      <p:sp>
        <p:nvSpPr>
          <p:cNvPr id="107" name=""/>
          <p:cNvSpPr/>
          <p:nvPr/>
        </p:nvSpPr>
        <p:spPr>
          <a:xfrm>
            <a:off x="4189680" y="3733920"/>
            <a:ext cx="959760" cy="1191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PG&amp;E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 PAYING</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NEGATIVE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CREDITS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UPON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REQUEST</a:t>
            </a:r>
            <a:endParaRPr b="0" lang="en-US" sz="1200" strike="noStrike" u="none">
              <a:solidFill>
                <a:srgbClr val="000000"/>
              </a:solidFill>
              <a:effectLst/>
              <a:uFillTx/>
              <a:latin typeface="Times New Roman"/>
            </a:endParaRPr>
          </a:p>
        </p:txBody>
      </p:sp>
      <p:sp>
        <p:nvSpPr>
          <p:cNvPr id="108" name=""/>
          <p:cNvSpPr/>
          <p:nvPr/>
        </p:nvSpPr>
        <p:spPr>
          <a:xfrm>
            <a:off x="762120" y="3429000"/>
            <a:ext cx="7596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09" name=""/>
          <p:cNvSpPr/>
          <p:nvPr/>
        </p:nvSpPr>
        <p:spPr>
          <a:xfrm>
            <a:off x="1523880" y="3429000"/>
            <a:ext cx="7632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10" name=""/>
          <p:cNvSpPr/>
          <p:nvPr/>
        </p:nvSpPr>
        <p:spPr>
          <a:xfrm>
            <a:off x="2209680" y="3429000"/>
            <a:ext cx="7632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11" name=""/>
          <p:cNvSpPr/>
          <p:nvPr/>
        </p:nvSpPr>
        <p:spPr>
          <a:xfrm>
            <a:off x="2971800" y="3429000"/>
            <a:ext cx="7632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12" name=""/>
          <p:cNvSpPr/>
          <p:nvPr/>
        </p:nvSpPr>
        <p:spPr>
          <a:xfrm>
            <a:off x="3886200" y="3429000"/>
            <a:ext cx="7632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13" name=""/>
          <p:cNvSpPr/>
          <p:nvPr/>
        </p:nvSpPr>
        <p:spPr>
          <a:xfrm>
            <a:off x="4876920" y="3429000"/>
            <a:ext cx="7596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14" name=""/>
          <p:cNvSpPr/>
          <p:nvPr/>
        </p:nvSpPr>
        <p:spPr>
          <a:xfrm>
            <a:off x="5867280" y="3429000"/>
            <a:ext cx="7632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15" name=""/>
          <p:cNvSpPr/>
          <p:nvPr/>
        </p:nvSpPr>
        <p:spPr>
          <a:xfrm>
            <a:off x="5335920" y="3733920"/>
            <a:ext cx="1365840" cy="1557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PG&amp;E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REQUESTS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CLARIFICATION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OF Rule 22</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WITH RESPECT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TO PAYING</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NEGATIVE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CREDITS</a:t>
            </a:r>
            <a:endParaRPr b="0" lang="en-US" sz="1200" strike="noStrike" u="none">
              <a:solidFill>
                <a:srgbClr val="000000"/>
              </a:solidFill>
              <a:effectLst/>
              <a:uFillTx/>
              <a:latin typeface="Times New Roman"/>
            </a:endParaRPr>
          </a:p>
        </p:txBody>
      </p:sp>
      <p:sp>
        <p:nvSpPr>
          <p:cNvPr id="116" name=""/>
          <p:cNvSpPr/>
          <p:nvPr/>
        </p:nvSpPr>
        <p:spPr>
          <a:xfrm>
            <a:off x="6324480" y="3184560"/>
            <a:ext cx="11430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 2000</a:t>
            </a:r>
            <a:endParaRPr b="0" lang="en-US" sz="1000" strike="noStrike" u="none">
              <a:solidFill>
                <a:srgbClr val="000000"/>
              </a:solidFill>
              <a:effectLst/>
              <a:uFillTx/>
              <a:latin typeface="Times New Roman"/>
            </a:endParaRPr>
          </a:p>
        </p:txBody>
      </p:sp>
      <p:sp>
        <p:nvSpPr>
          <p:cNvPr id="117" name=""/>
          <p:cNvSpPr/>
          <p:nvPr/>
        </p:nvSpPr>
        <p:spPr>
          <a:xfrm>
            <a:off x="6629400" y="3429000"/>
            <a:ext cx="7632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18" name=""/>
          <p:cNvSpPr/>
          <p:nvPr/>
        </p:nvSpPr>
        <p:spPr>
          <a:xfrm>
            <a:off x="7087320" y="3182760"/>
            <a:ext cx="7714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JAN. 2000</a:t>
            </a:r>
            <a:endParaRPr b="0" lang="en-US" sz="1000" strike="noStrike" u="none">
              <a:solidFill>
                <a:srgbClr val="000000"/>
              </a:solidFill>
              <a:effectLst/>
              <a:uFillTx/>
              <a:latin typeface="Times New Roman"/>
            </a:endParaRPr>
          </a:p>
        </p:txBody>
      </p:sp>
      <p:sp>
        <p:nvSpPr>
          <p:cNvPr id="119" name=""/>
          <p:cNvSpPr/>
          <p:nvPr/>
        </p:nvSpPr>
        <p:spPr>
          <a:xfrm>
            <a:off x="7467480" y="3429000"/>
            <a:ext cx="7632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20" name=""/>
          <p:cNvSpPr/>
          <p:nvPr/>
        </p:nvSpPr>
        <p:spPr>
          <a:xfrm>
            <a:off x="7925040" y="3182760"/>
            <a:ext cx="862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APRIL 2001</a:t>
            </a:r>
            <a:endParaRPr b="0" lang="en-US" sz="1000" strike="noStrike" u="none">
              <a:solidFill>
                <a:srgbClr val="000000"/>
              </a:solidFill>
              <a:effectLst/>
              <a:uFillTx/>
              <a:latin typeface="Times New Roman"/>
            </a:endParaRPr>
          </a:p>
        </p:txBody>
      </p:sp>
      <p:sp>
        <p:nvSpPr>
          <p:cNvPr id="121" name=""/>
          <p:cNvSpPr/>
          <p:nvPr/>
        </p:nvSpPr>
        <p:spPr>
          <a:xfrm>
            <a:off x="8229600" y="3429000"/>
            <a:ext cx="76320" cy="9540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122" name=""/>
          <p:cNvSpPr/>
          <p:nvPr/>
        </p:nvSpPr>
        <p:spPr>
          <a:xfrm>
            <a:off x="6553440" y="3706920"/>
            <a:ext cx="1738800" cy="1008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DIRECT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ACCESS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BUSINESS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ENDED-CUSTOMERS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 RETURNED</a:t>
            </a:r>
            <a:endParaRPr b="0" lang="en-US" sz="1200" strike="noStrike" u="none">
              <a:solidFill>
                <a:srgbClr val="000000"/>
              </a:solidFill>
              <a:effectLst/>
              <a:uFillTx/>
              <a:latin typeface="Times New Roman"/>
            </a:endParaRPr>
          </a:p>
        </p:txBody>
      </p:sp>
      <p:sp>
        <p:nvSpPr>
          <p:cNvPr id="123" name=""/>
          <p:cNvSpPr/>
          <p:nvPr/>
        </p:nvSpPr>
        <p:spPr>
          <a:xfrm>
            <a:off x="7878960" y="3691080"/>
            <a:ext cx="10357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PG&amp;E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BANKRUPT</a:t>
            </a:r>
            <a:endParaRPr b="0" lang="en-US" sz="1200" strike="noStrike" u="none">
              <a:solidFill>
                <a:srgbClr val="000000"/>
              </a:solidFill>
              <a:effectLst/>
              <a:uFillTx/>
              <a:latin typeface="Times New Roman"/>
            </a:endParaRPr>
          </a:p>
        </p:txBody>
      </p:sp>
      <p:sp>
        <p:nvSpPr>
          <p:cNvPr id="124" name=""/>
          <p:cNvSpPr/>
          <p:nvPr/>
        </p:nvSpPr>
        <p:spPr>
          <a:xfrm>
            <a:off x="5723280" y="1828800"/>
            <a:ext cx="1874160" cy="1191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PG&amp;E TOLD CPUC</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TO IGNORE THEIR</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REQUEST. THEY HAVE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DECIDED  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THEIR OWN TO STOP</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95f5f"/>
                </a:solidFill>
                <a:effectLst/>
                <a:uFillTx/>
                <a:latin typeface="Arial"/>
              </a:rPr>
              <a:t>PAYING.</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AFC82E76-CDF6-4D12-8373-0608820312C1}"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25" name=""/>
          <p:cNvSpPr/>
          <p:nvPr/>
        </p:nvSpPr>
        <p:spPr>
          <a:xfrm>
            <a:off x="614160" y="533520"/>
            <a:ext cx="7652160" cy="1252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99"/>
                </a:solidFill>
                <a:effectLst/>
                <a:uFillTx/>
                <a:latin typeface="Arial"/>
              </a:rPr>
              <a:t>What the PX Credit Stipulation </a:t>
            </a:r>
            <a:endParaRPr b="0" lang="en-US" sz="4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99"/>
                </a:solidFill>
                <a:effectLst/>
                <a:uFillTx/>
                <a:latin typeface="Arial"/>
              </a:rPr>
              <a:t>Provided</a:t>
            </a:r>
            <a:endParaRPr b="0" lang="en-US" sz="3600" strike="noStrike" u="none">
              <a:solidFill>
                <a:srgbClr val="000000"/>
              </a:solidFill>
              <a:effectLst/>
              <a:uFillTx/>
              <a:latin typeface="Times New Roman"/>
            </a:endParaRPr>
          </a:p>
        </p:txBody>
      </p:sp>
      <p:sp>
        <p:nvSpPr>
          <p:cNvPr id="126" name=""/>
          <p:cNvSpPr/>
          <p:nvPr/>
        </p:nvSpPr>
        <p:spPr>
          <a:xfrm>
            <a:off x="1015920" y="1800360"/>
            <a:ext cx="7747200" cy="3143160"/>
          </a:xfrm>
          <a:prstGeom prst="rect">
            <a:avLst/>
          </a:prstGeom>
          <a:noFill/>
          <a:ln w="0">
            <a:noFill/>
          </a:ln>
        </p:spPr>
        <p:style>
          <a:lnRef idx="0"/>
          <a:fillRef idx="0"/>
          <a:effectRef idx="0"/>
          <a:fontRef idx="minor"/>
        </p:style>
        <p:txBody>
          <a:bodyPr lIns="90000" rIns="90000" tIns="46800" bIns="46800" anchor="t">
            <a:spAutoFit/>
          </a:bodyPr>
          <a:p>
            <a:pPr marL="289080" indent="-289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PG&amp;E was allowed to cloak all of their purchased power         quantities and prices from their customers and the ESPs.  This was to protect their proprietary procurement strategies.</a:t>
            </a:r>
            <a:endParaRPr b="0" lang="en-US" sz="2000" strike="noStrike" u="none">
              <a:solidFill>
                <a:srgbClr val="000000"/>
              </a:solidFill>
              <a:effectLst/>
              <a:uFillTx/>
              <a:latin typeface="Times New Roman"/>
            </a:endParaRPr>
          </a:p>
          <a:p>
            <a:pPr marL="289080" indent="-289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289080" indent="-289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customers and ESPs were given in exchange the ability to have their PX credit accurately reflect market prices in situations where market prices exceeded the energy component of their bundled bill.  The capacity for a negative PX credit was created.</a:t>
            </a:r>
            <a:endParaRPr b="0" lang="en-US" sz="2000" strike="noStrike" u="none">
              <a:solidFill>
                <a:srgbClr val="000000"/>
              </a:solidFill>
              <a:effectLst/>
              <a:uFillTx/>
              <a:latin typeface="Times New Roman"/>
            </a:endParaRPr>
          </a:p>
        </p:txBody>
      </p:sp>
      <p:sp>
        <p:nvSpPr>
          <p:cNvPr id="127" name=""/>
          <p:cNvSpPr/>
          <p:nvPr/>
        </p:nvSpPr>
        <p:spPr>
          <a:xfrm>
            <a:off x="990720" y="5318280"/>
            <a:ext cx="8991360" cy="1008720"/>
          </a:xfrm>
          <a:prstGeom prst="rect">
            <a:avLst/>
          </a:prstGeom>
          <a:noFill/>
          <a:ln w="0">
            <a:noFill/>
          </a:ln>
        </p:spPr>
        <p:style>
          <a:lnRef idx="0"/>
          <a:fillRef idx="0"/>
          <a:effectRef idx="0"/>
          <a:fontRef idx="minor"/>
        </p:style>
        <p:txBody>
          <a:bodyPr lIns="90000" rIns="90000" tIns="46800" bIns="46800" anchor="t">
            <a:spAutoFit/>
          </a:bodyPr>
          <a:p>
            <a:pPr marL="289080" indent="-289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Without this stipulation -- PG&amp;E would have an unbreechable</a:t>
            </a:r>
            <a:endParaRPr b="0" lang="en-US" sz="2000" strike="noStrike" u="none">
              <a:solidFill>
                <a:srgbClr val="000000"/>
              </a:solidFill>
              <a:effectLst/>
              <a:uFillTx/>
              <a:latin typeface="Times New Roman"/>
            </a:endParaRPr>
          </a:p>
          <a:p>
            <a:pPr marL="289080" indent="-289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barrier to entry constructed against the ESPs from a risk  management perspective.</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37B8752-EECC-4218-BC2F-5105CFD141B9}"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856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2001-05-30T15:23:53Z</dcterms:created>
  <dc:creator>ZB2190</dc:creator>
  <dc:description/>
  <dc:language>en-US</dc:language>
  <cp:lastModifiedBy>bob anderson</cp:lastModifiedBy>
  <cp:lastPrinted>2001-06-01T13:38:02Z</cp:lastPrinted>
  <dcterms:modified xsi:type="dcterms:W3CDTF">2001-06-01T17:30:43Z</dcterms:modified>
  <cp:revision>77</cp:revision>
  <dc:subject/>
  <dc:title>No Slide Title</dc:title>
</cp:coreProperties>
</file>