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4CFABB-B35F-4955-99FB-23FE9DCF51B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0F82702-67BF-4BEF-85E5-7D0A686727C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4ECBF9C-8D93-45E9-8984-957A1D14767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4290EE6-38CA-4C1F-96CC-92A01212346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685800" y="1793880"/>
            <a:ext cx="7783560" cy="133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 LNG Project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359000" y="5029200"/>
            <a:ext cx="640080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marL="343080" indent="-343080"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22280" y="2959200"/>
            <a:ext cx="83250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685800" y="1201680"/>
            <a:ext cx="7912080" cy="519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liquefaction, storage, and export facility in eastern Venezuela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2.1 MMTPA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Approximately 300 MMscfd of net exports, enough for 2000MW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be located in the existing PDVSA-Gas cryogenic complex at Jose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Adjacent to Enron’s ACCRO LPG facilities. Site large enough for three LNG trains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supply required, 350 MMscfd (compared to 5700 MMscfd produced daily in Venezuela, mostly associated to oil production)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Bought from PDVSA’s associated gas production (no dedicated source or reserve risk)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 only LNG export project with no exploration/production risk or investment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contract with PDVSA at all-in price that includes transportation to Jose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contract and other in-country documents under a PDVSA-Corp guarantee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LNG markets: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East Coast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Elba Island, Lake Charles, Cove Point, Boston and South Florida (ENE project in Bahamas)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Puerto Rico, Brazil and other Caribbean (Dominican Republic)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Portugal/Spain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 all-in capital cost (excluding IDC): $688MM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initial equity of approximately $120-$140MM (65/35 - debt/equity ratio)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50%, PDVSA 25% and other buyers (UF) 25%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46040" y="963720"/>
            <a:ext cx="83250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152280"/>
            <a:ext cx="77724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Project General Overview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Proposed Project Structure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33520" y="914400"/>
            <a:ext cx="81532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429000" y="4191120"/>
            <a:ext cx="2209680" cy="53316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895480" y="5105520"/>
            <a:ext cx="1524240" cy="533160"/>
          </a:xfrm>
          <a:prstGeom prst="rect">
            <a:avLst/>
          </a:prstGeom>
          <a:solidFill>
            <a:srgbClr val="ff7c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PDVSA-Gas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04920" y="4191120"/>
            <a:ext cx="1600200" cy="533160"/>
          </a:xfrm>
          <a:prstGeom prst="rect">
            <a:avLst/>
          </a:prstGeom>
          <a:solidFill>
            <a:srgbClr val="66ff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 Contract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Turn-Key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657600" y="6019920"/>
            <a:ext cx="1905120" cy="533160"/>
          </a:xfrm>
          <a:prstGeom prst="rect">
            <a:avLst/>
          </a:prstGeom>
          <a:solidFill>
            <a:srgbClr val="99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PDVSA-Corp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Guarantee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724280" y="5105520"/>
            <a:ext cx="1524240" cy="533160"/>
          </a:xfrm>
          <a:prstGeom prst="rect">
            <a:avLst/>
          </a:prstGeom>
          <a:solidFill>
            <a:srgbClr val="ff7c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&amp; Pier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PDVSA-Gas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657600" y="47242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410080" y="47242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845880" y="4722840"/>
            <a:ext cx="14742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PDVSA-Gas to provide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supply and site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785760" y="5637240"/>
            <a:ext cx="16992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PDVSA-Gas obligations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 backed by parent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905120" y="449568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638680" y="4495680"/>
            <a:ext cx="1295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934320" y="4191120"/>
            <a:ext cx="1600200" cy="533160"/>
          </a:xfrm>
          <a:prstGeom prst="rect">
            <a:avLst/>
          </a:prstGeom>
          <a:solidFill>
            <a:srgbClr val="66ff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Contract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Turn-Key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28600" y="4937040"/>
            <a:ext cx="25146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EE&amp;CC to provide Turn-Key for the project. EPC price and EPC contract in final negotiation. Other potential EPC options to be explored if necessary.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059560" y="4249800"/>
            <a:ext cx="1207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Turn-key $580MM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639400" y="4249800"/>
            <a:ext cx="12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Approx. 4% of EPC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400800" y="4800600"/>
            <a:ext cx="2743200" cy="116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to provide O&amp;M services to project. Several options available for adding third parties to O&amp;M Contract. Most O&amp;M activities could be contracted to third parties, while keeping a core senior management team at the project level for relationships and expansions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809880" y="5638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410080" y="5638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295280" y="2590920"/>
            <a:ext cx="1600200" cy="533160"/>
          </a:xfrm>
          <a:prstGeom prst="rect">
            <a:avLst/>
          </a:prstGeom>
          <a:solidFill>
            <a:srgbClr val="33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Financing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324480" y="2666880"/>
            <a:ext cx="1600200" cy="533520"/>
          </a:xfrm>
          <a:prstGeom prst="rect">
            <a:avLst/>
          </a:prstGeom>
          <a:solidFill>
            <a:srgbClr val="33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Financing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200400" y="1143000"/>
            <a:ext cx="1219320" cy="30492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724280" y="1143000"/>
            <a:ext cx="1219320" cy="304920"/>
          </a:xfrm>
          <a:prstGeom prst="rect">
            <a:avLst/>
          </a:prstGeom>
          <a:solidFill>
            <a:srgbClr val="99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V="1">
            <a:off x="3809880" y="297144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895480" y="29718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V="1">
            <a:off x="5410080" y="297144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410080" y="29718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4572000" y="2362320"/>
            <a:ext cx="0" cy="1828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809880" y="1828800"/>
            <a:ext cx="1600200" cy="533520"/>
          </a:xfrm>
          <a:prstGeom prst="rect">
            <a:avLst/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Off-Take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912400" y="3048120"/>
            <a:ext cx="820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$210MM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30% Equity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423760" y="3046320"/>
            <a:ext cx="820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$490MM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70% Equity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28600" y="2133720"/>
            <a:ext cx="914400" cy="30456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28600" y="3276720"/>
            <a:ext cx="914400" cy="304560"/>
          </a:xfrm>
          <a:prstGeom prst="rect">
            <a:avLst/>
          </a:prstGeom>
          <a:solidFill>
            <a:srgbClr val="99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H="1">
            <a:off x="380880" y="27432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80880" y="29718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25440" y="2498760"/>
            <a:ext cx="968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75%-$157MM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H="1">
            <a:off x="380880" y="29718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95640" y="2971800"/>
            <a:ext cx="897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25%-$53MM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380880" y="24379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28600" y="1432080"/>
            <a:ext cx="198108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 to continue sell-down strategy to accomplish off-Balance Sheet treatment and MTM.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248520" y="3260880"/>
            <a:ext cx="25905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from bank and bond market. Basic assumptions are: T-650; 14-y tenor,; fees of 200+75; coverage ratio 1.50x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4114800" y="1447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V="1">
            <a:off x="4952880" y="1447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952880" y="1508040"/>
            <a:ext cx="1905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 off-take (75,000MMBtu/d)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429000" y="2422440"/>
            <a:ext cx="1219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Off-take 300,000MMBtu/d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572000" y="2422440"/>
            <a:ext cx="1905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Off-take to be split between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 &amp; PDVSA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133720" y="1508040"/>
            <a:ext cx="2133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75% off-take (225,000MMBtu/d)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685800" y="152280"/>
            <a:ext cx="77724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Key Transaction Documents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33520" y="914400"/>
            <a:ext cx="81532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85800" y="1028880"/>
            <a:ext cx="7772400" cy="77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 Transaction Documents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85920" y="2057400"/>
            <a:ext cx="3738240" cy="377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Scope of Transaction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7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Methane Gas Supply to the Plant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7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Sale of NGL back to PDVSA-Gas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6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Rights to Plant Site at Jose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7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Rights to use existing Pier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7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PDVSA Participation in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(equity option, commercial oversight)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519440" y="2117880"/>
            <a:ext cx="3738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Documents Involved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132440" y="3976560"/>
            <a:ext cx="88560" cy="974880"/>
          </a:xfrm>
          <a:custGeom>
            <a:avLst/>
            <a:gdLst>
              <a:gd name="textAreaLeft" fmla="*/ 0 w 88560"/>
              <a:gd name="textAreaRight" fmla="*/ 32040 w 88560"/>
              <a:gd name="textAreaTop" fmla="*/ 25200 h 974880"/>
              <a:gd name="textAreaBottom" fmla="*/ 949680 h 9748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238640" y="3116160"/>
            <a:ext cx="3002040" cy="58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840" indent="-17784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Supply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Final, ready to sign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262400" y="3843360"/>
            <a:ext cx="2708280" cy="11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840" indent="-177840">
              <a:lnSpc>
                <a:spcPct val="100000"/>
              </a:lnSpc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Sites &amp; Pier Agmt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Usufruct and Servitude Agreements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50000"/>
              </a:lnSpc>
              <a:spcBef>
                <a:spcPts val="5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Both final, ready to sign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140360" y="2935440"/>
            <a:ext cx="74520" cy="861840"/>
          </a:xfrm>
          <a:custGeom>
            <a:avLst/>
            <a:gdLst>
              <a:gd name="textAreaLeft" fmla="*/ 0 w 74520"/>
              <a:gd name="textAreaRight" fmla="*/ 27000 w 74520"/>
              <a:gd name="textAreaTop" fmla="*/ 22320 h 861840"/>
              <a:gd name="textAreaBottom" fmla="*/ 839520 h 8618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7088040" y="2932200"/>
            <a:ext cx="74880" cy="2782800"/>
          </a:xfrm>
          <a:custGeom>
            <a:avLst/>
            <a:gdLst>
              <a:gd name="textAreaLeft" fmla="*/ 0 w 74880"/>
              <a:gd name="textAreaRight" fmla="*/ 27000 w 74880"/>
              <a:gd name="textAreaTop" fmla="*/ 72360 h 2782800"/>
              <a:gd name="textAreaBottom" fmla="*/ 2710440 h 278280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188120" y="3946680"/>
            <a:ext cx="1955880" cy="86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840" indent="-17784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 Parent Guarantee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Final, ready to sign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125960" y="5246640"/>
            <a:ext cx="74520" cy="345960"/>
          </a:xfrm>
          <a:custGeom>
            <a:avLst/>
            <a:gdLst>
              <a:gd name="textAreaLeft" fmla="*/ 0 w 74520"/>
              <a:gd name="textAreaRight" fmla="*/ 27000 w 74520"/>
              <a:gd name="textAreaTop" fmla="*/ 9000 h 345960"/>
              <a:gd name="textAreaBottom" fmla="*/ 336960 h 34596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233960" y="5164200"/>
            <a:ext cx="2854080" cy="65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Participation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Near final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"/>
          <p:cNvSpPr/>
          <p:nvPr/>
        </p:nvSpPr>
        <p:spPr>
          <a:xfrm>
            <a:off x="685800" y="228600"/>
            <a:ext cx="7772400" cy="79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Price Exposure Analysis</a:t>
            </a:r>
            <a:endParaRPr b="0" lang="en-US" sz="3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46040" y="963720"/>
            <a:ext cx="832500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212840" y="2673360"/>
            <a:ext cx="1225440" cy="755640"/>
          </a:xfrm>
          <a:prstGeom prst="roundRect">
            <a:avLst>
              <a:gd name="adj" fmla="val 16667"/>
            </a:avLst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Terminal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733920" y="5840280"/>
            <a:ext cx="1371600" cy="757440"/>
          </a:xfrm>
          <a:prstGeom prst="roundRect">
            <a:avLst>
              <a:gd name="adj" fmla="val 16667"/>
            </a:avLst>
          </a:prstGeom>
          <a:solidFill>
            <a:srgbClr val="99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 Corp.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Supply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470640" y="4114800"/>
            <a:ext cx="1225440" cy="757080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Fee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CPI based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733920" y="2209680"/>
            <a:ext cx="1541520" cy="75744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Off-Take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ENE-PDVSA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225440" y="4881600"/>
            <a:ext cx="1289160" cy="75708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Return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225440" y="4049640"/>
            <a:ext cx="1276560" cy="75744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Principal/Interest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334120" y="4800600"/>
            <a:ext cx="12952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$0.65 @ HH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$0.15 @ flat 1%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$0.15 @ CPI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257800" y="4816440"/>
            <a:ext cx="76320" cy="533520"/>
          </a:xfrm>
          <a:custGeom>
            <a:avLst/>
            <a:gdLst>
              <a:gd name="textAreaLeft" fmla="*/ 48960 w 76320"/>
              <a:gd name="textAreaRight" fmla="*/ 76320 w 76320"/>
              <a:gd name="textAreaTop" fmla="*/ 13680 h 533520"/>
              <a:gd name="textAreaBottom" fmla="*/ 519840 h 53352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518000" y="4944960"/>
            <a:ext cx="150192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Price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Minimum Price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Bonus Structure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495680" y="167652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495680" y="182880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HH + Basis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876920" y="3429000"/>
            <a:ext cx="1523880" cy="1143000"/>
          </a:xfrm>
          <a:custGeom>
            <a:avLst/>
            <a:gdLst/>
            <a:ahLst/>
            <a:rect l="l" t="t" r="r" b="b"/>
            <a:pathLst>
              <a:path w="976" h="864">
                <a:moveTo>
                  <a:pt x="16" y="0"/>
                </a:moveTo>
                <a:cubicBezTo>
                  <a:pt x="8" y="288"/>
                  <a:pt x="0" y="576"/>
                  <a:pt x="160" y="720"/>
                </a:cubicBezTo>
                <a:cubicBezTo>
                  <a:pt x="320" y="864"/>
                  <a:pt x="840" y="824"/>
                  <a:pt x="976" y="864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334120" y="4251240"/>
            <a:ext cx="1066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$ 0.20 @ CPI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666880" y="425124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$ 1.00 Flat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V="1">
            <a:off x="4876920" y="2971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V="1">
            <a:off x="4495680" y="2971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V="1">
            <a:off x="4114800" y="2971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105520" y="33526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411520" y="3259080"/>
            <a:ext cx="1087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to match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458760" y="3106800"/>
            <a:ext cx="24588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inlet gas: Basic price, floor and bonus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costs escalation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recovery and return (Flat)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2590920" y="3505320"/>
            <a:ext cx="1549440" cy="1295280"/>
          </a:xfrm>
          <a:custGeom>
            <a:avLst/>
            <a:gdLst/>
            <a:ahLst/>
            <a:rect l="l" t="t" r="r" b="b"/>
            <a:pathLst>
              <a:path w="976" h="816">
                <a:moveTo>
                  <a:pt x="960" y="0"/>
                </a:moveTo>
                <a:cubicBezTo>
                  <a:pt x="968" y="148"/>
                  <a:pt x="976" y="296"/>
                  <a:pt x="816" y="432"/>
                </a:cubicBezTo>
                <a:cubicBezTo>
                  <a:pt x="656" y="568"/>
                  <a:pt x="328" y="692"/>
                  <a:pt x="0" y="816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400800" y="3124080"/>
            <a:ext cx="76320" cy="533520"/>
          </a:xfrm>
          <a:custGeom>
            <a:avLst/>
            <a:gdLst>
              <a:gd name="textAreaLeft" fmla="*/ 48960 w 76320"/>
              <a:gd name="textAreaRight" fmla="*/ 76320 w 76320"/>
              <a:gd name="textAreaTop" fmla="*/ 13680 h 533520"/>
              <a:gd name="textAreaBottom" fmla="*/ 519840 h 53352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H="1">
            <a:off x="2437920" y="2851200"/>
            <a:ext cx="12956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666880" y="2835360"/>
            <a:ext cx="1067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70% Flat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30% @ CPI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629400" y="1523880"/>
            <a:ext cx="1600200" cy="1067040"/>
          </a:xfrm>
          <a:prstGeom prst="ellipse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H="1">
            <a:off x="5257800" y="2286000"/>
            <a:ext cx="144792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380920" y="1981080"/>
            <a:ext cx="1116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Various Hedging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Instruments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162920" y="1905120"/>
            <a:ext cx="739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212840" y="1835280"/>
            <a:ext cx="1225440" cy="755640"/>
          </a:xfrm>
          <a:prstGeom prst="roundRect">
            <a:avLst>
              <a:gd name="adj" fmla="val 16667"/>
            </a:avLst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EXMAR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Leir Hoergh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H="1">
            <a:off x="2437920" y="2378160"/>
            <a:ext cx="12956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666880" y="1981080"/>
            <a:ext cx="1067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70% Flat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30% @ CPI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495680" y="472428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733920" y="3962520"/>
            <a:ext cx="1422360" cy="76176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 LNG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495680" y="34290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809880" y="3200400"/>
            <a:ext cx="1295640" cy="3049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895480" y="1143000"/>
            <a:ext cx="3276720" cy="609480"/>
          </a:xfrm>
          <a:prstGeom prst="ellipse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28600" y="4038480"/>
            <a:ext cx="609480" cy="1600200"/>
          </a:xfrm>
          <a:custGeom>
            <a:avLst/>
            <a:gdLst>
              <a:gd name="textAreaLeft" fmla="*/ 29520 w 609480"/>
              <a:gd name="textAreaRight" fmla="*/ 579960 w 609480"/>
              <a:gd name="textAreaTop" fmla="*/ 29520 h 1600200"/>
              <a:gd name="textAreaBottom" fmla="*/ 1570680 h 1600200"/>
            </a:gdLst>
            <a:ahLst/>
            <a:cxnLst/>
            <a:rect l="textAreaLeft" t="textAreaTop" r="textAreaRight" b="textAreaBottom"/>
            <a:pathLst>
              <a:path w="21600" h="56690">
                <a:moveTo>
                  <a:pt x="3600" y="0"/>
                </a:moveTo>
                <a:arcTo wR="3600" hR="3600" stAng="16200000" swAng="-5400000"/>
                <a:lnTo>
                  <a:pt x="0" y="53090"/>
                </a:lnTo>
                <a:arcTo wR="3600" hR="3600" stAng="10800000" swAng="-5400000"/>
                <a:lnTo>
                  <a:pt x="18000" y="5669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H="1">
            <a:off x="837720" y="441972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flipH="1">
            <a:off x="837720" y="52578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914400" y="4191120"/>
            <a:ext cx="304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914400" y="5013360"/>
            <a:ext cx="304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"/>
          <p:cNvSpPr/>
          <p:nvPr/>
        </p:nvSpPr>
        <p:spPr>
          <a:xfrm>
            <a:off x="4572000" y="3687840"/>
            <a:ext cx="3886200" cy="198360"/>
          </a:xfrm>
          <a:prstGeom prst="rect">
            <a:avLst/>
          </a:prstGeom>
          <a:solidFill>
            <a:srgbClr val="ffff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838080" y="3700440"/>
            <a:ext cx="3733920" cy="216000"/>
          </a:xfrm>
          <a:prstGeom prst="rect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620120" y="3600360"/>
            <a:ext cx="142920" cy="447840"/>
          </a:xfrm>
          <a:custGeom>
            <a:avLst/>
            <a:gdLst/>
            <a:ahLst/>
            <a:rect l="l" t="t" r="r" b="b"/>
            <a:pathLst>
              <a:path w="72" h="291">
                <a:moveTo>
                  <a:pt x="72" y="0"/>
                </a:moveTo>
                <a:cubicBezTo>
                  <a:pt x="44" y="39"/>
                  <a:pt x="16" y="79"/>
                  <a:pt x="8" y="127"/>
                </a:cubicBezTo>
                <a:cubicBezTo>
                  <a:pt x="0" y="175"/>
                  <a:pt x="30" y="246"/>
                  <a:pt x="26" y="291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781760" y="3595680"/>
            <a:ext cx="142920" cy="447840"/>
          </a:xfrm>
          <a:custGeom>
            <a:avLst/>
            <a:gdLst/>
            <a:ahLst/>
            <a:rect l="l" t="t" r="r" b="b"/>
            <a:pathLst>
              <a:path w="72" h="291">
                <a:moveTo>
                  <a:pt x="72" y="0"/>
                </a:moveTo>
                <a:cubicBezTo>
                  <a:pt x="44" y="39"/>
                  <a:pt x="16" y="79"/>
                  <a:pt x="8" y="127"/>
                </a:cubicBezTo>
                <a:cubicBezTo>
                  <a:pt x="0" y="175"/>
                  <a:pt x="30" y="246"/>
                  <a:pt x="26" y="291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286000" y="3681360"/>
            <a:ext cx="0" cy="2160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505320" y="3691080"/>
            <a:ext cx="0" cy="2156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572000" y="3691080"/>
            <a:ext cx="0" cy="2156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286000" y="4038480"/>
            <a:ext cx="0" cy="110016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674720" y="2286000"/>
            <a:ext cx="1297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Dec.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Execution all Documents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505320" y="3997440"/>
            <a:ext cx="0" cy="70776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657600" y="5334120"/>
            <a:ext cx="19810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GSA LC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$20MM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(construction)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Cancellation Fees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owner and Completion Guarantee for EE&amp;CC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562720" y="3691080"/>
            <a:ext cx="0" cy="2156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705720" y="3686040"/>
            <a:ext cx="0" cy="2160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705720" y="3965400"/>
            <a:ext cx="0" cy="91152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638680" y="4892760"/>
            <a:ext cx="21337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commitment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FC may be bridge financing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equity option starts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Off-take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final commitment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7848720" y="2209680"/>
            <a:ext cx="1110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2004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V="1">
            <a:off x="2286000" y="2900520"/>
            <a:ext cx="0" cy="69192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V="1">
            <a:off x="3505320" y="2624040"/>
            <a:ext cx="0" cy="96840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820960" y="2163600"/>
            <a:ext cx="1370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Feb.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Permits Obtained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V="1">
            <a:off x="6705720" y="2316240"/>
            <a:ext cx="1440" cy="128592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981760" y="1676520"/>
            <a:ext cx="1485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Closing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 Option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V="1">
            <a:off x="5562720" y="2905200"/>
            <a:ext cx="0" cy="69192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 flipV="1">
            <a:off x="8458200" y="2900520"/>
            <a:ext cx="0" cy="69192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315200" y="5654520"/>
            <a:ext cx="18288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GSA LC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$30MM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(operations)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Performance Guarantee from EE&amp;CC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46040" y="836640"/>
            <a:ext cx="8325000" cy="144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2211480" y="3924360"/>
            <a:ext cx="1369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Up to 7 mos 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57200" y="152280"/>
            <a:ext cx="82296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Project Timeline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-1440" y="4876920"/>
            <a:ext cx="1296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ENE’s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523880" y="5105520"/>
            <a:ext cx="160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GSA LC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$1.25MM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(pre-construction)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819520" y="4648320"/>
            <a:ext cx="1447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GSA LC -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(pre-construction)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962520" y="1523880"/>
            <a:ext cx="1369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Executed EPC Contract NTP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 flipV="1">
            <a:off x="4572000" y="2163600"/>
            <a:ext cx="0" cy="142560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724280" y="2286000"/>
            <a:ext cx="17528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Executed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Shipping Arrangement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8458200" y="3687840"/>
            <a:ext cx="533520" cy="19836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8458200" y="3687840"/>
            <a:ext cx="0" cy="2160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914400" y="3763800"/>
            <a:ext cx="6705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7848720" y="376380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4648320" y="4327560"/>
            <a:ext cx="1904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Cancellation Fees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Shipping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commitments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562720" y="399240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6707160" y="2697120"/>
            <a:ext cx="1370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Jan. 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 Option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7391520" y="3687840"/>
            <a:ext cx="0" cy="2160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391520" y="399240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629400" y="4449600"/>
            <a:ext cx="1905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PDVSA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expires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 flipV="1">
            <a:off x="7391520" y="3133440"/>
            <a:ext cx="0" cy="47772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0" y="2286000"/>
            <a:ext cx="1297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Dates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4572000" y="3962520"/>
            <a:ext cx="0" cy="132876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09480" y="1447920"/>
            <a:ext cx="1828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Nov.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Participation Agreement Completed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flipV="1">
            <a:off x="1447920" y="2057040"/>
            <a:ext cx="0" cy="153180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1447920" y="3670200"/>
            <a:ext cx="0" cy="2160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533520" y="5578560"/>
            <a:ext cx="1752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Off-take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structure established/ final commitment before FC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447920" y="3962520"/>
            <a:ext cx="0" cy="167616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8458200" y="3962520"/>
            <a:ext cx="0" cy="167616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 flipV="1">
            <a:off x="685800" y="4114440"/>
            <a:ext cx="609480" cy="76212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762120" y="2743200"/>
            <a:ext cx="533160" cy="83808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"/>
          <p:cNvSpPr/>
          <p:nvPr/>
        </p:nvSpPr>
        <p:spPr>
          <a:xfrm>
            <a:off x="457200" y="152280"/>
            <a:ext cx="82296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General Economic Value Drivers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446040" y="836640"/>
            <a:ext cx="8325000" cy="144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85800" y="990720"/>
            <a:ext cx="7912080" cy="533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Off-take agreements will provide a substantial portion of Enron’s income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Currently working on ability to MTM 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year income will come from both MTM of transaction of the marketing company level and from trading operations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company return of approximately 18% (equity at project level)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Excellent return level for equity risk with current structure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sell-downs at promotes are expected to occur before year-end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rights will provide Enron w/ tool to manage 3rd party supply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 trains a clear possibility under current structure and at much lower cost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Sellable rights w/ project company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 fee for services provide to PDVSA under Participation Agreement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construction profits (assumes EPC by EE&amp;CC)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to be approximately US$39MM, plus contingency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Maximize utilization of Enron’s current positions in Elba Terminal and shipping capacity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Elba capacity is approx. 55% of Jose volume (Jose could use 100% of the capacity)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Depending on routes, a significant portion of Enron’s current shipping capacity could be used to move Jose volumes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"/>
          <p:cNvSpPr/>
          <p:nvPr/>
        </p:nvSpPr>
        <p:spPr>
          <a:xfrm>
            <a:off x="696960" y="270000"/>
            <a:ext cx="777240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5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Next Steps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85800" y="1146240"/>
            <a:ext cx="7772400" cy="456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marL="343080" indent="-343080">
              <a:lnSpc>
                <a:spcPct val="110000"/>
              </a:lnSpc>
              <a:spcBef>
                <a:spcPts val="1001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4th Q’ 2000 extremely pivotal.  Scheduled to conclude Venezuela in country agreements, permits, and finalize Elba Island documents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Specific near term activities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Aft>
                <a:spcPts val="524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Jose LNG Venezuela agreements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Aft>
                <a:spcPts val="524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Finalize Elba Island documents (Doug Arnell and Les Weber)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Aft>
                <a:spcPts val="524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 conversations with El Paso (Cove Point) and CMS (Lake Charles)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Aft>
                <a:spcPts val="524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Decision on EPC Contractor (EE&amp;CC vis-à-vis third party contractor)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Aft>
                <a:spcPts val="524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Follow-up with Banks for project financing package (Larry Lawyer and Martin Rees)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Aft>
                <a:spcPts val="524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Approach possible Equity investors after all key contracts in place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(Larry Lawyer)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approval process: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Aft>
                <a:spcPts val="524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Decision on approach for PDVSA’s Participation Agreement (LNG off-take arrangement)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Aft>
                <a:spcPts val="524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 MTM treatment for 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Aft>
                <a:spcPts val="524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RAC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446040" y="963720"/>
            <a:ext cx="832500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2000-10-23T02:05:14Z</dcterms:created>
  <dc:creator>gblack</dc:creator>
  <dc:description/>
  <dc:language>en-US</dc:language>
  <cp:lastModifiedBy>bjohnsto</cp:lastModifiedBy>
  <dcterms:modified xsi:type="dcterms:W3CDTF">2000-11-27T17:14:40Z</dcterms:modified>
  <cp:revision>32</cp:revision>
  <dc:subject/>
  <dc:title>Marketing Structure</dc:title>
</cp:coreProperties>
</file>