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6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7.png" ContentType="image/png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Expbanna" descr=""/>
          <p:cNvPicPr/>
          <p:nvPr/>
        </p:nvPicPr>
        <p:blipFill>
          <a:blip r:embed="rId3"/>
          <a:stretch/>
        </p:blipFill>
        <p:spPr>
          <a:xfrm>
            <a:off x="0" y="0"/>
            <a:ext cx="6858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838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 anchorCtr="1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2"/>
          </p:nvPr>
        </p:nvSpPr>
        <p:spPr>
          <a:xfrm>
            <a:off x="34286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 anchorCtr="1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3"/>
          </p:nvPr>
        </p:nvSpPr>
        <p:spPr>
          <a:xfrm>
            <a:off x="70102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 anchorCtr="1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DCCE0E-DE37-4777-9116-1853F37B89F4}" type="slidenum">
              <a: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XPHORSA" descr=""/>
          <p:cNvPicPr/>
          <p:nvPr/>
        </p:nvPicPr>
        <p:blipFill>
          <a:blip r:embed="rId4"/>
          <a:stretch/>
        </p:blipFill>
        <p:spPr>
          <a:xfrm>
            <a:off x="1066680" y="1574640"/>
            <a:ext cx="7772400" cy="13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482400"/>
              </a:buClr>
              <a:buFont typeface="Wingding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482400"/>
              </a:buClr>
              <a:buFont typeface="Wingding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Wingding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Wingding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752480" y="990360"/>
            <a:ext cx="640080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4"/>
          </p:nvPr>
        </p:nvSpPr>
        <p:spPr>
          <a:xfrm>
            <a:off x="9144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5"/>
          </p:nvPr>
        </p:nvSpPr>
        <p:spPr>
          <a:xfrm>
            <a:off x="350496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6"/>
          </p:nvPr>
        </p:nvSpPr>
        <p:spPr>
          <a:xfrm>
            <a:off x="70102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9D6A92-0D2A-461D-8022-51CD9A8306B3}" type="slidenum">
              <a:rPr b="0" lang="en-US" sz="1400" strike="noStrike" u="none">
                <a:solidFill>
                  <a:srgbClr val="4824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0" y="0"/>
            <a:ext cx="6362640" cy="6858000"/>
            <a:chOff x="0" y="0"/>
            <a:chExt cx="6362640" cy="6858000"/>
          </a:xfrm>
        </p:grpSpPr>
        <p:pic>
          <p:nvPicPr>
            <p:cNvPr id="12" name="Expbanna" descr=""/>
            <p:cNvPicPr/>
            <p:nvPr/>
          </p:nvPicPr>
          <p:blipFill>
            <a:blip r:embed="rId3"/>
            <a:stretch/>
          </p:blipFill>
          <p:spPr>
            <a:xfrm>
              <a:off x="0" y="0"/>
              <a:ext cx="685800" cy="6858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" name="EXPHORSA" descr=""/>
            <p:cNvPicPr/>
            <p:nvPr/>
          </p:nvPicPr>
          <p:blipFill>
            <a:blip r:embed="rId4"/>
            <a:stretch/>
          </p:blipFill>
          <p:spPr>
            <a:xfrm>
              <a:off x="3505320" y="5715000"/>
              <a:ext cx="2857320" cy="9540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14" name="EXPHORSA" descr=""/>
          <p:cNvPicPr/>
          <p:nvPr/>
        </p:nvPicPr>
        <p:blipFill>
          <a:blip r:embed="rId5"/>
          <a:stretch/>
        </p:blipFill>
        <p:spPr>
          <a:xfrm>
            <a:off x="1981080" y="3657600"/>
            <a:ext cx="5715000" cy="9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482400"/>
              </a:buClr>
              <a:buFont typeface="Wingdings" charset="2"/>
              <a:buChar char="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482400"/>
              </a:buClr>
              <a:buFont typeface="Wingdings" charset="2"/>
              <a:buChar char="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Wingding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Wingding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7.png"/><Relationship Id="rId7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image" Target="../media/image7.png"/><Relationship Id="rId6" Type="http://schemas.openxmlformats.org/officeDocument/2006/relationships/image" Target="../media/image7.png"/><Relationship Id="rId7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7.png"/><Relationship Id="rId7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7.png"/><Relationship Id="rId7" Type="http://schemas.openxmlformats.org/officeDocument/2006/relationships/image" Target="../media/image7.png"/><Relationship Id="rId8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7.png"/><Relationship Id="rId7" Type="http://schemas.openxmlformats.org/officeDocument/2006/relationships/image" Target="../media/image7.png"/><Relationship Id="rId8" Type="http://schemas.openxmlformats.org/officeDocument/2006/relationships/image" Target="../media/image7.png"/><Relationship Id="rId9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7.png"/><Relationship Id="rId7" Type="http://schemas.openxmlformats.org/officeDocument/2006/relationships/image" Target="../media/image7.png"/><Relationship Id="rId8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image" Target="../media/image4.png"/><Relationship Id="rId8" Type="http://schemas.openxmlformats.org/officeDocument/2006/relationships/image" Target="../media/image4.png"/><Relationship Id="rId9" Type="http://schemas.openxmlformats.org/officeDocument/2006/relationships/image" Target="../media/image4.png"/><Relationship Id="rId10" Type="http://schemas.openxmlformats.org/officeDocument/2006/relationships/image" Target="../media/image4.png"/><Relationship Id="rId11" Type="http://schemas.openxmlformats.org/officeDocument/2006/relationships/image" Target="../media/image4.png"/><Relationship Id="rId1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7.png"/><Relationship Id="rId7" Type="http://schemas.openxmlformats.org/officeDocument/2006/relationships/image" Target="../media/image4.png"/><Relationship Id="rId8" Type="http://schemas.openxmlformats.org/officeDocument/2006/relationships/image" Target="../media/image7.png"/><Relationship Id="rId9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7.png"/><Relationship Id="rId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79400" y="974520"/>
            <a:ext cx="7678800" cy="245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Role in the</a:t>
            </a:r>
            <a:br>
              <a:rPr sz="4000"/>
            </a:br>
            <a:r>
              <a:rPr b="1" i="1" lang="en-US" sz="40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National Energy Policy</a:t>
            </a:r>
            <a:r>
              <a:rPr b="1" lang="en-US" sz="32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 </a:t>
            </a:r>
            <a:br>
              <a:rPr sz="3200"/>
            </a:br>
            <a:r>
              <a:rPr b="0" lang="en-US" sz="20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a presentation by:</a:t>
            </a:r>
            <a:br>
              <a:rPr sz="2000"/>
            </a:br>
            <a:r>
              <a:rPr b="0" lang="en-US" sz="20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Dr. John A. Anderson</a:t>
            </a:r>
            <a:br>
              <a:rPr sz="2000"/>
            </a:br>
            <a:r>
              <a:rPr b="0" lang="en-US" sz="20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Executive Director</a:t>
            </a:r>
            <a:br>
              <a:rPr sz="2000"/>
            </a:br>
            <a:r>
              <a:rPr b="0" lang="en-US" sz="20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Electricity Consumers Resource Council (ELCON)</a:t>
            </a:r>
            <a:br>
              <a:rPr sz="2000"/>
            </a:br>
            <a:r>
              <a:rPr b="0" lang="en-US" sz="20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Washington, DC</a:t>
            </a:r>
            <a:br>
              <a:rPr sz="2000"/>
            </a:br>
            <a:endParaRPr b="0" lang="en-US" sz="20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75248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Texas Conservative Forum’s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Conference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27, 2001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•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Austin, Texas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AB3C24-BD00-4208-B273-36E3208CC2EC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Response to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#3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limited stranded cost recovery has been allowed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Although limited recovery will occur through 2004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“true up” will result in a final evaluation of stranded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Consumers are slated to receive excess stranded cost recovery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some cases, these credits completely offset the charges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76BB15-54DC-4F3F-AE66-6FE4DB526EB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#4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Generation Divestiture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PG&amp;E, SCE, &amp; SDG&amp;E were required to divest up to 50% of their fossil fuel generating plants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actuality: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sold all of their fossil generators in “blocks” to out-of-state entities without “vesting” contracts from the new owners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utilities vulnerable to price shocks because of the price freezes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present, PG&amp;E and SCE have incurred over $13 billion in purchased power costs that cannot be recovered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F5F85B-0A95-40DE-9537-8B708C3D6C9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Response to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#4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 in Texas unbundled into separate companies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affiliated REPs are allowed, but not mandated, to sign supply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are expected to buy the cheapest generation, not necessarily from their affiliate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big difference is that Texas has more than adequate generation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6ABD84-54FC-4F7A-A602-5647F4EBF4C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#5: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Power Exchanges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PG&amp;E, SCE, and SDG&amp;E were required to: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 &amp; sell all their energy at the monopoly PX on the Day-Ahead &amp; Hour-Ahead Spot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were not allowed to buy forward contracts to hedge against volatile wholesale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Instead of creating a competitive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created an even larger monopoly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A7B219-553A-4B24-8DD8-B5270CEB5777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Response to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#5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has a capacity auction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it is limited to 15% of the former utilities installed capacity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is no mandatory power exchange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transactions are bilateral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5B9E56-D0E7-4366-97C8-50D527E79921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066680" y="915480"/>
            <a:ext cx="7772400" cy="608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#6: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Gaming Behavior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kinds of gaming were observed in California: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Under-scheduling load, and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Overselling transmission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resulted in artificially-inflated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5706CE-1042-4A9C-B5B7-437D7C617400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Response to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#6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Texas PUC has instituted a new market oversight division to monitor market 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will tell whether it is adequate, but it clearly is a step in the right direction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D16C65-E172-4124-A6AA-26FB6D07B11E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#7: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Provider of Last Resort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Improperly structured, the California “POLR”: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Suppressed price signals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Consumers saw regulated, rather than market,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Discouraged long-term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Consumers used POLR as normal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Prevented incumbent utilities from being transformed into “wires” companies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inhibited marketers from obtaining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F969F3-E452-469B-9018-0DAD9C128775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Response to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#7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Texas’ POLR service was competitively bid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there were no bidders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SzPct val="10287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Commission ultimately required some of the utility affiliates to play this role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the rates are quite high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Thus, they do not appear to provide a haven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a specific example, the rates are above $.20/kWh for industrial consumers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75EBDE-DEE6-4ACE-B2BE-A078EAF5B8FD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#8: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Inappropriate Transition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makers must be candid – the transition will not be short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Competition must be established – “deregulation” is inadequate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tried to move very quickly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in the process was unable to make the necessary corrections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83E96B-DF7E-4DE4-9101-A9BD1F79ACC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66680" y="915480"/>
            <a:ext cx="7772400" cy="608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Overview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Texas role in National Energy Policy primarily should be to set an example for the nation by demonstrating that electricity restructuring actually can – and will – work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Thus, I first identify some “fatal flaws” of restructuring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Primarily gleaned from other states” failed state restructuring efforts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Then, contrast the Texas efforts with those fatal flaws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FAC4F1-D79D-47BD-A983-4514B681DE5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Response to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#8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enacted legislation in 1999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the pilot was not planned to begin until June 1,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was delayed until July 31, 2001 to allow time to fix some bugs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market for ERCOT is still planned to open on January 1, 2002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676EC0-958D-40B2-8D35-2D23671FBBDD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#9: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Lack of Demand Response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reduced rates to residential and small business consumers – and froze them at that level for the transition period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eliminated customer responses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“Curtailable Load Response” markets must be established that are: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Voluntary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Exempt from any price caps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Nondiscriminatory in 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to negotiate price and terms and conditions of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EA509D-A404-4C7F-BA4B-D580C6595A9D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Response to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#9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and the PUC are still working on curtailable load response (demand response)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this time, loads cannot bid into the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Such markets may be created, but they are not yet in place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Loads can set the market price for some ancillary services that are above the $1,000 bid cap that has been imposed on generators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9ADD10-7E67-434A-BA9C-598B1E16FD34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#10: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Independent Grid Operation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operation of the transmission grid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be under the control of an independent entity to assure fair and nondiscriminatory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“Independent System Operator” was far from independent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tried to force independence, but has not yet been successful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0ADD95-8839-448C-88E1-56428DC88D1F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Response to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#10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SzPct val="11755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statute contains an independence requirement for the grid operator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SzPct val="11755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there is some concern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SzPct val="119919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 retailers have filed a petition at the PUC to try to get more Commission oversight over the ISO and ERCOT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SzPct val="11755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is quite clear that the need for independence is understood and is being addressed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D6867D-5CC1-46DB-8C4E-997221F8AACF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Negative experiences in CA, and in other states, demonstrate clearly a 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 of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regulation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NOT of competition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too often, states deregulated monopolies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did not create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failure of regulation certainly has slowed the movement to restructuring: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may be good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is far better for consumers to have no restructuring – than have bad restructuring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4DE8DC-FBBC-4317-9CE5-F2FAD5DE6AB0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Observations (Cont.)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SzPct val="11755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primary lesson learned is adequate capacity – in both generation and transmission – is a necessary, but not sufficient, condition for competition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SzPct val="11755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this is a lesson true in both regulation and in competition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SzPct val="11755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certainly appears to have adequate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SzPct val="119919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a key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0097B9-1BD0-4178-925A-98C6168C9965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Conclusions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best role Texas can play in the National Energy Policy may well be to demonstrate to the nation that electric restructuring actually will 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SzPct val="10287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obviously has learned from the earlier failures – and appears to be on the right track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Texas success would be a tremendous contribution to the nation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BE756B-B0EF-4B2E-94EF-FC75F1D16106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What is ELCON?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national association for large industrial users of electricity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Founded in 1976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 from a wide range of industries from traditional manufacturing to high-tech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advocate an adequate and reliable electric supply – but at competitive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C89B15-F87F-4F52-9507-7778095CCB3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066680" y="915480"/>
            <a:ext cx="7772400" cy="608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10 Examples of Fatal Flaws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SzPct val="137123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Anti-build – NIMBY attitude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37123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rate freeze – or price caps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37123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Stranded cost recovery mechanisms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37123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divestiture and a lack of vesting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37123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Mandatory power exchanges and auctions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37123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Gaming – Under-scheduling load and over-selling transmission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37123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Provider of last resort (POLR)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37123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Unrealistic transition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37123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curtailable load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SzPct val="137123"/>
              <a:buBlip>
                <a:blip r:embed="rId1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operation of the grid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DD530C-1005-48D9-8753-721E2CA674B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#1: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Inadequate Generation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spite of significant demand growth: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maintained a de facto “no build” policy – believing that conservation could meet all the needs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new generation, and very little transmission, was built in over 10 years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Siting and permitting requirements are very severe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501458-45DE-4096-B53B-E922F766C8B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Response to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#1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 is far ahead of the nation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estimates put Texas’ generation reserve margins exceeding 20% in the 2002-04 time frame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Projects are underway to increase transmission capacity and the Texas PUC has worked to streamline the approval process to speed-up construction of transmission projects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D14300-F58E-4A64-8998-E2981470BC1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#2: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Rate Freezes or Caps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reduced prices by 10% for residential and small commercial customers – then froze them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SzPct val="10287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matter the </a:t>
            </a: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power, there was no change in </a:t>
            </a: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Thus, there was no incentive for customers to reduce consumption as costs rose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2D2988-12BF-4B6D-BE5F-18EE71EA7BF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Texas’ Response to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#2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 were unbundled into: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Generation, wires, and affiliated retail electric providers (REPs)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Affiliated REPs have to offer: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“price to beat” for small consumers (&lt; 1 MW) for 5 years at 6% below the current bundled rates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Industrials have no rate protection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17554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appears that competitive REPs can beat the price to beat: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19919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small consumers can thus save even more than the mandated 6%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86DE3C-511B-41BF-8150-D130BBA2CBD0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0666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Flaw #3:</a:t>
            </a:r>
            <a:br>
              <a:rPr sz="4400"/>
            </a:br>
            <a:r>
              <a:rPr b="1" lang="en-US" sz="4400" strike="noStrike" u="none">
                <a:solidFill>
                  <a:srgbClr val="482400"/>
                </a:solidFill>
                <a:effectLst/>
                <a:uFillTx/>
                <a:latin typeface="Times New Roman"/>
              </a:rPr>
              <a:t>Stranded Cost Recovery</a:t>
            </a:r>
            <a:endParaRPr b="0" lang="en-US" sz="4400" strike="noStrike" u="none">
              <a:solidFill>
                <a:srgbClr val="4824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061640" y="1766880"/>
            <a:ext cx="7769160" cy="411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SzPct val="11755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stranded cost recovery mechanism made it impossible for customers to save by shopping – and also impossible for marketers to profit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SzPct val="119919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utilities fully expected prices to fall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SzPct val="119919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CTC was defined as the difference between the fixed retail price and the PX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SzPct val="11755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Consumers are not dumb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SzPct val="119919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no way to save, they decided not to shop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47C821-C2DD-403B-B4B7-7DC0933DD99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2001-02-20T13:59:34Z</dcterms:created>
  <dc:creator>Valued Gateway Client </dc:creator>
  <dc:description/>
  <dc:language>en-US</dc:language>
  <cp:lastModifiedBy>Randy Eminger</cp:lastModifiedBy>
  <dcterms:modified xsi:type="dcterms:W3CDTF">2001-09-27T09:44:08Z</dcterms:modified>
  <cp:revision>33</cp:revision>
  <dc:subject/>
  <dc:title>The California Energy Crisis: Lessons Learned for RTO Formation</dc:title>
</cp:coreProperties>
</file>