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721800" y="1650600"/>
            <a:ext cx="8069400" cy="444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89"/>
              </a:spcBef>
              <a:spcAft>
                <a:spcPts val="414"/>
              </a:spcAft>
              <a:buClr>
                <a:srgbClr val="0052ca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30080" indent="-284040">
              <a:spcBef>
                <a:spcPts val="689"/>
              </a:spcBef>
              <a:spcAft>
                <a:spcPts val="414"/>
              </a:spcAft>
              <a:buClr>
                <a:srgbClr val="0052ca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068480" indent="-235080">
              <a:spcBef>
                <a:spcPts val="689"/>
              </a:spcBef>
              <a:spcAft>
                <a:spcPts val="414"/>
              </a:spcAft>
              <a:buClr>
                <a:srgbClr val="0052ca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450800" indent="-279360">
              <a:spcBef>
                <a:spcPts val="689"/>
              </a:spcBef>
              <a:spcAft>
                <a:spcPts val="414"/>
              </a:spcAft>
              <a:buClr>
                <a:srgbClr val="0052ca"/>
              </a:buClr>
              <a:buFont typeface="Frutiger 45 Ligh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782720" indent="-230040">
              <a:spcBef>
                <a:spcPts val="689"/>
              </a:spcBef>
              <a:spcAft>
                <a:spcPts val="414"/>
              </a:spcAft>
              <a:buClr>
                <a:srgbClr val="0052ca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782720" indent="-230040">
              <a:spcBef>
                <a:spcPts val="689"/>
              </a:spcBef>
              <a:spcAft>
                <a:spcPts val="414"/>
              </a:spcAft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782720" indent="-230040">
              <a:spcBef>
                <a:spcPts val="689"/>
              </a:spcBef>
              <a:spcAft>
                <a:spcPts val="414"/>
              </a:spcAft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353880" y="151920"/>
            <a:ext cx="8377200" cy="77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8a8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800" strike="noStrike" u="none">
              <a:solidFill>
                <a:srgbClr val="0038a8"/>
              </a:solidFill>
              <a:effectLst/>
              <a:uFillTx/>
              <a:latin typeface="Arial Black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3394080" y="6359040"/>
            <a:ext cx="2463840" cy="2970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fld id="{B470FDB5-26EB-4E33-9B00-17973BA640AD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646440" y="6643800"/>
            <a:ext cx="187344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152280" y="50760"/>
            <a:ext cx="8377200" cy="77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8a8"/>
                </a:solidFill>
                <a:effectLst/>
                <a:uFillTx/>
                <a:latin typeface="Frutiger 55 Roman"/>
              </a:rPr>
              <a:t>Enron Energy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263760" y="520560"/>
            <a:ext cx="4950000" cy="0"/>
          </a:xfrm>
          <a:prstGeom prst="line">
            <a:avLst/>
          </a:prstGeom>
          <a:ln w="93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E_RGB_R" descr=""/>
          <p:cNvPicPr/>
          <p:nvPr/>
        </p:nvPicPr>
        <p:blipFill>
          <a:blip r:embed="rId1"/>
          <a:stretch/>
        </p:blipFill>
        <p:spPr>
          <a:xfrm>
            <a:off x="8326440" y="174600"/>
            <a:ext cx="588960" cy="581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6070680" y="2971800"/>
            <a:ext cx="0" cy="1879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060720" y="2959200"/>
            <a:ext cx="0" cy="1879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4572000" y="2197080"/>
            <a:ext cx="0" cy="1092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49440" y="2959200"/>
            <a:ext cx="6057720" cy="355680"/>
          </a:xfrm>
          <a:custGeom>
            <a:avLst/>
            <a:gdLst/>
            <a:ahLst/>
            <a:rect l="l" t="t" r="r" b="b"/>
            <a:pathLst>
              <a:path w="3712" h="224">
                <a:moveTo>
                  <a:pt x="0" y="184"/>
                </a:moveTo>
                <a:lnTo>
                  <a:pt x="0" y="0"/>
                </a:lnTo>
                <a:lnTo>
                  <a:pt x="3712" y="0"/>
                </a:lnTo>
                <a:lnTo>
                  <a:pt x="3712" y="224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206880" y="1752480"/>
            <a:ext cx="2717640" cy="7239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of the Chairman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90440" y="3213000"/>
            <a:ext cx="2718000" cy="673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EES Canada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206880" y="3213000"/>
            <a:ext cx="2717640" cy="673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EES-USA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22960" y="3213000"/>
            <a:ext cx="2718000" cy="673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EES Europe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708200" y="4216320"/>
            <a:ext cx="2717640" cy="1231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New Business Ventures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692600" y="4216320"/>
            <a:ext cx="2718000" cy="1231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EFS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13040" y="4610880"/>
            <a:ext cx="3049560" cy="78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7840" indent="-17784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TNPC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&amp; Sourcing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280" y="50400"/>
            <a:ext cx="8377200" cy="77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8a8"/>
                </a:solidFill>
                <a:effectLst/>
                <a:uFillTx/>
                <a:latin typeface="Arial"/>
              </a:rPr>
              <a:t>Enron Energy Services - USA</a:t>
            </a:r>
            <a:endParaRPr b="0" lang="en-US" sz="2000" strike="noStrike" u="none">
              <a:solidFill>
                <a:srgbClr val="0038a8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"/>
          <p:cNvSpPr/>
          <p:nvPr/>
        </p:nvSpPr>
        <p:spPr>
          <a:xfrm>
            <a:off x="6805440" y="864360"/>
            <a:ext cx="13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Direct USA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105600" y="1101600"/>
            <a:ext cx="2870280" cy="118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Tele-sales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 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437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  &lt;$10MM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Component-based transaction with lowest customization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cost acquisition, low touch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or opportunistic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Exclusively call center customer care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10,000’s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5520" y="3032280"/>
            <a:ext cx="8744040" cy="776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763440" y="3026880"/>
            <a:ext cx="16063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86160" y="3377880"/>
            <a:ext cx="14936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Delivery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 Management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641840" y="3327120"/>
            <a:ext cx="10825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Systems</a:t>
            </a:r>
            <a:br>
              <a:rPr sz="700"/>
            </a:b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Processes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Marketing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55520" y="3884760"/>
            <a:ext cx="8745480" cy="5983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881160" y="3888720"/>
            <a:ext cx="1372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12960" y="3941640"/>
            <a:ext cx="2949480" cy="4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Disciplined implementation of “Gutenberg” process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Disciplined implementation of standardization and components to scale and manage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 booking and pricing 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472120" y="4557240"/>
            <a:ext cx="19728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Asset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74320" y="4557240"/>
            <a:ext cx="1730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&amp; Sourcing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273800" y="4557240"/>
            <a:ext cx="1116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Services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99320" y="4776840"/>
            <a:ext cx="1617480" cy="4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52840" y="4557240"/>
            <a:ext cx="7578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93680" y="4776840"/>
            <a:ext cx="1892160" cy="4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information &amp; reporting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centers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754800" y="5751000"/>
            <a:ext cx="1559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Professional Groups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84280" y="4777920"/>
            <a:ext cx="184176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Scalable DSM capabilities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curtailment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Syndication:  Vendor management,</a:t>
            </a:r>
            <a:br>
              <a:rPr sz="700"/>
            </a:b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and fulfillment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Delivery, execution and verification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EAM fundamentals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Measurement Center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581360" y="4777560"/>
            <a:ext cx="2043360" cy="90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supply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representation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acquisition via munis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5520" y="4572000"/>
            <a:ext cx="2124000" cy="112392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55520" y="5764320"/>
            <a:ext cx="8732880" cy="5983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486400" y="5944680"/>
            <a:ext cx="1662120" cy="33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06440" y="6482880"/>
            <a:ext cx="8316720" cy="28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EES Vision:  </a:t>
            </a:r>
            <a:r>
              <a:rPr b="1" i="1" lang="en-US" sz="13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“The World’s Leading Energy Retailer and Enron’s Leading Division”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48040" y="520560"/>
            <a:ext cx="4460760" cy="0"/>
          </a:xfrm>
          <a:prstGeom prst="line">
            <a:avLst/>
          </a:prstGeom>
          <a:ln w="93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051600" y="887400"/>
            <a:ext cx="2863800" cy="20732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3" name="E_RGB_R" descr=""/>
          <p:cNvPicPr/>
          <p:nvPr/>
        </p:nvPicPr>
        <p:blipFill>
          <a:blip r:embed="rId1"/>
          <a:stretch/>
        </p:blipFill>
        <p:spPr>
          <a:xfrm>
            <a:off x="8326440" y="174600"/>
            <a:ext cx="588960" cy="581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"/>
          <p:cNvSpPr/>
          <p:nvPr/>
        </p:nvSpPr>
        <p:spPr>
          <a:xfrm>
            <a:off x="839160" y="864360"/>
            <a:ext cx="15285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03040" y="1118160"/>
            <a:ext cx="2184480" cy="90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  &gt;$30MM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100 sites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packaged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cost acquisition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sales force, high touch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customer care group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&lt;400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461400" y="864360"/>
            <a:ext cx="216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Portfolio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87800" y="1117440"/>
            <a:ext cx="2703240" cy="13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Energy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&amp; Gas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437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size if greater than 100 sites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$30MM - $10MM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Component-based transaction with low customization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Medium cost acquisition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or regional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sales force, medium touch, 90-day sales cycle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Primarily call center customer care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1,000’s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08240" y="887400"/>
            <a:ext cx="2863800" cy="20750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55520" y="887400"/>
            <a:ext cx="2863800" cy="20732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06440" y="2492280"/>
            <a:ext cx="5334120" cy="368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49bbd6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01120" y="2475720"/>
            <a:ext cx="1543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Origination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268280" y="2661480"/>
            <a:ext cx="3608640" cy="1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Upsells and/or restructures within existing contract portfolio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06280" y="3138480"/>
            <a:ext cx="3435480" cy="5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ideas &amp; price signals into basic product ideas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touch point to leverage ideas, concepts and price signals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 ideas into completed products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Harness benefits of technology to communicate products</a:t>
            </a:r>
            <a:br>
              <a:rPr sz="700"/>
            </a:b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real time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227640" y="3274920"/>
            <a:ext cx="2549520" cy="4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number and velocity of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Centralized shared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databases, research and information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support/ Subject matter experts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48400" y="3884760"/>
            <a:ext cx="2860560" cy="5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look and verification:  Arbiter of value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DASH processes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Protects the back-office and risk/execution groups from poorly structured or processed deal flow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EWS interface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371680" y="4572000"/>
            <a:ext cx="2124000" cy="112392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576680" y="4572000"/>
            <a:ext cx="2124000" cy="112392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769080" y="4572000"/>
            <a:ext cx="2124000" cy="112392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2782800" y="5959080"/>
            <a:ext cx="3503520" cy="397440"/>
            <a:chOff x="2782800" y="5959080"/>
            <a:chExt cx="3503520" cy="397440"/>
          </a:xfrm>
        </p:grpSpPr>
        <p:sp>
          <p:nvSpPr>
            <p:cNvPr id="60" name=""/>
            <p:cNvSpPr/>
            <p:nvPr/>
          </p:nvSpPr>
          <p:spPr>
            <a:xfrm>
              <a:off x="2782800" y="5959080"/>
              <a:ext cx="169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Customer Care and</a:t>
              </a:r>
              <a:br>
                <a:rPr sz="700"/>
              </a:b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Communications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000320" y="5959080"/>
              <a:ext cx="193536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 Operations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Human Resources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273640" y="5959080"/>
              <a:ext cx="101268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Legal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Media Services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" name=""/>
          <p:cNvSpPr/>
          <p:nvPr/>
        </p:nvSpPr>
        <p:spPr>
          <a:xfrm>
            <a:off x="3384720" y="3314880"/>
            <a:ext cx="2336760" cy="412560"/>
          </a:xfrm>
          <a:prstGeom prst="roundRect">
            <a:avLst>
              <a:gd name="adj" fmla="val 13463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00400" y="1143000"/>
            <a:ext cx="1758960" cy="343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140520" y="1117440"/>
            <a:ext cx="1758960" cy="3906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49bb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2001-05-31T12:49:16Z</dcterms:created>
  <dc:creator>Rana Daly</dc:creator>
  <dc:description/>
  <dc:language>en-US</dc:language>
  <cp:lastModifiedBy>gdernehl</cp:lastModifiedBy>
  <cp:lastPrinted>2001-06-07T17:09:30Z</cp:lastPrinted>
  <dcterms:modified xsi:type="dcterms:W3CDTF">2001-06-12T19:37:33Z</dcterms:modified>
  <cp:revision>29</cp:revision>
  <dc:subject/>
  <dc:title>Enron Energy Services - USA Summary Organization Description</dc:title>
</cp:coreProperties>
</file>