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jpeg" ContentType="image/jpeg"/>
  <Override PartName="/ppt/media/image2.jpeg" ContentType="image/jpeg"/>
  <Override PartName="/ppt/media/image4.png" ContentType="image/png"/>
  <Override PartName="/ppt/media/image3.jpeg" ContentType="image/jpeg"/>
  <Override PartName="/ppt/media/image5.png" ContentType="image/png"/>
  <Override PartName="/ppt/embeddings/oleObject1.bin" ContentType="application/vnd.openxmlformats-officedocument.oleObject"/>
  <Override PartName="/ppt/embeddings/oleObject2.bin" ContentType="application/vnd.openxmlformats-officedocument.oleObjec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6.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902825"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i="1" lang="en-US" sz="2400" strike="noStrike" u="none">
              <a:solidFill>
                <a:srgbClr val="000000"/>
              </a:solidFill>
              <a:effectLst/>
              <a:uFillTx/>
              <a:latin typeface="Frutiger 66 BoldItalic"/>
            </a:endParaRPr>
          </a:p>
        </p:txBody>
      </p:sp>
      <p:sp>
        <p:nvSpPr>
          <p:cNvPr id="6" name="PlaceHolder 2"/>
          <p:cNvSpPr>
            <a:spLocks noGrp="1"/>
          </p:cNvSpPr>
          <p:nvPr>
            <p:ph/>
          </p:nvPr>
        </p:nvSpPr>
        <p:spPr>
          <a:xfrm>
            <a:off x="1657080" y="1422360"/>
            <a:ext cx="7483320" cy="4114800"/>
          </a:xfrm>
          <a:prstGeom prst="rect">
            <a:avLst/>
          </a:prstGeom>
          <a:noFill/>
          <a:ln w="0">
            <a:noFill/>
          </a:ln>
        </p:spPr>
        <p:txBody>
          <a:bodyPr lIns="90000" rIns="90000" tIns="46800" bIns="4680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7E48D769-A2F3-4856-AF7C-D104784FEEBA}"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EB54415C-E47A-4811-9CE8-13375CA0FC78}"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i="1" lang="en-US" sz="2400" strike="noStrike" u="none">
              <a:solidFill>
                <a:srgbClr val="000000"/>
              </a:solidFill>
              <a:effectLst/>
              <a:uFillTx/>
              <a:latin typeface="Frutiger 66 BoldItalic"/>
            </a:endParaRPr>
          </a:p>
        </p:txBody>
      </p:sp>
      <p:sp>
        <p:nvSpPr>
          <p:cNvPr id="8" name="PlaceHolder 2"/>
          <p:cNvSpPr>
            <a:spLocks noGrp="1"/>
          </p:cNvSpPr>
          <p:nvPr>
            <p:ph type="subTitle"/>
          </p:nvPr>
        </p:nvSpPr>
        <p:spPr>
          <a:xfrm>
            <a:off x="1657080" y="1422360"/>
            <a:ext cx="7483320" cy="4114800"/>
          </a:xfrm>
          <a:prstGeom prst="rect">
            <a:avLst/>
          </a:prstGeom>
          <a:noFill/>
          <a:ln w="0">
            <a:noFill/>
          </a:ln>
        </p:spPr>
        <p:txBody>
          <a:bodyPr lIns="0" rIns="0" tIns="0" bIns="0" anchor="ctr">
            <a:spAutoFit/>
          </a:bodyPr>
          <a:p>
            <a:pPr indent="0" algn="ctr">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45E5DE87-9095-48BB-A1AF-406D8484AB41}"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1657080" y="1422360"/>
            <a:ext cx="7483320" cy="4114800"/>
          </a:xfrm>
          <a:prstGeom prst="rect">
            <a:avLst/>
          </a:prstGeom>
          <a:noFill/>
          <a:ln w="0">
            <a:noFill/>
          </a:ln>
        </p:spPr>
        <p:txBody>
          <a:bodyPr lIns="90000" rIns="90000" tIns="46800" bIns="46800" anchor="t">
            <a:normAutofit/>
          </a:bodyPr>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Click to edit the outline text format</a:t>
            </a:r>
            <a:endParaRPr b="0" lang="en-US" sz="1600" strike="noStrike" u="none">
              <a:solidFill>
                <a:srgbClr val="000000"/>
              </a:solidFill>
              <a:effectLst/>
              <a:uFillTx/>
              <a:latin typeface="Frutiger 55 Roman"/>
            </a:endParaRPr>
          </a:p>
          <a:p>
            <a:pPr lvl="1" marL="743040" indent="-28584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Second Outline Level</a:t>
            </a:r>
            <a:endParaRPr b="0" lang="en-US" sz="1600" strike="noStrike" u="none">
              <a:solidFill>
                <a:srgbClr val="000000"/>
              </a:solidFill>
              <a:effectLst/>
              <a:uFillTx/>
              <a:latin typeface="Frutiger 55 Roman"/>
            </a:endParaRPr>
          </a:p>
          <a:p>
            <a:pPr lvl="2" marL="1143000" indent="-228600">
              <a:spcBef>
                <a:spcPts val="400"/>
              </a:spcBef>
              <a:buClr>
                <a:srgbClr val="e000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Third Outline Level</a:t>
            </a:r>
            <a:endParaRPr b="0" lang="en-US" sz="1600" strike="noStrike" u="none">
              <a:solidFill>
                <a:srgbClr val="000000"/>
              </a:solidFill>
              <a:effectLst/>
              <a:uFillTx/>
              <a:latin typeface="Frutiger 55 Roman"/>
            </a:endParaRPr>
          </a:p>
          <a:p>
            <a:pPr lvl="3" marL="16002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Fourth Outline Level</a:t>
            </a:r>
            <a:endParaRPr b="0" lang="en-US" sz="1600" strike="noStrike" u="none">
              <a:solidFill>
                <a:srgbClr val="000000"/>
              </a:solidFill>
              <a:effectLst/>
              <a:uFillTx/>
              <a:latin typeface="Frutiger 55 Roman"/>
            </a:endParaRPr>
          </a:p>
          <a:p>
            <a:pPr lvl="4" marL="20574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Fifth Outline Level</a:t>
            </a:r>
            <a:endParaRPr b="0" lang="en-US" sz="1600" strike="noStrike" u="none">
              <a:solidFill>
                <a:srgbClr val="000000"/>
              </a:solidFill>
              <a:effectLst/>
              <a:uFillTx/>
              <a:latin typeface="Frutiger 55 Roman"/>
            </a:endParaRPr>
          </a:p>
          <a:p>
            <a:pPr lvl="5" marL="20574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Sixth Outline Level</a:t>
            </a:r>
            <a:endParaRPr b="0" lang="en-US" sz="1600" strike="noStrike" u="none">
              <a:solidFill>
                <a:srgbClr val="000000"/>
              </a:solidFill>
              <a:effectLst/>
              <a:uFillTx/>
              <a:latin typeface="Frutiger 55 Roman"/>
            </a:endParaRPr>
          </a:p>
          <a:p>
            <a:pPr lvl="6" marL="2057400" indent="-228600">
              <a:spcBef>
                <a:spcPts val="400"/>
              </a:spcBef>
              <a:buClr>
                <a:srgbClr val="000000"/>
              </a:buClr>
              <a:buFont typeface="Time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Seventh Outline Level</a:t>
            </a:r>
            <a:endParaRPr b="0" lang="en-US" sz="1600" strike="noStrike" u="none">
              <a:solidFill>
                <a:srgbClr val="000000"/>
              </a:solidFill>
              <a:effectLst/>
              <a:uFillTx/>
              <a:latin typeface="Frutiger 55 Roman"/>
            </a:endParaRPr>
          </a:p>
        </p:txBody>
      </p:sp>
      <p:sp>
        <p:nvSpPr>
          <p:cNvPr id="1" name="PlaceHolder 2"/>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Frutiger 66 BoldItalic"/>
              </a:rPr>
              <a:t>Click to edit the title text format</a:t>
            </a:r>
            <a:endParaRPr b="0" i="1" lang="en-US" sz="2400" strike="noStrike" u="none">
              <a:solidFill>
                <a:srgbClr val="000000"/>
              </a:solidFill>
              <a:effectLst/>
              <a:uFillTx/>
              <a:latin typeface="Frutiger 66 BoldItalic"/>
            </a:endParaRPr>
          </a:p>
        </p:txBody>
      </p:sp>
      <p:sp>
        <p:nvSpPr>
          <p:cNvPr id="2" name="PlaceHolder 3"/>
          <p:cNvSpPr>
            <a:spLocks noGrp="1"/>
          </p:cNvSpPr>
          <p:nvPr>
            <p:ph type="sldNum" idx="1"/>
          </p:nvPr>
        </p:nvSpPr>
        <p:spPr>
          <a:xfrm>
            <a:off x="4724280" y="6476760"/>
            <a:ext cx="533520" cy="2286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Frutiger 66 BoldItalic"/>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3E07113-894A-4089-AA4F-AA9894056E71}" type="slidenum">
              <a:rPr b="0" lang="en-US" sz="1200" strike="noStrike" u="none">
                <a:solidFill>
                  <a:srgbClr val="000000"/>
                </a:solidFill>
                <a:effectLst/>
                <a:uFillTx/>
                <a:latin typeface="Frutiger 66 BoldItalic"/>
              </a:rPr>
              <a:t>&lt;number&gt;</a:t>
            </a:fld>
            <a:endParaRPr b="0" lang="en-US" sz="1200" strike="noStrike" u="none">
              <a:solidFill>
                <a:srgbClr val="000000"/>
              </a:solidFill>
              <a:effectLst/>
              <a:uFillTx/>
              <a:latin typeface="Times New Roman"/>
            </a:endParaRPr>
          </a:p>
        </p:txBody>
      </p:sp>
      <p:pic>
        <p:nvPicPr>
          <p:cNvPr id="3" name="" descr=""/>
          <p:cNvPicPr/>
          <p:nvPr/>
        </p:nvPicPr>
        <p:blipFill>
          <a:blip r:embed="rId2"/>
          <a:stretch/>
        </p:blipFill>
        <p:spPr>
          <a:xfrm>
            <a:off x="165240" y="76320"/>
            <a:ext cx="1044360" cy="6643440"/>
          </a:xfrm>
          <a:prstGeom prst="rect">
            <a:avLst/>
          </a:prstGeom>
          <a:noFill/>
          <a:ln w="0">
            <a:noFill/>
          </a:ln>
        </p:spPr>
      </p:pic>
      <p:sp>
        <p:nvSpPr>
          <p:cNvPr id="4" name=""/>
          <p:cNvSpPr/>
          <p:nvPr/>
        </p:nvSpPr>
        <p:spPr>
          <a:xfrm>
            <a:off x="7620120" y="6476040"/>
            <a:ext cx="2209680" cy="24660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AU" sz="1000" strike="noStrike" u="none">
                <a:solidFill>
                  <a:srgbClr val="ff0000"/>
                </a:solidFill>
                <a:effectLst/>
                <a:uFillTx/>
                <a:latin typeface="Arial"/>
              </a:rPr>
              <a:t>CONFIDENTIAL</a:t>
            </a:r>
            <a:endParaRPr b="0" lang="en-US" sz="1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image" Target="../media/image3.jpeg"/><Relationship Id="rId3" Type="http://schemas.openxmlformats.org/officeDocument/2006/relationships/oleObject" Target="../embeddings/oleObject1.bin"/><Relationship Id="rId4" Type="http://schemas.openxmlformats.org/officeDocument/2006/relationships/image" Target="../media/image4.png"/><Relationship Id="rId5" Type="http://schemas.openxmlformats.org/officeDocument/2006/relationships/oleObject" Target="../embeddings/oleObject2.bin"/><Relationship Id="rId6" Type="http://schemas.openxmlformats.org/officeDocument/2006/relationships/image" Target="../media/image5.png"/><Relationship Id="rId7"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subTitle"/>
          </p:nvPr>
        </p:nvSpPr>
        <p:spPr>
          <a:xfrm>
            <a:off x="1980720" y="2514240"/>
            <a:ext cx="7543800" cy="3505320"/>
          </a:xfrm>
          <a:prstGeom prst="rect">
            <a:avLst/>
          </a:prstGeom>
          <a:noFill/>
          <a:ln w="0">
            <a:noFill/>
          </a:ln>
        </p:spPr>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3333cc"/>
                </a:solidFill>
                <a:effectLst/>
                <a:uFillTx/>
                <a:latin typeface="Frutiger 55 Roman"/>
                <a:ea typeface="MS PGothic"/>
              </a:rPr>
              <a:t>Enron Japan</a:t>
            </a:r>
            <a:endParaRPr b="0" lang="en-US" sz="2800" strike="noStrike" u="none">
              <a:solidFill>
                <a:srgbClr val="000000"/>
              </a:solidFill>
              <a:effectLst/>
              <a:uFillTx/>
              <a:latin typeface="Frutiger 55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3333cc"/>
                </a:solidFill>
                <a:effectLst/>
                <a:uFillTx/>
                <a:latin typeface="Frutiger 55 Roman"/>
                <a:ea typeface="MS PGothic"/>
              </a:rPr>
              <a:t>Government &amp; Regulatory Affairs Update</a:t>
            </a:r>
            <a:endParaRPr b="0" lang="en-US" sz="2800" strike="noStrike" u="none">
              <a:solidFill>
                <a:srgbClr val="000000"/>
              </a:solidFill>
              <a:effectLst/>
              <a:uFillTx/>
              <a:latin typeface="Frutiger 55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Frutiger 55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Frutiger 55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Frutiger 55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Frutiger 55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Frutiger 55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Frutiger 55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3333cc"/>
                </a:solidFill>
                <a:effectLst/>
                <a:uFillTx/>
                <a:latin typeface="Arial"/>
                <a:ea typeface="MS PGothic"/>
              </a:rPr>
              <a:t>15 May 2001</a:t>
            </a:r>
            <a:endParaRPr b="0" lang="en-US" sz="2000" strike="noStrike" u="none">
              <a:solidFill>
                <a:srgbClr val="000000"/>
              </a:solidFill>
              <a:effectLst/>
              <a:uFillTx/>
              <a:latin typeface="Frutiger 55 Roman"/>
            </a:endParaRPr>
          </a:p>
        </p:txBody>
      </p:sp>
      <p:pic>
        <p:nvPicPr>
          <p:cNvPr id="10" name="thumb_ld799921" descr=""/>
          <p:cNvPicPr/>
          <p:nvPr/>
        </p:nvPicPr>
        <p:blipFill>
          <a:blip r:embed="rId1"/>
          <a:srcRect l="15845" t="0" r="20890" b="0"/>
          <a:stretch/>
        </p:blipFill>
        <p:spPr>
          <a:xfrm>
            <a:off x="7391520" y="228600"/>
            <a:ext cx="1279440" cy="1066680"/>
          </a:xfrm>
          <a:prstGeom prst="rect">
            <a:avLst/>
          </a:prstGeom>
          <a:noFill/>
          <a:ln w="0">
            <a:noFill/>
          </a:ln>
        </p:spPr>
      </p:pic>
      <p:pic>
        <p:nvPicPr>
          <p:cNvPr id="11" name="thumb_ld798031" descr=""/>
          <p:cNvPicPr/>
          <p:nvPr/>
        </p:nvPicPr>
        <p:blipFill>
          <a:blip r:embed="rId2"/>
          <a:srcRect l="15845" t="12245" r="20890" b="20153"/>
          <a:stretch/>
        </p:blipFill>
        <p:spPr>
          <a:xfrm>
            <a:off x="3733920" y="228600"/>
            <a:ext cx="1279440" cy="1066680"/>
          </a:xfrm>
          <a:prstGeom prst="rect">
            <a:avLst/>
          </a:prstGeom>
          <a:noFill/>
          <a:ln w="0">
            <a:noFill/>
          </a:ln>
        </p:spPr>
      </p:pic>
      <p:graphicFrame>
        <p:nvGraphicFramePr>
          <p:cNvPr id="12" name=""/>
          <p:cNvGraphicFramePr/>
          <p:nvPr/>
        </p:nvGraphicFramePr>
        <p:xfrm>
          <a:off x="1981080" y="228600"/>
          <a:ext cx="1295640" cy="1066680"/>
        </p:xfrm>
        <a:graphic>
          <a:graphicData uri="http://schemas.openxmlformats.org/presentationml/2006/ole">
            <p:oleObj r:id="rId3" spid="">
              <p:embed/>
              <p:pic>
                <p:nvPicPr>
                  <p:cNvPr id="13" name="" descr=""/>
                  <p:cNvPicPr/>
                  <p:nvPr/>
                </p:nvPicPr>
                <p:blipFill>
                  <a:blip r:embed="rId4"/>
                  <a:stretch/>
                </p:blipFill>
                <p:spPr>
                  <a:xfrm>
                    <a:off x="1981080" y="228600"/>
                    <a:ext cx="1295640" cy="1066680"/>
                  </a:xfrm>
                  <a:prstGeom prst="rect">
                    <a:avLst/>
                  </a:prstGeom>
                  <a:noFill/>
                  <a:ln w="0">
                    <a:noFill/>
                  </a:ln>
                </p:spPr>
              </p:pic>
            </p:oleObj>
          </a:graphicData>
        </a:graphic>
      </p:graphicFrame>
      <p:graphicFrame>
        <p:nvGraphicFramePr>
          <p:cNvPr id="14" name=""/>
          <p:cNvGraphicFramePr/>
          <p:nvPr/>
        </p:nvGraphicFramePr>
        <p:xfrm>
          <a:off x="5562720" y="228600"/>
          <a:ext cx="1295280" cy="1066680"/>
        </p:xfrm>
        <a:graphic>
          <a:graphicData uri="http://schemas.openxmlformats.org/presentationml/2006/ole">
            <p:oleObj r:id="rId5" spid="">
              <p:embed/>
              <p:pic>
                <p:nvPicPr>
                  <p:cNvPr id="15" name="" descr=""/>
                  <p:cNvPicPr/>
                  <p:nvPr/>
                </p:nvPicPr>
                <p:blipFill>
                  <a:blip r:embed="rId6"/>
                  <a:stretch/>
                </p:blipFill>
                <p:spPr>
                  <a:xfrm>
                    <a:off x="5562720" y="228600"/>
                    <a:ext cx="1295280" cy="1066680"/>
                  </a:xfrm>
                  <a:prstGeom prst="rect">
                    <a:avLst/>
                  </a:prstGeom>
                  <a:noFill/>
                  <a:ln w="0">
                    <a:noFill/>
                  </a:ln>
                </p:spPr>
              </p:pic>
            </p:oleObj>
          </a:graphicData>
        </a:graphic>
      </p:graphicFrame>
      <p:sp>
        <p:nvSpPr>
          <p:cNvPr id="3" name="PlaceHolder 2"/>
          <p:cNvSpPr>
            <a:spLocks noGrp="1"/>
          </p:cNvSpPr>
          <p:nvPr>
            <p:ph type="sldNum" idx="1"/>
          </p:nvPr>
        </p:nvSpPr>
        <p:spPr/>
        <p:txBody>
          <a:bodyPr/>
          <a:p>
            <a:fld id="{82DD1BE1-39CE-43D3-BC7D-16E3D0EEC996}"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1676520" y="1676520"/>
            <a:ext cx="6781680" cy="1923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ea typeface="MS PGothic"/>
              </a:rPr>
              <a:t>Progress in Fair Trade Issues</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ea typeface="MS PGothic"/>
              </a:rPr>
              <a:t>Partial Supply</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569707BB-2B11-4741-8A59-AC6AE67BCD0E}"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1523880" y="15228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Partial Supply: the Issue</a:t>
            </a:r>
            <a:endParaRPr b="0" i="1" lang="en-US" sz="2400" strike="noStrike" u="none">
              <a:solidFill>
                <a:srgbClr val="000000"/>
              </a:solidFill>
              <a:effectLst/>
              <a:uFillTx/>
              <a:latin typeface="Frutiger 66 BoldItalic"/>
            </a:endParaRPr>
          </a:p>
        </p:txBody>
      </p:sp>
      <p:sp>
        <p:nvSpPr>
          <p:cNvPr id="48" name="PlaceHolder 2"/>
          <p:cNvSpPr>
            <a:spLocks noGrp="1"/>
          </p:cNvSpPr>
          <p:nvPr>
            <p:ph/>
          </p:nvPr>
        </p:nvSpPr>
        <p:spPr>
          <a:xfrm>
            <a:off x="1447560" y="1142640"/>
            <a:ext cx="7483320" cy="5181480"/>
          </a:xfrm>
          <a:prstGeom prst="rect">
            <a:avLst/>
          </a:prstGeom>
          <a:noFill/>
          <a:ln w="0">
            <a:noFill/>
          </a:ln>
        </p:spPr>
        <p:txBody>
          <a:bodyPr lIns="90000" rIns="90000" tIns="46800" bIns="46800" anchor="t">
            <a:normAutofit lnSpcReduction="9999"/>
          </a:bodyPr>
          <a:p>
            <a:pPr marL="482760" indent="-304920">
              <a:lnSpc>
                <a:spcPct val="90000"/>
              </a:lnSpc>
              <a:spcBef>
                <a:spcPts val="49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55 Roman"/>
              </a:rPr>
              <a:t>METI’s Public Position</a:t>
            </a:r>
            <a:endParaRPr b="0" lang="en-US" sz="2000" strike="noStrike" u="none">
              <a:solidFill>
                <a:srgbClr val="000000"/>
              </a:solidFill>
              <a:effectLst/>
              <a:uFillTx/>
              <a:latin typeface="Frutiger 55 Roman"/>
            </a:endParaRPr>
          </a:p>
          <a:p>
            <a:pPr marL="482760" indent="-304920">
              <a:lnSpc>
                <a:spcPct val="9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METI has stated publicly that partial supply can be provided under the current supply arrangements and the utility must provide rates based on their standard tariff for liberalized users.</a:t>
            </a:r>
            <a:endParaRPr b="0" lang="en-US" sz="1600" strike="noStrike" u="none">
              <a:solidFill>
                <a:srgbClr val="000000"/>
              </a:solidFill>
              <a:effectLst/>
              <a:uFillTx/>
              <a:latin typeface="Frutiger 55 Roman"/>
            </a:endParaRPr>
          </a:p>
          <a:p>
            <a:pPr marL="482760" indent="0">
              <a:lnSpc>
                <a:spcPct val="50000"/>
              </a:lnSpc>
              <a:buNone/>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482760" indent="-304920">
              <a:lnSpc>
                <a:spcPct val="90000"/>
              </a:lnSpc>
              <a:spcBef>
                <a:spcPts val="49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55 Roman"/>
              </a:rPr>
              <a:t>Utility Behaviour</a:t>
            </a:r>
            <a:endParaRPr b="0" lang="en-US" sz="2000" strike="noStrike" u="none">
              <a:solidFill>
                <a:srgbClr val="000000"/>
              </a:solidFill>
              <a:effectLst/>
              <a:uFillTx/>
              <a:latin typeface="Frutiger 55 Roman"/>
            </a:endParaRPr>
          </a:p>
          <a:p>
            <a:pPr marL="482760" indent="-304920">
              <a:lnSpc>
                <a:spcPct val="9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Enron, E-Power other new entrants continually face the same issue up and down Japan.</a:t>
            </a:r>
            <a:endParaRPr b="0" lang="en-US" sz="1600" strike="noStrike" u="none">
              <a:solidFill>
                <a:srgbClr val="000000"/>
              </a:solidFill>
              <a:effectLst/>
              <a:uFillTx/>
              <a:latin typeface="Frutiger 55 Roman"/>
            </a:endParaRPr>
          </a:p>
          <a:p>
            <a:pPr marL="482760" indent="-304920">
              <a:lnSpc>
                <a:spcPct val="9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Utilities refuse to offer a price to customers because they state problems exist regarding load following.</a:t>
            </a:r>
            <a:endParaRPr b="0" lang="en-US" sz="1600" strike="noStrike" u="none">
              <a:solidFill>
                <a:srgbClr val="000000"/>
              </a:solidFill>
              <a:effectLst/>
              <a:uFillTx/>
              <a:latin typeface="Frutiger 55 Roman"/>
            </a:endParaRPr>
          </a:p>
          <a:p>
            <a:pPr marL="482760" indent="0">
              <a:lnSpc>
                <a:spcPct val="50000"/>
              </a:lnSpc>
              <a:buNone/>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Frutiger 55 Roman"/>
            </a:endParaRPr>
          </a:p>
          <a:p>
            <a:pPr marL="482760" indent="-304920">
              <a:lnSpc>
                <a:spcPct val="90000"/>
              </a:lnSpc>
              <a:spcBef>
                <a:spcPts val="499"/>
              </a:spcBef>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55 Roman"/>
              </a:rPr>
              <a:t>Contentious Issue</a:t>
            </a:r>
            <a:endParaRPr b="0" lang="en-US" sz="2000" strike="noStrike" u="none">
              <a:solidFill>
                <a:srgbClr val="000000"/>
              </a:solidFill>
              <a:effectLst/>
              <a:uFillTx/>
              <a:latin typeface="Frutiger 55 Roman"/>
            </a:endParaRPr>
          </a:p>
          <a:p>
            <a:pPr marL="482760" indent="-304920">
              <a:lnSpc>
                <a:spcPct val="9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Utilities objections hang on a clause in the utilities Wheeling Terms and Conditions</a:t>
            </a:r>
            <a:endParaRPr b="0" lang="en-US" sz="1600" strike="noStrike" u="none">
              <a:solidFill>
                <a:srgbClr val="000000"/>
              </a:solidFill>
              <a:effectLst/>
              <a:uFillTx/>
              <a:latin typeface="Frutiger 55 Roman"/>
            </a:endParaRPr>
          </a:p>
          <a:p>
            <a:pPr marL="482760" indent="-304920">
              <a:lnSpc>
                <a:spcPct val="90000"/>
              </a:lnSpc>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Frutiger 55 Roman"/>
              </a:rPr>
              <a:t>	</a:t>
            </a:r>
            <a:r>
              <a:rPr b="0" i="1" lang="en-US" sz="1600" strike="noStrike" u="none">
                <a:solidFill>
                  <a:srgbClr val="000000"/>
                </a:solidFill>
                <a:effectLst/>
                <a:uFillTx/>
                <a:latin typeface="Frutiger 55 Roman"/>
              </a:rPr>
              <a:t>	</a:t>
            </a:r>
            <a:r>
              <a:rPr b="0" i="1" lang="en-US" sz="1600" strike="noStrike" u="none">
                <a:solidFill>
                  <a:srgbClr val="000000"/>
                </a:solidFill>
                <a:effectLst/>
                <a:uFillTx/>
                <a:latin typeface="Frutiger 55 Roman"/>
              </a:rPr>
              <a:t>	</a:t>
            </a:r>
            <a:r>
              <a:rPr b="0" i="1" lang="en-US" sz="1600" strike="noStrike" u="none">
                <a:solidFill>
                  <a:srgbClr val="000000"/>
                </a:solidFill>
                <a:effectLst/>
                <a:uFillTx/>
                <a:latin typeface="Frutiger 55 Roman"/>
              </a:rPr>
              <a:t>New entrants must be able to supply power to meet user’s</a:t>
            </a:r>
            <a:endParaRPr b="0" lang="en-US" sz="1600" strike="noStrike" u="none">
              <a:solidFill>
                <a:srgbClr val="000000"/>
              </a:solidFill>
              <a:effectLst/>
              <a:uFillTx/>
              <a:latin typeface="Frutiger 55 Roman"/>
            </a:endParaRPr>
          </a:p>
          <a:p>
            <a:pPr marL="482760" indent="-304920">
              <a:lnSpc>
                <a:spcPct val="90000"/>
              </a:lnSpc>
              <a:buNone/>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Frutiger 55 Roman"/>
              </a:rPr>
              <a:t>	</a:t>
            </a:r>
            <a:r>
              <a:rPr b="0" i="1" lang="en-US" sz="1600" strike="noStrike" u="none">
                <a:solidFill>
                  <a:srgbClr val="000000"/>
                </a:solidFill>
                <a:effectLst/>
                <a:uFillTx/>
                <a:latin typeface="Frutiger 55 Roman"/>
              </a:rPr>
              <a:t>	</a:t>
            </a:r>
            <a:r>
              <a:rPr b="0" i="1" lang="en-US" sz="1600" strike="noStrike" u="none">
                <a:solidFill>
                  <a:srgbClr val="000000"/>
                </a:solidFill>
                <a:effectLst/>
                <a:uFillTx/>
                <a:latin typeface="Frutiger 55 Roman"/>
              </a:rPr>
              <a:t>	</a:t>
            </a:r>
            <a:r>
              <a:rPr b="0" i="1" lang="en-US" sz="1600" strike="noStrike" u="none">
                <a:solidFill>
                  <a:srgbClr val="000000"/>
                </a:solidFill>
                <a:effectLst/>
                <a:uFillTx/>
                <a:latin typeface="Frutiger 55 Roman"/>
              </a:rPr>
              <a:t>demand changes.</a:t>
            </a:r>
            <a:endParaRPr b="0" lang="en-US" sz="1600" strike="noStrike" u="none">
              <a:solidFill>
                <a:srgbClr val="000000"/>
              </a:solidFill>
              <a:effectLst/>
              <a:uFillTx/>
              <a:latin typeface="Frutiger 55 Roman"/>
            </a:endParaRPr>
          </a:p>
          <a:p>
            <a:pPr marL="482760" indent="-304920">
              <a:lnSpc>
                <a:spcPct val="9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METI has said this clause can refer to flat base load. The supplier need only to provide supply to meet customer base load.</a:t>
            </a:r>
            <a:endParaRPr b="0" lang="en-US" sz="1600" strike="noStrike" u="none">
              <a:solidFill>
                <a:srgbClr val="000000"/>
              </a:solidFill>
              <a:effectLst/>
              <a:uFillTx/>
              <a:latin typeface="Frutiger 55 Roman"/>
            </a:endParaRPr>
          </a:p>
          <a:p>
            <a:pPr marL="482760" indent="-304920">
              <a:lnSpc>
                <a:spcPct val="9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The utilities argue that the spirit of the law requires new entrants to accept responsibility for customer load following.</a:t>
            </a:r>
            <a:endParaRPr b="0" lang="en-US" sz="1600" strike="noStrike" u="none">
              <a:solidFill>
                <a:srgbClr val="000000"/>
              </a:solidFill>
              <a:effectLst/>
              <a:uFillTx/>
              <a:latin typeface="Frutiger 55 Roman"/>
            </a:endParaRPr>
          </a:p>
          <a:p>
            <a:pPr marL="482760" indent="-304920">
              <a:lnSpc>
                <a:spcPct val="9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No clear rules for implementation</a:t>
            </a: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49374DF3-96DE-4B2B-96D2-7F6B22F9E2DD}"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1523880" y="228600"/>
            <a:ext cx="7508880" cy="6858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Fair Trade Issue: Current Situation</a:t>
            </a:r>
            <a:endParaRPr b="0" lang="en-US" sz="2400" strike="noStrike" u="none">
              <a:solidFill>
                <a:srgbClr val="000000"/>
              </a:solidFill>
              <a:effectLst/>
              <a:uFillTx/>
              <a:latin typeface="Times New Roman"/>
            </a:endParaRPr>
          </a:p>
        </p:txBody>
      </p:sp>
      <p:sp>
        <p:nvSpPr>
          <p:cNvPr id="50" name=""/>
          <p:cNvSpPr/>
          <p:nvPr/>
        </p:nvSpPr>
        <p:spPr>
          <a:xfrm>
            <a:off x="1447920" y="838080"/>
            <a:ext cx="7483320" cy="5486400"/>
          </a:xfrm>
          <a:prstGeom prst="rect">
            <a:avLst/>
          </a:prstGeom>
          <a:noFill/>
          <a:ln w="0">
            <a:noFill/>
          </a:ln>
        </p:spPr>
        <p:style>
          <a:lnRef idx="0"/>
          <a:fillRef idx="0"/>
          <a:effectRef idx="0"/>
          <a:fontRef idx="minor"/>
        </p:style>
        <p:txBody>
          <a:bodyPr lIns="90000" rIns="90000" tIns="46800" bIns="46800" anchor="t">
            <a:noAutofit/>
          </a:bodyPr>
          <a:p>
            <a:pPr marL="635040" indent="-457200">
              <a:lnSpc>
                <a:spcPct val="100000"/>
              </a:lnSpc>
              <a:spcBef>
                <a:spcPts val="499"/>
              </a:spcBef>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55 Roman"/>
              </a:rPr>
              <a:t>Regulatory Action</a:t>
            </a:r>
            <a:endParaRPr b="0" lang="en-US" sz="2000" strike="noStrike" u="none">
              <a:solidFill>
                <a:srgbClr val="000000"/>
              </a:solidFill>
              <a:effectLst/>
              <a:uFillTx/>
              <a:latin typeface="Times New Roman"/>
            </a:endParaRPr>
          </a:p>
          <a:p>
            <a:pPr marL="635040" indent="-457200">
              <a:lnSpc>
                <a:spcPct val="10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Initial meetings between Fair Trade Commission (JFTC) and  Enron were non-committal and in favour of utilities. (JFTC cannot interfere in ongoing negotiations. It is difficult to say that delaying negotiations can be interpreted as “refusing to engage in negotiations.“</a:t>
            </a:r>
            <a:endParaRPr b="0" lang="en-US" sz="1600" strike="noStrike" u="none">
              <a:solidFill>
                <a:srgbClr val="000000"/>
              </a:solidFill>
              <a:effectLst/>
              <a:uFillTx/>
              <a:latin typeface="Times New Roman"/>
            </a:endParaRPr>
          </a:p>
          <a:p>
            <a:pPr marL="635040" indent="-457200">
              <a:lnSpc>
                <a:spcPct val="10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Issue clouded by different partial supply issue brought by another new entrant</a:t>
            </a:r>
            <a:endParaRPr b="0" lang="en-US" sz="1600" strike="noStrike" u="none">
              <a:solidFill>
                <a:srgbClr val="000000"/>
              </a:solidFill>
              <a:effectLst/>
              <a:uFillTx/>
              <a:latin typeface="Times New Roman"/>
            </a:endParaRPr>
          </a:p>
          <a:p>
            <a:pPr marL="635040" indent="-457200">
              <a:lnSpc>
                <a:spcPct val="10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Fair Trade Commission lacks expertise and required considerable education from METI on partial supply</a:t>
            </a:r>
            <a:endParaRPr b="0" lang="en-US" sz="1600" strike="noStrike" u="none">
              <a:solidFill>
                <a:srgbClr val="000000"/>
              </a:solidFill>
              <a:effectLst/>
              <a:uFillTx/>
              <a:latin typeface="Times New Roman"/>
            </a:endParaRPr>
          </a:p>
          <a:p>
            <a:pPr marL="635040" indent="-457200">
              <a:lnSpc>
                <a:spcPct val="10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Customer’s commitment to talk to FTC created sudden change in TEPCO</a:t>
            </a:r>
            <a:endParaRPr b="0" lang="en-US" sz="1600" strike="noStrike" u="none">
              <a:solidFill>
                <a:srgbClr val="000000"/>
              </a:solidFill>
              <a:effectLst/>
              <a:uFillTx/>
              <a:latin typeface="Times New Roman"/>
            </a:endParaRPr>
          </a:p>
          <a:p>
            <a:pPr marL="635040" indent="-457200">
              <a:lnSpc>
                <a:spcPct val="10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TEPCO provided price &amp; customer now favourable to contracting for base supply with Enron on former 10% deal.</a:t>
            </a:r>
            <a:endParaRPr b="0" lang="en-US" sz="1600" strike="noStrike" u="none">
              <a:solidFill>
                <a:srgbClr val="000000"/>
              </a:solidFill>
              <a:effectLst/>
              <a:uFillTx/>
              <a:latin typeface="Times New Roman"/>
            </a:endParaRPr>
          </a:p>
          <a:p>
            <a:pPr marL="635040" indent="-457200">
              <a:lnSpc>
                <a:spcPct val="10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635040" indent="-457200">
              <a:lnSpc>
                <a:spcPct val="10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635040" indent="-457200">
              <a:lnSpc>
                <a:spcPct val="10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635040" indent="-457200">
              <a:lnSpc>
                <a:spcPct val="10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After fact, JFTC says informally that TEPCO’s delaying of process would be sufficient to begin action under Anti-monopoly Law.</a:t>
            </a:r>
            <a:endParaRPr b="0" lang="en-US" sz="1600" strike="noStrike" u="none">
              <a:solidFill>
                <a:srgbClr val="000000"/>
              </a:solidFill>
              <a:effectLst/>
              <a:uFillTx/>
              <a:latin typeface="Times New Roman"/>
            </a:endParaRPr>
          </a:p>
          <a:p>
            <a:pPr marL="635040" indent="-457200">
              <a:lnSpc>
                <a:spcPct val="100000"/>
              </a:lnSpc>
              <a:spcBef>
                <a:spcPts val="400"/>
              </a:spcBef>
              <a:buClr>
                <a:srgbClr val="cc3300"/>
              </a:buClr>
              <a:buFont typeface="Frutiger 55 Roman"/>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Precedent of utility providing partial supply price less than standard price has been set</a:t>
            </a:r>
            <a:endParaRPr b="0" lang="en-US" sz="1600" strike="noStrike" u="none">
              <a:solidFill>
                <a:srgbClr val="000000"/>
              </a:solidFill>
              <a:effectLst/>
              <a:uFillTx/>
              <a:latin typeface="Times New Roman"/>
            </a:endParaRPr>
          </a:p>
          <a:p>
            <a:pPr marL="635040" indent="-457200">
              <a:lnSpc>
                <a:spcPct val="100000"/>
              </a:lnSpc>
              <a:spcBef>
                <a:spcPts val="400"/>
              </a:spcBef>
              <a:tabLst>
                <a:tab algn="l" pos="0"/>
                <a:tab algn="l" pos="3430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1" name=""/>
          <p:cNvSpPr/>
          <p:nvPr/>
        </p:nvSpPr>
        <p:spPr>
          <a:xfrm>
            <a:off x="4495680" y="4267080"/>
            <a:ext cx="1447920" cy="685800"/>
          </a:xfrm>
          <a:prstGeom prst="downArrow">
            <a:avLst>
              <a:gd name="adj1" fmla="val 50000"/>
              <a:gd name="adj2" fmla="val 25000"/>
            </a:avLst>
          </a:prstGeom>
          <a:gradFill rotWithShape="0">
            <a:gsLst>
              <a:gs pos="0">
                <a:srgbClr val="0099ff"/>
              </a:gs>
              <a:gs pos="100000">
                <a:srgbClr val="004675"/>
              </a:gs>
            </a:gsLst>
            <a:lin ang="54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3B880C2D-C02E-45E7-8A04-180757D7F624}"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
          <p:cNvSpPr/>
          <p:nvPr/>
        </p:nvSpPr>
        <p:spPr>
          <a:xfrm>
            <a:off x="1828800" y="1219320"/>
            <a:ext cx="7238880" cy="35049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ea typeface="MS PGothic"/>
              </a:rPr>
              <a:t>Proposed LDP Basic Energy Law </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3EE7948-CD2E-4595-AF5C-4C3C2E091F3D}"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167652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What the Proposed Bill Says</a:t>
            </a:r>
            <a:endParaRPr b="0" i="1" lang="en-US" sz="2400" strike="noStrike" u="none">
              <a:solidFill>
                <a:srgbClr val="000000"/>
              </a:solidFill>
              <a:effectLst/>
              <a:uFillTx/>
              <a:latin typeface="Frutiger 66 BoldItalic"/>
            </a:endParaRPr>
          </a:p>
        </p:txBody>
      </p:sp>
      <p:sp>
        <p:nvSpPr>
          <p:cNvPr id="54" name="PlaceHolder 2"/>
          <p:cNvSpPr>
            <a:spLocks noGrp="1"/>
          </p:cNvSpPr>
          <p:nvPr>
            <p:ph/>
          </p:nvPr>
        </p:nvSpPr>
        <p:spPr>
          <a:xfrm>
            <a:off x="1657080" y="1066320"/>
            <a:ext cx="7483320" cy="495324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55 Roman"/>
              </a:rPr>
              <a:t>Ostensibly Business as Usual</a:t>
            </a:r>
            <a:endParaRPr b="0" lang="en-US" sz="20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Stable energy supply is paramount</a:t>
            </a: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Environmental protection must be achieved</a:t>
            </a: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Market mechanisms are needed to provide economic benefits and lower prices for consumers.</a:t>
            </a:r>
            <a:endParaRPr b="0" lang="en-US" sz="1600" strike="noStrike" u="none">
              <a:solidFill>
                <a:srgbClr val="000000"/>
              </a:solidFill>
              <a:effectLst/>
              <a:uFillTx/>
              <a:latin typeface="Frutiger 55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Frutiger 55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Frutiger 55 Roman"/>
              </a:rPr>
              <a:t>Issues</a:t>
            </a:r>
            <a:endParaRPr b="0" lang="en-US" sz="20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Market mechanisms are subordinated to stable supply and CO2 reduction policies.</a:t>
            </a: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Implication is made that market mechanisms endanger stable supply and CO2 reduction policies.</a:t>
            </a: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Bill is clearly electric utility language and seeks concessions for energy forms that cannot be stored, ie. electricity.</a:t>
            </a: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Bill was drafted by LDP Upper House Member who was former TEPCO VP in charge of environmental issues and nuclear siting.</a:t>
            </a:r>
            <a:endParaRPr b="0" lang="en-US" sz="1600" strike="noStrike" u="none">
              <a:solidFill>
                <a:srgbClr val="000000"/>
              </a:solidFill>
              <a:effectLst/>
              <a:uFillTx/>
              <a:latin typeface="Frutiger 55 Roman"/>
            </a:endParaRPr>
          </a:p>
          <a:p>
            <a:pPr marL="343080" indent="-343080">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Why now?</a:t>
            </a:r>
            <a:endParaRPr b="0" lang="en-US" sz="16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2DBFD3A1-90AE-461D-9C7A-18162EC0AACF}"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
          <p:cNvSpPr/>
          <p:nvPr/>
        </p:nvSpPr>
        <p:spPr>
          <a:xfrm>
            <a:off x="1676520" y="304920"/>
            <a:ext cx="7508880" cy="9144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Enron Approach</a:t>
            </a:r>
            <a:endParaRPr b="0" lang="en-US" sz="2400" strike="noStrike" u="none">
              <a:solidFill>
                <a:srgbClr val="000000"/>
              </a:solidFill>
              <a:effectLst/>
              <a:uFillTx/>
              <a:latin typeface="Times New Roman"/>
            </a:endParaRPr>
          </a:p>
        </p:txBody>
      </p:sp>
      <p:sp>
        <p:nvSpPr>
          <p:cNvPr id="56" name=""/>
          <p:cNvSpPr/>
          <p:nvPr/>
        </p:nvSpPr>
        <p:spPr>
          <a:xfrm>
            <a:off x="1657440" y="1066680"/>
            <a:ext cx="7483320" cy="495324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Action Required</a:t>
            </a:r>
            <a:endParaRPr b="0" lang="en-US" sz="2000" strike="noStrike" u="none">
              <a:solidFill>
                <a:srgbClr val="000000"/>
              </a:solidFill>
              <a:effectLst/>
              <a:uFillTx/>
              <a:latin typeface="Times New Roman"/>
            </a:endParaRPr>
          </a:p>
          <a:p>
            <a:pPr marL="343080" indent="-343080">
              <a:lnSpc>
                <a:spcPct val="10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Both energy committees in LDP are much influenced by incumbent electricity and gas utilities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Supervisory committee is headed by pro-reform Kamei but all other members are anti-reform.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Kamei is only pro-reform member on the supervisory committee.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Kamei is looking to kill the bill, which he sees an electricity industry interest bill.</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Enron providing support to point out that this bill is unnecessary directly, via new entrants and through U.S. Government.</a:t>
            </a:r>
            <a:endParaRPr b="0" lang="en-US" sz="1600" strike="noStrike" u="none">
              <a:solidFill>
                <a:srgbClr val="000000"/>
              </a:solidFill>
              <a:effectLst/>
              <a:uFillTx/>
              <a:latin typeface="Times New Roman"/>
            </a:endParaRPr>
          </a:p>
          <a:p>
            <a:pPr marL="343080" indent="-343080">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55 Roman"/>
              </a:rPr>
              <a:t>Next Stage</a:t>
            </a:r>
            <a:endParaRPr b="0" lang="en-US" sz="2000" strike="noStrike" u="none">
              <a:solidFill>
                <a:srgbClr val="000000"/>
              </a:solidFill>
              <a:effectLst/>
              <a:uFillTx/>
              <a:latin typeface="Times New Roman"/>
            </a:endParaRPr>
          </a:p>
          <a:p>
            <a:pPr marL="343080" indent="-343080">
              <a:lnSpc>
                <a:spcPct val="10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Kamei’s intention is to shelve the bill by losing it in the review process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Change in political situation has slowed down process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Original plan to table bill in this session of Parliament not likely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If tabled, then next year is possible  </a:t>
            </a:r>
            <a:endParaRPr b="0" lang="en-US" sz="1600" strike="noStrike" u="none">
              <a:solidFill>
                <a:srgbClr val="000000"/>
              </a:solidFill>
              <a:effectLst/>
              <a:uFillTx/>
              <a:latin typeface="Times New Roman"/>
            </a:endParaRPr>
          </a:p>
          <a:p>
            <a:pPr marL="343080" indent="-343080">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DE5E232-D520-4347-9177-97A09BDB63AF}"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1523160" y="1905120"/>
            <a:ext cx="406584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ea typeface="MS PGothic"/>
              </a:rPr>
              <a:t>E-Power Regulatory Issues</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11DDC39B-510D-4E65-841E-82755F4B8947}"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
          <p:cNvSpPr/>
          <p:nvPr/>
        </p:nvSpPr>
        <p:spPr>
          <a:xfrm>
            <a:off x="1295280" y="228600"/>
            <a:ext cx="80773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Review of Basic Processes</a:t>
            </a:r>
            <a:endParaRPr b="0" lang="en-US" sz="2400" strike="noStrike" u="none">
              <a:solidFill>
                <a:srgbClr val="000000"/>
              </a:solidFill>
              <a:effectLst/>
              <a:uFillTx/>
              <a:latin typeface="Times New Roman"/>
            </a:endParaRPr>
          </a:p>
        </p:txBody>
      </p:sp>
      <p:sp>
        <p:nvSpPr>
          <p:cNvPr id="59" name=""/>
          <p:cNvSpPr/>
          <p:nvPr/>
        </p:nvSpPr>
        <p:spPr>
          <a:xfrm>
            <a:off x="1371600" y="838080"/>
            <a:ext cx="8001000" cy="515304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6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Need to address the fundamentals</a:t>
            </a:r>
            <a:endParaRPr b="0" lang="en-US" sz="1600" strike="noStrike" u="none">
              <a:solidFill>
                <a:srgbClr val="000000"/>
              </a:solidFill>
              <a:effectLst/>
              <a:uFillTx/>
              <a:latin typeface="Times New Roman"/>
            </a:endParaRPr>
          </a:p>
          <a:p>
            <a:pPr lvl="1" marL="914400" indent="-457200">
              <a:lnSpc>
                <a:spcPct val="100000"/>
              </a:lnSpc>
              <a:spcBef>
                <a:spcPts val="601"/>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Frutiger 55 Roman"/>
              </a:rPr>
              <a:t>Permits required for construction and operation of power plants and related facilities</a:t>
            </a:r>
            <a:endParaRPr b="0" lang="en-US" sz="1600" strike="noStrike" u="none">
              <a:solidFill>
                <a:srgbClr val="000000"/>
              </a:solidFill>
              <a:effectLst/>
              <a:uFillTx/>
              <a:latin typeface="Times New Roman"/>
            </a:endParaRPr>
          </a:p>
          <a:p>
            <a:pPr lvl="1" marL="914400" indent="-457200">
              <a:lnSpc>
                <a:spcPct val="100000"/>
              </a:lnSpc>
              <a:spcBef>
                <a:spcPts val="601"/>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Frutiger 55 Roman"/>
              </a:rPr>
              <a:t>Time needed  to obtain those permits and to seek agreement of local groups</a:t>
            </a:r>
            <a:endParaRPr b="0" lang="en-US" sz="1600" strike="noStrike" u="none">
              <a:solidFill>
                <a:srgbClr val="000000"/>
              </a:solidFill>
              <a:effectLst/>
              <a:uFillTx/>
              <a:latin typeface="Times New Roman"/>
            </a:endParaRPr>
          </a:p>
          <a:p>
            <a:pPr lvl="1" marL="914400" indent="-457200">
              <a:lnSpc>
                <a:spcPct val="100000"/>
              </a:lnSpc>
              <a:spcBef>
                <a:spcPts val="601"/>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Frutiger 55 Roman"/>
              </a:rPr>
              <a:t>Ability to access the transmission network at the preferred sites in a timely and cost effective manner</a:t>
            </a:r>
            <a:endParaRPr b="0" lang="en-US" sz="1600" strike="noStrike" u="none">
              <a:solidFill>
                <a:srgbClr val="000000"/>
              </a:solidFill>
              <a:effectLst/>
              <a:uFillTx/>
              <a:latin typeface="Times New Roman"/>
            </a:endParaRPr>
          </a:p>
          <a:p>
            <a:pPr lvl="1" marL="914400" indent="-457200">
              <a:lnSpc>
                <a:spcPct val="100000"/>
              </a:lnSpc>
              <a:spcBef>
                <a:spcPts val="601"/>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Frutiger 55 Roman"/>
              </a:rPr>
              <a:t>Implications of Japan's deregulating market on forward power prices</a:t>
            </a:r>
            <a:endParaRPr b="0" lang="en-US" sz="1600" strike="noStrike" u="none">
              <a:solidFill>
                <a:srgbClr val="000000"/>
              </a:solidFill>
              <a:effectLst/>
              <a:uFillTx/>
              <a:latin typeface="Times New Roman"/>
            </a:endParaRPr>
          </a:p>
          <a:p>
            <a:pPr lvl="1" marL="914400" indent="-457200">
              <a:lnSpc>
                <a:spcPct val="100000"/>
              </a:lnSpc>
              <a:spcBef>
                <a:spcPts val="601"/>
              </a:spcBef>
              <a:buClr>
                <a:srgbClr val="e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457200">
              <a:lnSpc>
                <a:spcPct val="100000"/>
              </a:lnSpc>
              <a:spcBef>
                <a:spcPts val="6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Frutiger 55 Roman"/>
              </a:rPr>
              <a:t>Permitting process set up for 10 – 15 year development cycle by utilities</a:t>
            </a:r>
            <a:endParaRPr b="0" lang="en-US" sz="1600" strike="noStrike" u="none">
              <a:solidFill>
                <a:srgbClr val="000000"/>
              </a:solidFill>
              <a:effectLst/>
              <a:uFillTx/>
              <a:latin typeface="Times New Roman"/>
            </a:endParaRPr>
          </a:p>
          <a:p>
            <a:pPr marL="457200" indent="-457200">
              <a:lnSpc>
                <a:spcPct val="100000"/>
              </a:lnSpc>
              <a:spcBef>
                <a:spcPts val="6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457200">
              <a:lnSpc>
                <a:spcPct val="100000"/>
              </a:lnSpc>
              <a:spcBef>
                <a:spcPts val="6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Frutiger 55 Roman"/>
              </a:rPr>
              <a:t>Current indications are that permitting will take 7 years and transmission connection 10 years</a:t>
            </a:r>
            <a:endParaRPr b="0" lang="en-US" sz="1600" strike="noStrike" u="none">
              <a:solidFill>
                <a:srgbClr val="000000"/>
              </a:solidFill>
              <a:effectLst/>
              <a:uFillTx/>
              <a:latin typeface="Times New Roman"/>
            </a:endParaRPr>
          </a:p>
          <a:p>
            <a:pPr marL="457200" indent="-457200">
              <a:lnSpc>
                <a:spcPct val="100000"/>
              </a:lnSpc>
              <a:spcBef>
                <a:spcPts val="6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457200">
              <a:lnSpc>
                <a:spcPct val="100000"/>
              </a:lnSpc>
              <a:spcBef>
                <a:spcPts val="6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Frutiger 55 Roman"/>
              </a:rPr>
              <a:t>Comprehensive regulatory review has commenced</a:t>
            </a:r>
            <a:endParaRPr b="0" lang="en-US" sz="1600" strike="noStrike" u="none">
              <a:solidFill>
                <a:srgbClr val="000000"/>
              </a:solidFill>
              <a:effectLst/>
              <a:uFillTx/>
              <a:latin typeface="Times New Roman"/>
            </a:endParaRPr>
          </a:p>
          <a:p>
            <a:pPr marL="457200" indent="-457200">
              <a:lnSpc>
                <a:spcPct val="100000"/>
              </a:lnSpc>
              <a:spcBef>
                <a:spcPts val="6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457200">
              <a:lnSpc>
                <a:spcPct val="100000"/>
              </a:lnSpc>
              <a:spcBef>
                <a:spcPts val="6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0000"/>
                </a:solidFill>
                <a:effectLst/>
                <a:uFillTx/>
                <a:latin typeface="Frutiger 55 Roman"/>
              </a:rPr>
              <a:t>Lobbying strategy will be developed</a:t>
            </a:r>
            <a:r>
              <a:rPr b="0" lang="en-US" sz="1600" strike="noStrike" u="none">
                <a:solidFill>
                  <a:srgbClr val="000000"/>
                </a:solidFill>
                <a:effectLst/>
                <a:uFillTx/>
                <a:latin typeface="Frutiger 55 Roman"/>
              </a:rPr>
              <a:t> to address each of the barriers to timely development    </a:t>
            </a:r>
            <a:endParaRPr b="0" lang="en-US" sz="1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CF8E286-F22F-4956-8232-F526547EE352}"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
          <p:cNvSpPr/>
          <p:nvPr/>
        </p:nvSpPr>
        <p:spPr>
          <a:xfrm>
            <a:off x="1371600" y="228600"/>
            <a:ext cx="68580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Transmission Access</a:t>
            </a:r>
            <a:endParaRPr b="0" lang="en-US" sz="2400" strike="noStrike" u="none">
              <a:solidFill>
                <a:srgbClr val="000000"/>
              </a:solidFill>
              <a:effectLst/>
              <a:uFillTx/>
              <a:latin typeface="Times New Roman"/>
            </a:endParaRPr>
          </a:p>
        </p:txBody>
      </p:sp>
      <p:sp>
        <p:nvSpPr>
          <p:cNvPr id="61" name=""/>
          <p:cNvSpPr/>
          <p:nvPr/>
        </p:nvSpPr>
        <p:spPr>
          <a:xfrm>
            <a:off x="1295280" y="914400"/>
            <a:ext cx="8229600" cy="53913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10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Chugoku Electric (Ube) has advised that it will take approximately 10 years and in the order of US$200m to connect to the grid. Tohoku Electric (Aomori) is looking at a similar time frame</a:t>
            </a:r>
            <a:endParaRPr b="0" lang="en-US" sz="1600" strike="noStrike" u="none">
              <a:solidFill>
                <a:srgbClr val="000000"/>
              </a:solidFill>
              <a:effectLst/>
              <a:uFillTx/>
              <a:latin typeface="Times New Roman"/>
            </a:endParaRPr>
          </a:p>
          <a:p>
            <a:pPr marL="457200" indent="-457200">
              <a:lnSpc>
                <a:spcPct val="100000"/>
              </a:lnSpc>
              <a:spcBef>
                <a:spcPts val="10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457200">
              <a:lnSpc>
                <a:spcPct val="100000"/>
              </a:lnSpc>
              <a:spcBef>
                <a:spcPts val="10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 Power must bear the cost of connection if determined to be a private line</a:t>
            </a:r>
            <a:endParaRPr b="0" lang="en-US" sz="1600" strike="noStrike" u="none">
              <a:solidFill>
                <a:srgbClr val="000000"/>
              </a:solidFill>
              <a:effectLst/>
              <a:uFillTx/>
              <a:latin typeface="Times New Roman"/>
            </a:endParaRPr>
          </a:p>
          <a:p>
            <a:pPr lvl="1" marL="914400" indent="-457200">
              <a:lnSpc>
                <a:spcPct val="100000"/>
              </a:lnSpc>
              <a:spcBef>
                <a:spcPts val="1001"/>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Construction undertaken by the utility</a:t>
            </a:r>
            <a:endParaRPr b="0" lang="en-US" sz="1600" strike="noStrike" u="none">
              <a:solidFill>
                <a:srgbClr val="000000"/>
              </a:solidFill>
              <a:effectLst/>
              <a:uFillTx/>
              <a:latin typeface="Times New Roman"/>
            </a:endParaRPr>
          </a:p>
          <a:p>
            <a:pPr lvl="1" marL="914400" indent="-457200">
              <a:lnSpc>
                <a:spcPct val="100000"/>
              </a:lnSpc>
              <a:spcBef>
                <a:spcPts val="1001"/>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Connection point determined by system stability and capacity</a:t>
            </a:r>
            <a:endParaRPr b="0" lang="en-US" sz="1600" strike="noStrike" u="none">
              <a:solidFill>
                <a:srgbClr val="000000"/>
              </a:solidFill>
              <a:effectLst/>
              <a:uFillTx/>
              <a:latin typeface="Times New Roman"/>
            </a:endParaRPr>
          </a:p>
          <a:p>
            <a:pPr lvl="1" marL="914400" indent="-457200">
              <a:lnSpc>
                <a:spcPct val="100000"/>
              </a:lnSpc>
              <a:spcBef>
                <a:spcPts val="1001"/>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Ownership of the line remains with the utility</a:t>
            </a:r>
            <a:endParaRPr b="0" lang="en-US" sz="1600" strike="noStrike" u="none">
              <a:solidFill>
                <a:srgbClr val="000000"/>
              </a:solidFill>
              <a:effectLst/>
              <a:uFillTx/>
              <a:latin typeface="Times New Roman"/>
            </a:endParaRPr>
          </a:p>
          <a:p>
            <a:pPr lvl="1" marL="914400" indent="-457200">
              <a:lnSpc>
                <a:spcPct val="100000"/>
              </a:lnSpc>
              <a:spcBef>
                <a:spcPts val="1001"/>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457200">
              <a:lnSpc>
                <a:spcPct val="100000"/>
              </a:lnSpc>
              <a:spcBef>
                <a:spcPts val="10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If connection considered common use</a:t>
            </a:r>
            <a:endParaRPr b="0" lang="en-US" sz="1600" strike="noStrike" u="none">
              <a:solidFill>
                <a:srgbClr val="000000"/>
              </a:solidFill>
              <a:effectLst/>
              <a:uFillTx/>
              <a:latin typeface="Times New Roman"/>
            </a:endParaRPr>
          </a:p>
          <a:p>
            <a:pPr lvl="1" marL="914400" indent="-457200">
              <a:lnSpc>
                <a:spcPct val="100000"/>
              </a:lnSpc>
              <a:spcBef>
                <a:spcPts val="1001"/>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Utility pays up to 5000 yen/kw. If insufficient, E Power pays the balance: 90 – 590 yen/kw/100 meters  </a:t>
            </a:r>
            <a:endParaRPr b="0" lang="en-US" sz="1600" strike="noStrike" u="none">
              <a:solidFill>
                <a:srgbClr val="000000"/>
              </a:solidFill>
              <a:effectLst/>
              <a:uFillTx/>
              <a:latin typeface="Times New Roman"/>
            </a:endParaRPr>
          </a:p>
          <a:p>
            <a:pPr lvl="1" marL="914400" indent="-457200">
              <a:lnSpc>
                <a:spcPct val="100000"/>
              </a:lnSpc>
              <a:spcBef>
                <a:spcPts val="1001"/>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Ownership of the line remains with the utility </a:t>
            </a:r>
            <a:endParaRPr b="0" lang="en-US" sz="1600" strike="noStrike" u="none">
              <a:solidFill>
                <a:srgbClr val="000000"/>
              </a:solidFill>
              <a:effectLst/>
              <a:uFillTx/>
              <a:latin typeface="Times New Roman"/>
            </a:endParaRPr>
          </a:p>
          <a:p>
            <a:pPr marL="457200" indent="-457200">
              <a:lnSpc>
                <a:spcPct val="100000"/>
              </a:lnSpc>
              <a:spcBef>
                <a:spcPts val="10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457200" indent="-457200">
              <a:lnSpc>
                <a:spcPct val="100000"/>
              </a:lnSpc>
              <a:spcBef>
                <a:spcPts val="1001"/>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Enron reviewing connection rules and developing dynamic model of transmission system to address system stability and capacity issues</a:t>
            </a:r>
            <a:endParaRPr b="0" lang="en-US" sz="1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CE24976-2F6A-4828-AA2A-66FDA72AD931}"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
          <p:cNvSpPr/>
          <p:nvPr/>
        </p:nvSpPr>
        <p:spPr>
          <a:xfrm>
            <a:off x="1295280" y="228600"/>
            <a:ext cx="50292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Environmental Permitting Process</a:t>
            </a:r>
            <a:endParaRPr b="0" lang="en-US" sz="2400" strike="noStrike" u="none">
              <a:solidFill>
                <a:srgbClr val="000000"/>
              </a:solidFill>
              <a:effectLst/>
              <a:uFillTx/>
              <a:latin typeface="Times New Roman"/>
            </a:endParaRPr>
          </a:p>
        </p:txBody>
      </p:sp>
      <p:sp>
        <p:nvSpPr>
          <p:cNvPr id="63" name=""/>
          <p:cNvSpPr/>
          <p:nvPr/>
        </p:nvSpPr>
        <p:spPr>
          <a:xfrm>
            <a:off x="1295280" y="838080"/>
            <a:ext cx="8001000" cy="550296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876"/>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Plants over 150MW require environmental permits – typically a three year process</a:t>
            </a:r>
            <a:endParaRPr b="0" lang="en-US" sz="1400" strike="noStrike" u="none">
              <a:solidFill>
                <a:srgbClr val="000000"/>
              </a:solidFill>
              <a:effectLst/>
              <a:uFillTx/>
              <a:latin typeface="Times New Roman"/>
            </a:endParaRPr>
          </a:p>
          <a:p>
            <a:pPr marL="457200" indent="-457200">
              <a:lnSpc>
                <a:spcPct val="100000"/>
              </a:lnSpc>
              <a:spcBef>
                <a:spcPts val="876"/>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Multiplicity of laws need to be complied with</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Air Pollution Control Law</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Environmental Impact Assessment Law</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Public Transportation Law </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Gas Business Law </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Water Pollution Prevention Law </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Noise Regulation Law</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Vibration Regulation Law</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Urban Development Law</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National Land Usage Law </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Others</a:t>
            </a:r>
            <a:endParaRPr b="0" lang="en-US" sz="1400" strike="noStrike" u="none">
              <a:solidFill>
                <a:srgbClr val="000000"/>
              </a:solidFill>
              <a:effectLst/>
              <a:uFillTx/>
              <a:latin typeface="Times New Roman"/>
            </a:endParaRPr>
          </a:p>
          <a:p>
            <a:pPr marL="457200" indent="-457200">
              <a:lnSpc>
                <a:spcPct val="100000"/>
              </a:lnSpc>
              <a:spcBef>
                <a:spcPts val="876"/>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Multiplicity of agencies need to be deal with</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METI</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Ministry of Environment</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rPr>
              <a:t>Prefecture Governments and City or Village Governments </a:t>
            </a:r>
            <a:endParaRPr b="0" lang="en-US" sz="1400" strike="noStrike" u="none">
              <a:solidFill>
                <a:srgbClr val="000000"/>
              </a:solidFill>
              <a:effectLst/>
              <a:uFillTx/>
              <a:latin typeface="Times New Roman"/>
            </a:endParaRPr>
          </a:p>
          <a:p>
            <a:pPr marL="457200" indent="-457200">
              <a:lnSpc>
                <a:spcPct val="100000"/>
              </a:lnSpc>
              <a:spcBef>
                <a:spcPts val="876"/>
              </a:spcBef>
              <a:buClr>
                <a:srgbClr val="0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57B2F1A6-EFAA-4246-8293-A960A32E029D}"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1828800" y="1219320"/>
            <a:ext cx="7238880" cy="35049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ea typeface="MS PGothic"/>
              </a:rPr>
              <a:t>POLITICAL SITUATION</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2E02BEB9-A16C-4A51-8CC1-B0D418B41F6F}"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
          <p:cNvSpPr/>
          <p:nvPr/>
        </p:nvSpPr>
        <p:spPr>
          <a:xfrm>
            <a:off x="1447920" y="228600"/>
            <a:ext cx="72388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Other Permits and Approvals</a:t>
            </a:r>
            <a:endParaRPr b="0" lang="en-US" sz="2400" strike="noStrike" u="none">
              <a:solidFill>
                <a:srgbClr val="000000"/>
              </a:solidFill>
              <a:effectLst/>
              <a:uFillTx/>
              <a:latin typeface="Times New Roman"/>
            </a:endParaRPr>
          </a:p>
        </p:txBody>
      </p:sp>
      <p:sp>
        <p:nvSpPr>
          <p:cNvPr id="65" name=""/>
          <p:cNvSpPr/>
          <p:nvPr/>
        </p:nvSpPr>
        <p:spPr>
          <a:xfrm>
            <a:off x="1371600" y="838080"/>
            <a:ext cx="8153280" cy="539172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876"/>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Plant design Approval under Electricity Law - METI</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After the Environmental Impact Assessment</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Plant must comply with several laws including: Pressure Containing Parts/Vessel law, Fire Prevention Law etc.</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Arial"/>
              </a:rPr>
              <a:t>EPC contractor and turbine type need to be determined for METI design review</a:t>
            </a:r>
            <a:endParaRPr b="0" lang="en-US" sz="1400" strike="noStrike" u="none">
              <a:solidFill>
                <a:srgbClr val="000000"/>
              </a:solidFill>
              <a:effectLst/>
              <a:uFillTx/>
              <a:latin typeface="Times New Roman"/>
            </a:endParaRPr>
          </a:p>
          <a:p>
            <a:pPr marL="457200" indent="-457200">
              <a:lnSpc>
                <a:spcPct val="100000"/>
              </a:lnSpc>
              <a:spcBef>
                <a:spcPts val="876"/>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457200" indent="-457200">
              <a:lnSpc>
                <a:spcPct val="100000"/>
              </a:lnSpc>
              <a:spcBef>
                <a:spcPts val="876"/>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Change of Port Use Plan – Ministry of National Land and Transportation</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Commences after Design approval</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4 - 5 year approval process</a:t>
            </a:r>
            <a:endParaRPr b="0" lang="en-US" sz="1400" strike="noStrike" u="none">
              <a:solidFill>
                <a:srgbClr val="000000"/>
              </a:solidFill>
              <a:effectLst/>
              <a:uFillTx/>
              <a:latin typeface="Times New Roman"/>
            </a:endParaRPr>
          </a:p>
          <a:p>
            <a:pPr marL="457200" indent="-457200">
              <a:lnSpc>
                <a:spcPct val="100000"/>
              </a:lnSpc>
              <a:spcBef>
                <a:spcPts val="876"/>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457200" indent="-457200">
              <a:lnSpc>
                <a:spcPct val="100000"/>
              </a:lnSpc>
              <a:spcBef>
                <a:spcPts val="876"/>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Urban Development Permit – METI</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Required if plant is constructed on Government owned land</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Not required by EPCOs and EPDC</a:t>
            </a:r>
            <a:endParaRPr b="0" lang="en-US" sz="1400" strike="noStrike" u="none">
              <a:solidFill>
                <a:srgbClr val="000000"/>
              </a:solidFill>
              <a:effectLst/>
              <a:uFillTx/>
              <a:latin typeface="Times New Roman"/>
            </a:endParaRPr>
          </a:p>
          <a:p>
            <a:pPr marL="457200" indent="-457200">
              <a:lnSpc>
                <a:spcPct val="100000"/>
              </a:lnSpc>
              <a:spcBef>
                <a:spcPts val="876"/>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457200" indent="-457200">
              <a:lnSpc>
                <a:spcPct val="100000"/>
              </a:lnSpc>
              <a:spcBef>
                <a:spcPts val="876"/>
              </a:spcBef>
              <a:buClr>
                <a:srgbClr val="e000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Others</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Construction permit</a:t>
            </a:r>
            <a:endParaRPr b="0" lang="en-US" sz="1400" strike="noStrike" u="none">
              <a:solidFill>
                <a:srgbClr val="000000"/>
              </a:solidFill>
              <a:effectLst/>
              <a:uFillTx/>
              <a:latin typeface="Times New Roman"/>
            </a:endParaRPr>
          </a:p>
          <a:p>
            <a:pPr lvl="1" marL="914400" indent="-457200">
              <a:lnSpc>
                <a:spcPct val="100000"/>
              </a:lnSpc>
              <a:spcBef>
                <a:spcPts val="876"/>
              </a:spcBef>
              <a:buClr>
                <a:srgbClr val="e00000"/>
              </a:buClr>
              <a:buFont typeface="Frutiger 55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Frutiger 55 Roman"/>
                <a:ea typeface="MS PGothic"/>
              </a:rPr>
              <a:t>Compensation for loss of fishing rights – uncertain cost and time</a:t>
            </a: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BF9FEFB-200A-4CE3-8E95-29F4E42CC8B8}" type="slidenum">
              <a:t>20</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1295280" y="1219320"/>
            <a:ext cx="8001000" cy="502308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00000"/>
              </a:lnSpc>
              <a:spcBef>
                <a:spcPts val="1250"/>
              </a:spcBef>
              <a:buClr>
                <a:srgbClr val="0000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ea typeface="MS PGothic"/>
              </a:rPr>
              <a:t>Prime Minister Koizumi appointed on reformist platform</a:t>
            </a:r>
            <a:endParaRPr b="0" lang="en-US" sz="2000" strike="noStrike" u="none">
              <a:solidFill>
                <a:srgbClr val="000000"/>
              </a:solidFill>
              <a:effectLst/>
              <a:uFillTx/>
              <a:latin typeface="Times New Roman"/>
            </a:endParaRPr>
          </a:p>
          <a:p>
            <a:pPr lvl="1" marL="914400" indent="-457200" algn="just">
              <a:lnSpc>
                <a:spcPct val="100000"/>
              </a:lnSpc>
              <a:spcBef>
                <a:spcPts val="1250"/>
              </a:spcBef>
              <a:buClr>
                <a:srgbClr val="0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Frutiger 66 BoldItalic"/>
                <a:ea typeface="MS PGothic"/>
              </a:rPr>
              <a:t>Continued regulatory reform likely</a:t>
            </a:r>
            <a:endParaRPr b="0" lang="en-US" sz="2000" strike="noStrike" u="none">
              <a:solidFill>
                <a:srgbClr val="000000"/>
              </a:solidFill>
              <a:effectLst/>
              <a:uFillTx/>
              <a:latin typeface="Times New Roman"/>
            </a:endParaRPr>
          </a:p>
          <a:p>
            <a:pPr lvl="1" marL="914400" indent="-457200" algn="just">
              <a:lnSpc>
                <a:spcPct val="100000"/>
              </a:lnSpc>
              <a:spcBef>
                <a:spcPts val="1250"/>
              </a:spcBef>
              <a:buClr>
                <a:srgbClr val="0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000000"/>
                </a:solidFill>
                <a:effectLst/>
                <a:uFillTx/>
                <a:latin typeface="Frutiger 66 BoldItalic"/>
                <a:ea typeface="MS PGothic"/>
              </a:rPr>
              <a:t>No sudden changes or reversals of policy</a:t>
            </a:r>
            <a:endParaRPr b="0" lang="en-US" sz="2000" strike="noStrike" u="none">
              <a:solidFill>
                <a:srgbClr val="000000"/>
              </a:solidFill>
              <a:effectLst/>
              <a:uFillTx/>
              <a:latin typeface="Times New Roman"/>
            </a:endParaRPr>
          </a:p>
          <a:p>
            <a:pPr lvl="1" marL="914400" indent="-457200" algn="just">
              <a:lnSpc>
                <a:spcPct val="100000"/>
              </a:lnSpc>
              <a:spcBef>
                <a:spcPts val="1250"/>
              </a:spcBef>
              <a:buClr>
                <a:srgbClr val="0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ea typeface="MS PGothic"/>
              </a:rPr>
              <a:t>Pro - US Yamasaki moves to Secretary General</a:t>
            </a:r>
            <a:endParaRPr b="0" lang="en-US" sz="2000" strike="noStrike" u="none">
              <a:solidFill>
                <a:srgbClr val="000000"/>
              </a:solidFill>
              <a:effectLst/>
              <a:uFillTx/>
              <a:latin typeface="Times New Roman"/>
            </a:endParaRPr>
          </a:p>
          <a:p>
            <a:pPr lvl="1" marL="914400" indent="-457200" algn="just">
              <a:lnSpc>
                <a:spcPct val="100000"/>
              </a:lnSpc>
              <a:spcBef>
                <a:spcPts val="1250"/>
              </a:spcBef>
              <a:buClr>
                <a:srgbClr val="0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ea typeface="MS PGothic"/>
              </a:rPr>
              <a:t>Reformist Taro Aso moves to Chairman of LDP Policy Council</a:t>
            </a:r>
            <a:endParaRPr b="0" lang="en-US" sz="2000" strike="noStrike" u="none">
              <a:solidFill>
                <a:srgbClr val="000000"/>
              </a:solidFill>
              <a:effectLst/>
              <a:uFillTx/>
              <a:latin typeface="Times New Roman"/>
            </a:endParaRPr>
          </a:p>
          <a:p>
            <a:pPr lvl="1" marL="914400" indent="-457200" algn="just">
              <a:lnSpc>
                <a:spcPct val="100000"/>
              </a:lnSpc>
              <a:buClr>
                <a:srgbClr val="0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457200" indent="-457200" algn="just">
              <a:lnSpc>
                <a:spcPct val="100000"/>
              </a:lnSpc>
              <a:spcBef>
                <a:spcPts val="1250"/>
              </a:spcBef>
              <a:buClr>
                <a:srgbClr val="0000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ea typeface="MS PGothic"/>
              </a:rPr>
              <a:t>Kamei remains as Chairman of LDP Energy Policy council</a:t>
            </a:r>
            <a:endParaRPr b="0" lang="en-US" sz="2000" strike="noStrike" u="none">
              <a:solidFill>
                <a:srgbClr val="000000"/>
              </a:solidFill>
              <a:effectLst/>
              <a:uFillTx/>
              <a:latin typeface="Times New Roman"/>
            </a:endParaRPr>
          </a:p>
          <a:p>
            <a:pPr lvl="1" marL="914400" indent="-457200" algn="just">
              <a:lnSpc>
                <a:spcPct val="100000"/>
              </a:lnSpc>
              <a:spcBef>
                <a:spcPts val="1250"/>
              </a:spcBef>
              <a:buClr>
                <a:srgbClr val="0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ea typeface="MS PGothic"/>
              </a:rPr>
              <a:t>Position to be upgraded: implications of energy policy on regional security</a:t>
            </a:r>
            <a:endParaRPr b="0" lang="en-US" sz="2000" strike="noStrike" u="none">
              <a:solidFill>
                <a:srgbClr val="000000"/>
              </a:solidFill>
              <a:effectLst/>
              <a:uFillTx/>
              <a:latin typeface="Times New Roman"/>
            </a:endParaRPr>
          </a:p>
          <a:p>
            <a:pPr lvl="1" marL="914400" indent="-457200" algn="just">
              <a:lnSpc>
                <a:spcPct val="100000"/>
              </a:lnSpc>
              <a:spcBef>
                <a:spcPts val="1250"/>
              </a:spcBef>
              <a:buClr>
                <a:srgbClr val="0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ea typeface="MS PGothic"/>
              </a:rPr>
              <a:t>Energy now on G8 agenda</a:t>
            </a:r>
            <a:endParaRPr b="0" lang="en-US" sz="2000" strike="noStrike" u="none">
              <a:solidFill>
                <a:srgbClr val="000000"/>
              </a:solidFill>
              <a:effectLst/>
              <a:uFillTx/>
              <a:latin typeface="Times New Roman"/>
            </a:endParaRPr>
          </a:p>
          <a:p>
            <a:pPr lvl="1" marL="914400" indent="-457200" algn="just">
              <a:lnSpc>
                <a:spcPct val="100000"/>
              </a:lnSpc>
              <a:spcBef>
                <a:spcPts val="1250"/>
              </a:spcBef>
              <a:buClr>
                <a:srgbClr val="000000"/>
              </a:buClr>
              <a:buFont typeface="Frutiger 66 BoldItalic"/>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ea typeface="MS PGothic"/>
              </a:rPr>
              <a:t>Kamei seeking closer co-operation with US</a:t>
            </a:r>
            <a:endParaRPr b="0" lang="en-US" sz="2000" strike="noStrike" u="none">
              <a:solidFill>
                <a:srgbClr val="000000"/>
              </a:solidFill>
              <a:effectLst/>
              <a:uFillTx/>
              <a:latin typeface="Times New Roman"/>
            </a:endParaRPr>
          </a:p>
        </p:txBody>
      </p:sp>
      <p:sp>
        <p:nvSpPr>
          <p:cNvPr id="18" name=""/>
          <p:cNvSpPr/>
          <p:nvPr/>
        </p:nvSpPr>
        <p:spPr>
          <a:xfrm>
            <a:off x="1447920" y="304920"/>
            <a:ext cx="7508880" cy="9144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Government Policy Continues Towards Reform</a:t>
            </a:r>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5A7EFD69-9A4A-407F-983E-ED029A0B9E76}"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Prime Minister Elected on Pro-reform Agenda</a:t>
            </a:r>
            <a:endParaRPr b="0" i="1" lang="en-US" sz="2400" strike="noStrike" u="none">
              <a:solidFill>
                <a:srgbClr val="000000"/>
              </a:solidFill>
              <a:effectLst/>
              <a:uFillTx/>
              <a:latin typeface="Frutiger 66 BoldItalic"/>
            </a:endParaRPr>
          </a:p>
        </p:txBody>
      </p:sp>
      <p:sp>
        <p:nvSpPr>
          <p:cNvPr id="20" name="PlaceHolder 2"/>
          <p:cNvSpPr>
            <a:spLocks noGrp="1"/>
          </p:cNvSpPr>
          <p:nvPr>
            <p:ph/>
          </p:nvPr>
        </p:nvSpPr>
        <p:spPr>
          <a:xfrm>
            <a:off x="1657080" y="1422000"/>
            <a:ext cx="7483320" cy="4444920"/>
          </a:xfrm>
          <a:prstGeom prst="rect">
            <a:avLst/>
          </a:prstGeom>
          <a:noFill/>
          <a:ln w="0">
            <a:noFill/>
          </a:ln>
        </p:spPr>
        <p:txBody>
          <a:bodyPr lIns="90000" rIns="90000" tIns="46800" bIns="46800" anchor="t">
            <a:normAutofit/>
          </a:bodyPr>
          <a:p>
            <a:pPr marL="343080" indent="-343080">
              <a:lnSpc>
                <a:spcPct val="90000"/>
              </a:lnSpc>
              <a:spcBef>
                <a:spcPts val="499"/>
              </a:spcBef>
              <a:buClr>
                <a:srgbClr val="cc33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Pro-reform LDP president candidate Koizumi unexpectedly won the vote for LDP president becoming the Prime Minister.</a:t>
            </a:r>
            <a:endParaRPr b="0" lang="en-US" sz="2000" strike="noStrike" u="none">
              <a:solidFill>
                <a:srgbClr val="000000"/>
              </a:solidFill>
              <a:effectLst/>
              <a:uFillTx/>
              <a:latin typeface="Frutiger 55 Roman"/>
            </a:endParaRPr>
          </a:p>
          <a:p>
            <a:pPr lvl="1" marL="743040" indent="-285840">
              <a:lnSpc>
                <a:spcPct val="90000"/>
              </a:lnSpc>
              <a:spcBef>
                <a:spcPts val="499"/>
              </a:spcBef>
              <a:buClr>
                <a:srgbClr val="cc33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Victory due to obvious regional party support affecting the party vote</a:t>
            </a:r>
            <a:endParaRPr b="0" lang="en-US" sz="2000" strike="noStrike" u="none">
              <a:solidFill>
                <a:srgbClr val="000000"/>
              </a:solidFill>
              <a:effectLst/>
              <a:uFillTx/>
              <a:latin typeface="Frutiger 55 Roman"/>
            </a:endParaRPr>
          </a:p>
          <a:p>
            <a:pPr lvl="1" marL="74304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a:p>
            <a:pPr marL="343080" indent="-343080">
              <a:lnSpc>
                <a:spcPct val="90000"/>
              </a:lnSpc>
              <a:spcBef>
                <a:spcPts val="499"/>
              </a:spcBef>
              <a:buClr>
                <a:srgbClr val="cc33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Public expect much from his reform platform</a:t>
            </a:r>
            <a:endParaRPr b="0" lang="en-US" sz="2000" strike="noStrike" u="none">
              <a:solidFill>
                <a:srgbClr val="000000"/>
              </a:solidFill>
              <a:effectLst/>
              <a:uFillTx/>
              <a:latin typeface="Frutiger 55 Roman"/>
            </a:endParaRPr>
          </a:p>
          <a:p>
            <a:pPr lvl="1" marL="743040" indent="-285840">
              <a:lnSpc>
                <a:spcPct val="90000"/>
              </a:lnSpc>
              <a:spcBef>
                <a:spcPts val="499"/>
              </a:spcBef>
              <a:buClr>
                <a:srgbClr val="cc33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Support by public rated at 87%</a:t>
            </a:r>
            <a:endParaRPr b="0" lang="en-US" sz="2000" strike="noStrike" u="none">
              <a:solidFill>
                <a:srgbClr val="000000"/>
              </a:solidFill>
              <a:effectLst/>
              <a:uFillTx/>
              <a:latin typeface="Frutiger 55 Roman"/>
            </a:endParaRPr>
          </a:p>
          <a:p>
            <a:pPr lvl="1" marL="74304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a:p>
            <a:pPr marL="343080" indent="-343080">
              <a:lnSpc>
                <a:spcPct val="90000"/>
              </a:lnSpc>
              <a:spcBef>
                <a:spcPts val="499"/>
              </a:spcBef>
              <a:buClr>
                <a:srgbClr val="cc33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 Continues to declare reform agenda in Parliament after election</a:t>
            </a:r>
            <a:endParaRPr b="0" lang="en-US" sz="2000" strike="noStrike" u="none">
              <a:solidFill>
                <a:srgbClr val="000000"/>
              </a:solidFill>
              <a:effectLst/>
              <a:uFillTx/>
              <a:latin typeface="Frutiger 55 Roman"/>
            </a:endParaRPr>
          </a:p>
          <a:p>
            <a:pPr lvl="1" marL="743040" indent="-285840">
              <a:lnSpc>
                <a:spcPct val="90000"/>
              </a:lnSpc>
              <a:spcBef>
                <a:spcPts val="499"/>
              </a:spcBef>
              <a:buClr>
                <a:srgbClr val="cc33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Shift economic policy to structural reform </a:t>
            </a:r>
            <a:endParaRPr b="0" lang="en-US" sz="2000" strike="noStrike" u="none">
              <a:solidFill>
                <a:srgbClr val="000000"/>
              </a:solidFill>
              <a:effectLst/>
              <a:uFillTx/>
              <a:latin typeface="Frutiger 55 Roman"/>
            </a:endParaRPr>
          </a:p>
          <a:p>
            <a:pPr lvl="1" marL="743040" indent="-285840">
              <a:lnSpc>
                <a:spcPct val="90000"/>
              </a:lnSpc>
              <a:spcBef>
                <a:spcPts val="499"/>
              </a:spcBef>
              <a:buClr>
                <a:srgbClr val="cc33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Clear bad loans held by banks (150 trillion yen)</a:t>
            </a:r>
            <a:endParaRPr b="0" lang="en-US" sz="2000" strike="noStrike" u="none">
              <a:solidFill>
                <a:srgbClr val="000000"/>
              </a:solidFill>
              <a:effectLst/>
              <a:uFillTx/>
              <a:latin typeface="Frutiger 55 Roman"/>
            </a:endParaRPr>
          </a:p>
          <a:p>
            <a:pPr lvl="1" marL="743040" indent="-285840">
              <a:lnSpc>
                <a:spcPct val="90000"/>
              </a:lnSpc>
              <a:spcBef>
                <a:spcPts val="499"/>
              </a:spcBef>
              <a:buClr>
                <a:srgbClr val="cc3300"/>
              </a:buClr>
              <a:buFont typeface="Frutiger 66 BoldItalic"/>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Frutiger 66 BoldItalic"/>
              </a:rPr>
              <a:t>Limit issuance of Government bonds</a:t>
            </a:r>
            <a:endParaRPr b="0" lang="en-US" sz="2000" strike="noStrike" u="none">
              <a:solidFill>
                <a:srgbClr val="000000"/>
              </a:solidFill>
              <a:effectLst/>
              <a:uFillTx/>
              <a:latin typeface="Frutiger 55 Roman"/>
            </a:endParaRPr>
          </a:p>
          <a:p>
            <a:pPr lvl="1" marL="743040" indent="-28584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AE5A2D21-4171-4CE4-A03D-68956E0C8F8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Ability to Reform in Question</a:t>
            </a:r>
            <a:endParaRPr b="0" i="1" lang="en-US" sz="2400" strike="noStrike" u="none">
              <a:solidFill>
                <a:srgbClr val="000000"/>
              </a:solidFill>
              <a:effectLst/>
              <a:uFillTx/>
              <a:latin typeface="Frutiger 66 BoldItalic"/>
            </a:endParaRPr>
          </a:p>
        </p:txBody>
      </p:sp>
      <p:sp>
        <p:nvSpPr>
          <p:cNvPr id="22" name="PlaceHolder 2"/>
          <p:cNvSpPr>
            <a:spLocks noGrp="1"/>
          </p:cNvSpPr>
          <p:nvPr>
            <p:ph/>
          </p:nvPr>
        </p:nvSpPr>
        <p:spPr>
          <a:xfrm>
            <a:off x="1599840" y="1219320"/>
            <a:ext cx="7483320" cy="1752480"/>
          </a:xfrm>
          <a:prstGeom prst="rect">
            <a:avLst/>
          </a:prstGeom>
          <a:noFill/>
          <a:ln w="0">
            <a:noFill/>
          </a:ln>
        </p:spPr>
        <p:txBody>
          <a:bodyPr lIns="90000" rIns="90000" tIns="46800" bIns="46800" anchor="t">
            <a:normAutofit fontScale="92500" lnSpcReduction="19999"/>
          </a:bodyPr>
          <a:p>
            <a:pPr marL="343080" indent="-34308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Koizumi already criticized for lack of ideas about how to implement his reforms.</a:t>
            </a:r>
            <a:endParaRPr b="0" lang="en-US" sz="1800" strike="noStrike" u="none">
              <a:solidFill>
                <a:srgbClr val="000000"/>
              </a:solidFill>
              <a:effectLst/>
              <a:uFillTx/>
              <a:latin typeface="Frutiger 55 Roman"/>
            </a:endParaRPr>
          </a:p>
          <a:p>
            <a:pPr marL="343080" indent="0">
              <a:lnSpc>
                <a:spcPct val="5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Frutiger 55 Roman"/>
            </a:endParaRPr>
          </a:p>
          <a:p>
            <a:pPr marL="343080" indent="-34308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Power base in LDP is small</a:t>
            </a:r>
            <a:endParaRPr b="0" lang="en-US" sz="1800" strike="noStrike" u="none">
              <a:solidFill>
                <a:srgbClr val="000000"/>
              </a:solidFill>
              <a:effectLst/>
              <a:uFillTx/>
              <a:latin typeface="Frutiger 55 Roman"/>
            </a:endParaRPr>
          </a:p>
          <a:p>
            <a:pPr marL="343080" indent="0">
              <a:lnSpc>
                <a:spcPct val="5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Frutiger 55 Roman"/>
            </a:endParaRPr>
          </a:p>
          <a:p>
            <a:pPr marL="343080" indent="-34308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Koizumi’s faction not a strong proponent of reform</a:t>
            </a:r>
            <a:endParaRPr b="0" lang="en-US" sz="1800" strike="noStrike" u="none">
              <a:solidFill>
                <a:srgbClr val="000000"/>
              </a:solidFill>
              <a:effectLst/>
              <a:uFillTx/>
              <a:latin typeface="Frutiger 55 Roman"/>
            </a:endParaRPr>
          </a:p>
          <a:p>
            <a:pPr marL="343080" indent="-34308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Upper house July election may </a:t>
            </a:r>
            <a:endParaRPr b="0" lang="en-US" sz="1800" strike="noStrike" u="none">
              <a:solidFill>
                <a:srgbClr val="000000"/>
              </a:solidFill>
              <a:effectLst/>
              <a:uFillTx/>
              <a:latin typeface="Frutiger 55 Roman"/>
            </a:endParaRPr>
          </a:p>
        </p:txBody>
      </p:sp>
      <p:sp>
        <p:nvSpPr>
          <p:cNvPr id="23" name=""/>
          <p:cNvSpPr/>
          <p:nvPr/>
        </p:nvSpPr>
        <p:spPr>
          <a:xfrm>
            <a:off x="5969160" y="3301920"/>
            <a:ext cx="1779480" cy="2413080"/>
          </a:xfrm>
          <a:custGeom>
            <a:avLst/>
            <a:gdLst>
              <a:gd name="textAreaLeft" fmla="*/ 86760 w 1779480"/>
              <a:gd name="textAreaRight" fmla="*/ 1692720 w 1779480"/>
              <a:gd name="textAreaTop" fmla="*/ 86760 h 2413080"/>
              <a:gd name="textAreaBottom" fmla="*/ 2326320 h 2413080"/>
            </a:gdLst>
            <a:ahLst/>
            <a:cxnLst/>
            <a:rect l="textAreaLeft" t="textAreaTop" r="textAreaRight" b="textAreaBottom"/>
            <a:pathLst>
              <a:path w="21600" h="29289">
                <a:moveTo>
                  <a:pt x="3600" y="0"/>
                </a:moveTo>
                <a:arcTo wR="3600" hR="3600" stAng="16200000" swAng="-5400000"/>
                <a:lnTo>
                  <a:pt x="0" y="25689"/>
                </a:lnTo>
                <a:arcTo wR="3600" hR="3600" stAng="10800000" swAng="-5400000"/>
                <a:lnTo>
                  <a:pt x="18000" y="29289"/>
                </a:lnTo>
                <a:arcTo wR="3600" hR="3600" stAng="5400000" swAng="-5400000"/>
                <a:lnTo>
                  <a:pt x="21600" y="3600"/>
                </a:lnTo>
                <a:arcTo wR="3600" hR="3600" stAng="0" swAng="-5400000"/>
                <a:close/>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2438280" y="3301920"/>
            <a:ext cx="1778040" cy="3314880"/>
          </a:xfrm>
          <a:custGeom>
            <a:avLst/>
            <a:gdLst>
              <a:gd name="textAreaLeft" fmla="*/ 86760 w 1778040"/>
              <a:gd name="textAreaRight" fmla="*/ 1691280 w 1778040"/>
              <a:gd name="textAreaTop" fmla="*/ 86760 h 3314880"/>
              <a:gd name="textAreaBottom" fmla="*/ 3228120 h 3314880"/>
            </a:gdLst>
            <a:ahLst/>
            <a:cxnLst/>
            <a:rect l="textAreaLeft" t="textAreaTop" r="textAreaRight" b="textAreaBottom"/>
            <a:pathLst>
              <a:path w="21600" h="40266">
                <a:moveTo>
                  <a:pt x="3600" y="0"/>
                </a:moveTo>
                <a:arcTo wR="3600" hR="3600" stAng="16200000" swAng="-5400000"/>
                <a:lnTo>
                  <a:pt x="0" y="36666"/>
                </a:lnTo>
                <a:arcTo wR="3600" hR="3600" stAng="10800000" swAng="-5400000"/>
                <a:lnTo>
                  <a:pt x="18000" y="40266"/>
                </a:lnTo>
                <a:arcTo wR="3600" hR="3600" stAng="5400000" swAng="-5400000"/>
                <a:lnTo>
                  <a:pt x="21600" y="3600"/>
                </a:lnTo>
                <a:arcTo wR="3600" hR="3600" stAng="0" swAng="-5400000"/>
                <a:close/>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2610000" y="3619440"/>
            <a:ext cx="1439640" cy="468360"/>
          </a:xfrm>
          <a:prstGeom prst="roundRect">
            <a:avLst>
              <a:gd name="adj" fmla="val 16667"/>
            </a:avLst>
          </a:prstGeom>
          <a:solidFill>
            <a:srgbClr val="ffffff"/>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Hashimoto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102</a:t>
            </a:r>
            <a:endParaRPr b="0" lang="en-US" sz="1200" strike="noStrike" u="none">
              <a:solidFill>
                <a:srgbClr val="000000"/>
              </a:solidFill>
              <a:effectLst/>
              <a:uFillTx/>
              <a:latin typeface="Times New Roman"/>
            </a:endParaRPr>
          </a:p>
        </p:txBody>
      </p:sp>
      <p:sp>
        <p:nvSpPr>
          <p:cNvPr id="26" name=""/>
          <p:cNvSpPr/>
          <p:nvPr/>
        </p:nvSpPr>
        <p:spPr>
          <a:xfrm>
            <a:off x="2610000" y="4819680"/>
            <a:ext cx="1439640" cy="468360"/>
          </a:xfrm>
          <a:prstGeom prst="roundRect">
            <a:avLst>
              <a:gd name="adj" fmla="val 16667"/>
            </a:avLst>
          </a:prstGeom>
          <a:solidFill>
            <a:srgbClr val="ffffff"/>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Horiuchi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43</a:t>
            </a:r>
            <a:endParaRPr b="0" lang="en-US" sz="1200" strike="noStrike" u="none">
              <a:solidFill>
                <a:srgbClr val="000000"/>
              </a:solidFill>
              <a:effectLst/>
              <a:uFillTx/>
              <a:latin typeface="Times New Roman"/>
            </a:endParaRPr>
          </a:p>
        </p:txBody>
      </p:sp>
      <p:sp>
        <p:nvSpPr>
          <p:cNvPr id="27" name=""/>
          <p:cNvSpPr/>
          <p:nvPr/>
        </p:nvSpPr>
        <p:spPr>
          <a:xfrm>
            <a:off x="2610000" y="6019920"/>
            <a:ext cx="1439640" cy="468360"/>
          </a:xfrm>
          <a:prstGeom prst="roundRect">
            <a:avLst>
              <a:gd name="adj" fmla="val 16667"/>
            </a:avLst>
          </a:prstGeom>
          <a:solidFill>
            <a:srgbClr val="ffffff"/>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Kono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12</a:t>
            </a:r>
            <a:endParaRPr b="0" lang="en-US" sz="1200" strike="noStrike" u="none">
              <a:solidFill>
                <a:srgbClr val="000000"/>
              </a:solidFill>
              <a:effectLst/>
              <a:uFillTx/>
              <a:latin typeface="Times New Roman"/>
            </a:endParaRPr>
          </a:p>
        </p:txBody>
      </p:sp>
      <p:sp>
        <p:nvSpPr>
          <p:cNvPr id="28" name=""/>
          <p:cNvSpPr/>
          <p:nvPr/>
        </p:nvSpPr>
        <p:spPr>
          <a:xfrm>
            <a:off x="2610000" y="5419800"/>
            <a:ext cx="1439640" cy="468360"/>
          </a:xfrm>
          <a:prstGeom prst="roundRect">
            <a:avLst>
              <a:gd name="adj" fmla="val 16667"/>
            </a:avLst>
          </a:prstGeom>
          <a:solidFill>
            <a:srgbClr val="ffffff"/>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Komoto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13</a:t>
            </a:r>
            <a:endParaRPr b="0" lang="en-US" sz="1200" strike="noStrike" u="none">
              <a:solidFill>
                <a:srgbClr val="000000"/>
              </a:solidFill>
              <a:effectLst/>
              <a:uFillTx/>
              <a:latin typeface="Times New Roman"/>
            </a:endParaRPr>
          </a:p>
        </p:txBody>
      </p:sp>
      <p:sp>
        <p:nvSpPr>
          <p:cNvPr id="29" name=""/>
          <p:cNvSpPr/>
          <p:nvPr/>
        </p:nvSpPr>
        <p:spPr>
          <a:xfrm>
            <a:off x="2610000" y="4219560"/>
            <a:ext cx="1439640" cy="468360"/>
          </a:xfrm>
          <a:prstGeom prst="roundRect">
            <a:avLst>
              <a:gd name="adj" fmla="val 16667"/>
            </a:avLst>
          </a:prstGeom>
          <a:solidFill>
            <a:srgbClr val="ffffff"/>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Eto-Kamei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55</a:t>
            </a:r>
            <a:endParaRPr b="0" lang="en-US" sz="1200" strike="noStrike" u="none">
              <a:solidFill>
                <a:srgbClr val="000000"/>
              </a:solidFill>
              <a:effectLst/>
              <a:uFillTx/>
              <a:latin typeface="Times New Roman"/>
            </a:endParaRPr>
          </a:p>
        </p:txBody>
      </p:sp>
      <p:sp>
        <p:nvSpPr>
          <p:cNvPr id="30" name=""/>
          <p:cNvSpPr/>
          <p:nvPr/>
        </p:nvSpPr>
        <p:spPr>
          <a:xfrm>
            <a:off x="4373640" y="3301920"/>
            <a:ext cx="1439640" cy="1319400"/>
          </a:xfrm>
          <a:prstGeom prst="roundRect">
            <a:avLst>
              <a:gd name="adj" fmla="val 16667"/>
            </a:avLst>
          </a:prstGeom>
          <a:solidFill>
            <a:srgbClr val="66ccff"/>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Prime Minister Koizumi</a:t>
            </a:r>
            <a:endParaRPr b="0" lang="en-US" sz="1400" strike="noStrike" u="none">
              <a:solidFill>
                <a:srgbClr val="000000"/>
              </a:solidFill>
              <a:effectLst/>
              <a:uFillTx/>
              <a:latin typeface="Times New Roman"/>
            </a:endParaRPr>
          </a:p>
          <a:p>
            <a:pPr algn="ctr">
              <a:lnSpc>
                <a:spcPct val="96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Mori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60</a:t>
            </a:r>
            <a:endParaRPr b="0" lang="en-US" sz="1200" strike="noStrike" u="none">
              <a:solidFill>
                <a:srgbClr val="000000"/>
              </a:solidFill>
              <a:effectLst/>
              <a:uFillTx/>
              <a:latin typeface="Times New Roman"/>
            </a:endParaRPr>
          </a:p>
        </p:txBody>
      </p:sp>
      <p:sp>
        <p:nvSpPr>
          <p:cNvPr id="31" name=""/>
          <p:cNvSpPr/>
          <p:nvPr/>
        </p:nvSpPr>
        <p:spPr>
          <a:xfrm>
            <a:off x="6153120" y="3619440"/>
            <a:ext cx="1441440" cy="1243080"/>
          </a:xfrm>
          <a:prstGeom prst="roundRect">
            <a:avLst>
              <a:gd name="adj" fmla="val 16667"/>
            </a:avLst>
          </a:prstGeom>
          <a:solidFill>
            <a:srgbClr val="ffffff"/>
          </a:solidFill>
          <a:ln w="9360">
            <a:solidFill>
              <a:srgbClr val="66ccff"/>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Secretary General Yamasaki</a:t>
            </a:r>
            <a:endParaRPr b="0" lang="en-US" sz="1400" strike="noStrike" u="none">
              <a:solidFill>
                <a:srgbClr val="000000"/>
              </a:solidFill>
              <a:effectLst/>
              <a:uFillTx/>
              <a:latin typeface="Times New Roman"/>
            </a:endParaRPr>
          </a:p>
          <a:p>
            <a:pPr algn="ctr">
              <a:lnSpc>
                <a:spcPct val="64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Yamasaki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23</a:t>
            </a:r>
            <a:endParaRPr b="0" lang="en-US" sz="1200" strike="noStrike" u="none">
              <a:solidFill>
                <a:srgbClr val="000000"/>
              </a:solidFill>
              <a:effectLst/>
              <a:uFillTx/>
              <a:latin typeface="Times New Roman"/>
            </a:endParaRPr>
          </a:p>
        </p:txBody>
      </p:sp>
      <p:sp>
        <p:nvSpPr>
          <p:cNvPr id="32" name=""/>
          <p:cNvSpPr/>
          <p:nvPr/>
        </p:nvSpPr>
        <p:spPr>
          <a:xfrm>
            <a:off x="6153120" y="5003640"/>
            <a:ext cx="1441440" cy="468360"/>
          </a:xfrm>
          <a:prstGeom prst="roundRect">
            <a:avLst>
              <a:gd name="adj" fmla="val 16667"/>
            </a:avLst>
          </a:prstGeom>
          <a:solidFill>
            <a:srgbClr val="ffffff"/>
          </a:solidFill>
          <a:ln w="9360">
            <a:solidFill>
              <a:srgbClr val="66ccff"/>
            </a:solidFill>
            <a:miter/>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Kato Faction</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15</a:t>
            </a:r>
            <a:endParaRPr b="0" lang="en-US" sz="1200" strike="noStrike" u="none">
              <a:solidFill>
                <a:srgbClr val="000000"/>
              </a:solidFill>
              <a:effectLst/>
              <a:uFillTx/>
              <a:latin typeface="Times New Roman"/>
            </a:endParaRPr>
          </a:p>
        </p:txBody>
      </p:sp>
      <p:sp>
        <p:nvSpPr>
          <p:cNvPr id="33" name=""/>
          <p:cNvSpPr/>
          <p:nvPr/>
        </p:nvSpPr>
        <p:spPr>
          <a:xfrm>
            <a:off x="4343400" y="5029200"/>
            <a:ext cx="1441440" cy="468360"/>
          </a:xfrm>
          <a:prstGeom prst="roundRect">
            <a:avLst>
              <a:gd name="adj" fmla="val 16667"/>
            </a:avLst>
          </a:prstGeom>
          <a:solidFill>
            <a:srgbClr val="66ccff"/>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Non-aligned</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23</a:t>
            </a:r>
            <a:endParaRPr b="0" lang="en-US" sz="1200" strike="noStrike" u="none">
              <a:solidFill>
                <a:srgbClr val="000000"/>
              </a:solidFill>
              <a:effectLst/>
              <a:uFillTx/>
              <a:latin typeface="Times New Roman"/>
            </a:endParaRPr>
          </a:p>
        </p:txBody>
      </p:sp>
      <p:sp>
        <p:nvSpPr>
          <p:cNvPr id="34" name=""/>
          <p:cNvSpPr/>
          <p:nvPr/>
        </p:nvSpPr>
        <p:spPr>
          <a:xfrm>
            <a:off x="2692440" y="3327480"/>
            <a:ext cx="1257120" cy="34272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400" strike="noStrike" u="none">
                <a:solidFill>
                  <a:srgbClr val="000000"/>
                </a:solidFill>
                <a:effectLst/>
                <a:uFillTx/>
                <a:latin typeface="Arial"/>
              </a:rPr>
              <a:t>Anti-Reform</a:t>
            </a:r>
            <a:endParaRPr b="0" lang="en-US" sz="1400" strike="noStrike" u="none">
              <a:solidFill>
                <a:srgbClr val="000000"/>
              </a:solidFill>
              <a:effectLst/>
              <a:uFillTx/>
              <a:latin typeface="Times New Roman"/>
            </a:endParaRPr>
          </a:p>
        </p:txBody>
      </p:sp>
      <p:sp>
        <p:nvSpPr>
          <p:cNvPr id="35" name=""/>
          <p:cNvSpPr/>
          <p:nvPr/>
        </p:nvSpPr>
        <p:spPr>
          <a:xfrm>
            <a:off x="6248520" y="3327480"/>
            <a:ext cx="1257120" cy="34272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AU" sz="1400" strike="noStrike" u="none">
                <a:solidFill>
                  <a:srgbClr val="000000"/>
                </a:solidFill>
                <a:effectLst/>
                <a:uFillTx/>
                <a:latin typeface="Arial"/>
              </a:rPr>
              <a:t>Pro-Reform</a:t>
            </a:r>
            <a:endParaRPr b="0" lang="en-US" sz="1400" strike="noStrike" u="none">
              <a:solidFill>
                <a:srgbClr val="000000"/>
              </a:solidFill>
              <a:effectLst/>
              <a:uFillTx/>
              <a:latin typeface="Times New Roman"/>
            </a:endParaRPr>
          </a:p>
        </p:txBody>
      </p:sp>
      <p:sp>
        <p:nvSpPr>
          <p:cNvPr id="36" name=""/>
          <p:cNvSpPr/>
          <p:nvPr/>
        </p:nvSpPr>
        <p:spPr>
          <a:xfrm>
            <a:off x="4344480" y="2895480"/>
            <a:ext cx="163764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99"/>
                </a:solidFill>
                <a:effectLst/>
                <a:uFillTx/>
                <a:latin typeface="Arial"/>
                <a:ea typeface="Arial"/>
              </a:rPr>
              <a:t>LDP Factions</a:t>
            </a:r>
            <a:r>
              <a:rPr b="0" lang="en-US" sz="2400" strike="noStrike" u="none">
                <a:solidFill>
                  <a:srgbClr val="000000"/>
                </a:solidFill>
                <a:effectLst/>
                <a:uFillTx/>
                <a:latin typeface="Arial"/>
                <a:ea typeface="Arial"/>
              </a:rPr>
              <a:t> </a:t>
            </a:r>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60AF281-EB0E-4280-8E3E-FCEF0AB7E3F4}"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
          <p:cNvSpPr/>
          <p:nvPr/>
        </p:nvSpPr>
        <p:spPr>
          <a:xfrm>
            <a:off x="1828800" y="1219320"/>
            <a:ext cx="7238880" cy="35049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3399ff"/>
                </a:solidFill>
                <a:effectLst/>
                <a:uFillTx/>
                <a:latin typeface="Verdana"/>
                <a:ea typeface="MS PGothic"/>
              </a:rPr>
              <a:t>REGULATORY ENVIRONMENT</a:t>
            </a: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E45947D7-DD92-44AA-9AE4-F0EC937AA621}"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1650960" y="304920"/>
            <a:ext cx="7508880" cy="9144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METI Seeking Means to Continue Public Deregulation Debate</a:t>
            </a:r>
            <a:endParaRPr b="0" i="1" lang="en-US" sz="2400" strike="noStrike" u="none">
              <a:solidFill>
                <a:srgbClr val="000000"/>
              </a:solidFill>
              <a:effectLst/>
              <a:uFillTx/>
              <a:latin typeface="Frutiger 66 BoldItalic"/>
            </a:endParaRPr>
          </a:p>
        </p:txBody>
      </p:sp>
      <p:sp>
        <p:nvSpPr>
          <p:cNvPr id="39" name="PlaceHolder 2"/>
          <p:cNvSpPr>
            <a:spLocks noGrp="1"/>
          </p:cNvSpPr>
          <p:nvPr>
            <p:ph/>
          </p:nvPr>
        </p:nvSpPr>
        <p:spPr>
          <a:xfrm>
            <a:off x="1676160" y="1218960"/>
            <a:ext cx="7483320" cy="4800600"/>
          </a:xfrm>
          <a:prstGeom prst="rect">
            <a:avLst/>
          </a:prstGeom>
          <a:noFill/>
          <a:ln w="0">
            <a:noFill/>
          </a:ln>
        </p:spPr>
        <p:txBody>
          <a:bodyPr lIns="90000" rIns="90000" tIns="46800" bIns="46800" anchor="t">
            <a:normAutofit/>
          </a:bodyPr>
          <a:p>
            <a:pPr marL="343080" indent="-34308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METI seeking to promote debate with utilities</a:t>
            </a:r>
            <a:endParaRPr b="0" lang="en-US" sz="1800" strike="noStrike" u="none">
              <a:solidFill>
                <a:srgbClr val="000000"/>
              </a:solidFill>
              <a:effectLst/>
              <a:uFillTx/>
              <a:latin typeface="Frutiger 55 Roman"/>
            </a:endParaRPr>
          </a:p>
          <a:p>
            <a:pPr lvl="1" marL="743040" indent="-28584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Criticized as too close to Enron</a:t>
            </a:r>
            <a:endParaRPr b="0" lang="en-US" sz="1800" strike="noStrike" u="none">
              <a:solidFill>
                <a:srgbClr val="000000"/>
              </a:solidFill>
              <a:effectLst/>
              <a:uFillTx/>
              <a:latin typeface="Frutiger 55 Roman"/>
            </a:endParaRPr>
          </a:p>
          <a:p>
            <a:pPr lvl="1" marL="743040" indent="-28584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Realization that little power without utilities</a:t>
            </a:r>
            <a:endParaRPr b="0" lang="en-US" sz="1800" strike="noStrike" u="none">
              <a:solidFill>
                <a:srgbClr val="000000"/>
              </a:solidFill>
              <a:effectLst/>
              <a:uFillTx/>
              <a:latin typeface="Frutiger 55 Roman"/>
            </a:endParaRPr>
          </a:p>
          <a:p>
            <a:pPr lvl="1" marL="743040" indent="-28584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Focus on deregulation through distributed generation</a:t>
            </a:r>
            <a:endParaRPr b="0" lang="en-US" sz="1800" strike="noStrike" u="none">
              <a:solidFill>
                <a:srgbClr val="000000"/>
              </a:solidFill>
              <a:effectLst/>
              <a:uFillTx/>
              <a:latin typeface="Frutiger 55 Roman"/>
            </a:endParaRPr>
          </a:p>
          <a:p>
            <a:pPr lvl="1" marL="743040" indent="-28584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Interim regulatory review pushed back to “late” August</a:t>
            </a:r>
            <a:endParaRPr b="0" lang="en-US" sz="1800" strike="noStrike" u="none">
              <a:solidFill>
                <a:srgbClr val="000000"/>
              </a:solidFill>
              <a:effectLst/>
              <a:uFillTx/>
              <a:latin typeface="Frutiger 55 Roman"/>
            </a:endParaRPr>
          </a:p>
          <a:p>
            <a:pPr lvl="1" marL="74304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Frutiger 55 Roman"/>
            </a:endParaRPr>
          </a:p>
          <a:p>
            <a:pPr marL="343080" indent="-34308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Policy makers at METI want deregulation but need support</a:t>
            </a:r>
            <a:endParaRPr b="0" lang="en-US" sz="1800" strike="noStrike" u="none">
              <a:solidFill>
                <a:srgbClr val="000000"/>
              </a:solidFill>
              <a:effectLst/>
              <a:uFillTx/>
              <a:latin typeface="Frutiger 55 Roman"/>
            </a:endParaRPr>
          </a:p>
          <a:p>
            <a:pPr lvl="1" marL="743040" indent="-28584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Believe in need to restructure energy industry</a:t>
            </a:r>
            <a:endParaRPr b="0" lang="en-US" sz="1800" strike="noStrike" u="none">
              <a:solidFill>
                <a:srgbClr val="000000"/>
              </a:solidFill>
              <a:effectLst/>
              <a:uFillTx/>
              <a:latin typeface="Frutiger 55 Roman"/>
            </a:endParaRPr>
          </a:p>
          <a:p>
            <a:pPr lvl="1" marL="743040" indent="-28584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Without political leadership, METI can’t make the big steps</a:t>
            </a:r>
            <a:endParaRPr b="0" lang="en-US" sz="1800" strike="noStrike" u="none">
              <a:solidFill>
                <a:srgbClr val="000000"/>
              </a:solidFill>
              <a:effectLst/>
              <a:uFillTx/>
              <a:latin typeface="Frutiger 55 Roman"/>
            </a:endParaRPr>
          </a:p>
          <a:p>
            <a:pPr lvl="1" marL="743040" indent="-28584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Believe they don’t have regulatory jurisdiction needed to create immediate changes</a:t>
            </a:r>
            <a:endParaRPr b="0" lang="en-US" sz="1800" strike="noStrike" u="none">
              <a:solidFill>
                <a:srgbClr val="000000"/>
              </a:solidFill>
              <a:effectLst/>
              <a:uFillTx/>
              <a:latin typeface="Frutiger 55 Roman"/>
            </a:endParaRPr>
          </a:p>
          <a:p>
            <a:pPr lvl="1" marL="743040" indent="-28584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See their jurisdiction to effect long-term change through approval of utility supply plans but don’t have sufficient political will to required to change past practice</a:t>
            </a:r>
            <a:endParaRPr b="0" lang="en-US" sz="1800" strike="noStrike" u="none">
              <a:solidFill>
                <a:srgbClr val="000000"/>
              </a:solidFill>
              <a:effectLst/>
              <a:uFillTx/>
              <a:latin typeface="Frutiger 55 Roman"/>
            </a:endParaRPr>
          </a:p>
          <a:p>
            <a:pPr lvl="1" marL="743040" indent="-28584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Lack expertise in electricity industry</a:t>
            </a:r>
            <a:endParaRPr b="0" lang="en-US" sz="1800" strike="noStrike" u="none">
              <a:solidFill>
                <a:srgbClr val="000000"/>
              </a:solidFill>
              <a:effectLst/>
              <a:uFillTx/>
              <a:latin typeface="Frutiger 55 Roman"/>
            </a:endParaRPr>
          </a:p>
          <a:p>
            <a:pPr lvl="1" marL="743040" indent="-285840">
              <a:lnSpc>
                <a:spcPct val="90000"/>
              </a:lnSpc>
              <a:spcBef>
                <a:spcPts val="451"/>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Very limited staff, quick turnaround</a:t>
            </a:r>
            <a:endParaRPr b="0" lang="en-US" sz="1800" strike="noStrike" u="none">
              <a:solidFill>
                <a:srgbClr val="000000"/>
              </a:solidFill>
              <a:effectLst/>
              <a:uFillTx/>
              <a:latin typeface="Frutiger 55 Roman"/>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Frutiger 55 Roman"/>
            </a:endParaRPr>
          </a:p>
        </p:txBody>
      </p:sp>
      <p:sp>
        <p:nvSpPr>
          <p:cNvPr id="4" name="PlaceHolder 3"/>
          <p:cNvSpPr>
            <a:spLocks noGrp="1"/>
          </p:cNvSpPr>
          <p:nvPr>
            <p:ph type="sldNum" idx="1"/>
          </p:nvPr>
        </p:nvSpPr>
        <p:spPr/>
        <p:txBody>
          <a:bodyPr/>
          <a:p>
            <a:fld id="{95C37121-974B-4AE8-BD1F-F515BBBCBB0A}"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
          <p:cNvSpPr/>
          <p:nvPr/>
        </p:nvSpPr>
        <p:spPr>
          <a:xfrm>
            <a:off x="1447920" y="228600"/>
            <a:ext cx="7772400" cy="8380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Electricity Deregulation Phase III : 2002-2003?</a:t>
            </a:r>
            <a:endParaRPr b="0" lang="en-US" sz="2400" strike="noStrike" u="none">
              <a:solidFill>
                <a:srgbClr val="000000"/>
              </a:solidFill>
              <a:effectLst/>
              <a:uFillTx/>
              <a:latin typeface="Times New Roman"/>
            </a:endParaRPr>
          </a:p>
        </p:txBody>
      </p:sp>
      <p:sp>
        <p:nvSpPr>
          <p:cNvPr id="41" name=""/>
          <p:cNvSpPr/>
          <p:nvPr/>
        </p:nvSpPr>
        <p:spPr>
          <a:xfrm>
            <a:off x="1447920" y="990720"/>
            <a:ext cx="7748640" cy="22860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The advisory committee responsible for electricity deregulation stated in its January 1999 report that the current system should be reviewed three years after implementation (March 2003)</a:t>
            </a:r>
            <a:endParaRPr b="0" lang="en-US" sz="1600" strike="noStrike" u="none">
              <a:solidFill>
                <a:srgbClr val="000000"/>
              </a:solidFill>
              <a:effectLst/>
              <a:uFillTx/>
              <a:latin typeface="Times New Roman"/>
            </a:endParaRPr>
          </a:p>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The electric utilities have publicly repeated their view that the next review should begin after three years, not before then. </a:t>
            </a:r>
            <a:endParaRPr b="0" lang="en-US" sz="1600" strike="noStrike" u="none">
              <a:solidFill>
                <a:srgbClr val="000000"/>
              </a:solidFill>
              <a:effectLst/>
              <a:uFillTx/>
              <a:latin typeface="Times New Roman"/>
            </a:endParaRPr>
          </a:p>
          <a:p>
            <a:pPr marL="343080" indent="-343080">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TEPCO has signed an agreement with PJM to study the market. Their intention is spend four years or more studying issues and thereby delaying the deregulatory process. Utilities are trying to create image of an unreliable Enron and E-Power to discredit our activities.</a:t>
            </a:r>
            <a:endParaRPr b="0" lang="en-US" sz="1600" strike="noStrike" u="none">
              <a:solidFill>
                <a:srgbClr val="000000"/>
              </a:solidFill>
              <a:effectLst/>
              <a:uFillTx/>
              <a:latin typeface="Times New Roman"/>
            </a:endParaRPr>
          </a:p>
        </p:txBody>
      </p:sp>
      <p:sp>
        <p:nvSpPr>
          <p:cNvPr id="42" name=""/>
          <p:cNvSpPr/>
          <p:nvPr/>
        </p:nvSpPr>
        <p:spPr>
          <a:xfrm>
            <a:off x="1447920" y="4038480"/>
            <a:ext cx="8076960" cy="23338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METI is dissatisfied with current level of competition and wishes to advance process</a:t>
            </a:r>
            <a:endParaRPr b="0" lang="en-US" sz="1600" strike="noStrike" u="none">
              <a:solidFill>
                <a:srgbClr val="000000"/>
              </a:solidFill>
              <a:effectLst/>
              <a:uFillTx/>
              <a:latin typeface="Times New Roman"/>
            </a:endParaRPr>
          </a:p>
          <a:p>
            <a:pPr>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METI will begin review process in Summer 2001 with a view to promoting much wider competition with greater transparency from March 2003</a:t>
            </a:r>
            <a:endParaRPr b="0" lang="en-US" sz="1600" strike="noStrike" u="none">
              <a:solidFill>
                <a:srgbClr val="000000"/>
              </a:solidFill>
              <a:effectLst/>
              <a:uFillTx/>
              <a:latin typeface="Times New Roman"/>
            </a:endParaRPr>
          </a:p>
          <a:p>
            <a:pPr>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Despite exploitation of California problems by utilities, METI remains in favour of deregulation, referring to the California problems as a design issue not a competition issue</a:t>
            </a:r>
            <a:endParaRPr b="0" lang="en-US" sz="1600" strike="noStrike" u="none">
              <a:solidFill>
                <a:srgbClr val="000000"/>
              </a:solidFill>
              <a:effectLst/>
              <a:uFillTx/>
              <a:latin typeface="Times New Roman"/>
            </a:endParaRPr>
          </a:p>
          <a:p>
            <a:pPr>
              <a:lnSpc>
                <a:spcPct val="90000"/>
              </a:lnSpc>
              <a:spcBef>
                <a:spcPts val="400"/>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Frutiger 55 Roman"/>
              </a:rPr>
              <a:t>Without greater resources in METI, independence of regulatory view is impossible. </a:t>
            </a:r>
            <a:endParaRPr b="0" lang="en-US" sz="1600" strike="noStrike" u="none">
              <a:solidFill>
                <a:srgbClr val="000000"/>
              </a:solidFill>
              <a:effectLst/>
              <a:uFillTx/>
              <a:latin typeface="Times New Roman"/>
            </a:endParaRPr>
          </a:p>
        </p:txBody>
      </p:sp>
      <p:sp>
        <p:nvSpPr>
          <p:cNvPr id="43" name=""/>
          <p:cNvSpPr/>
          <p:nvPr/>
        </p:nvSpPr>
        <p:spPr>
          <a:xfrm>
            <a:off x="4419720" y="3276720"/>
            <a:ext cx="1447560" cy="685800"/>
          </a:xfrm>
          <a:prstGeom prst="downArrow">
            <a:avLst>
              <a:gd name="adj1" fmla="val 50000"/>
              <a:gd name="adj2" fmla="val 25000"/>
            </a:avLst>
          </a:prstGeom>
          <a:gradFill rotWithShape="0">
            <a:gsLst>
              <a:gs pos="0">
                <a:srgbClr val="0099ff"/>
              </a:gs>
              <a:gs pos="100000">
                <a:srgbClr val="004675"/>
              </a:gs>
            </a:gsLst>
            <a:lin ang="5400000"/>
          </a:gra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19D5C02-43EF-4EE6-A09B-661F912A4166}"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1447920" y="228600"/>
            <a:ext cx="7772400" cy="83808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99"/>
                </a:solidFill>
                <a:effectLst/>
                <a:uFillTx/>
                <a:latin typeface="Frutiger 66 BoldItalic"/>
              </a:rPr>
              <a:t>Gas Deregulation Phase III : 2002-2010?</a:t>
            </a:r>
            <a:endParaRPr b="0" lang="en-US" sz="2400" strike="noStrike" u="none">
              <a:solidFill>
                <a:srgbClr val="000000"/>
              </a:solidFill>
              <a:effectLst/>
              <a:uFillTx/>
              <a:latin typeface="Times New Roman"/>
            </a:endParaRPr>
          </a:p>
        </p:txBody>
      </p:sp>
      <p:sp>
        <p:nvSpPr>
          <p:cNvPr id="45" name=""/>
          <p:cNvSpPr/>
          <p:nvPr/>
        </p:nvSpPr>
        <p:spPr>
          <a:xfrm>
            <a:off x="1447920" y="1219320"/>
            <a:ext cx="7748640" cy="50292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00000"/>
              </a:lnSpc>
              <a:spcBef>
                <a:spcPts val="6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METI has shifted to pro-deregulation position on gas industry after negative approach last year.</a:t>
            </a:r>
            <a:endParaRPr b="0" lang="en-US" sz="1800" strike="noStrike" u="none">
              <a:solidFill>
                <a:srgbClr val="000000"/>
              </a:solidFill>
              <a:effectLst/>
              <a:uFillTx/>
              <a:latin typeface="Times New Roman"/>
            </a:endParaRPr>
          </a:p>
          <a:p>
            <a:pPr marL="343080" indent="-343080">
              <a:lnSpc>
                <a:spcPct val="100000"/>
              </a:lnSpc>
              <a:spcBef>
                <a:spcPts val="6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METI’s Gas Deregulation Study Committee has finished a preliminary review of the issues to be studied, including all of Enron’s concerns.</a:t>
            </a:r>
            <a:endParaRPr b="0" lang="en-US" sz="1800" strike="noStrike" u="none">
              <a:solidFill>
                <a:srgbClr val="000000"/>
              </a:solidFill>
              <a:effectLst/>
              <a:uFillTx/>
              <a:latin typeface="Times New Roman"/>
            </a:endParaRPr>
          </a:p>
          <a:p>
            <a:pPr marL="343080" indent="-343080">
              <a:lnSpc>
                <a:spcPct val="100000"/>
              </a:lnSpc>
              <a:spcBef>
                <a:spcPts val="6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Sub-committees have been set up to study infrastructure development, open access, transmission access, etc.</a:t>
            </a:r>
            <a:endParaRPr b="0" lang="en-US" sz="1800" strike="noStrike" u="none">
              <a:solidFill>
                <a:srgbClr val="000000"/>
              </a:solidFill>
              <a:effectLst/>
              <a:uFillTx/>
              <a:latin typeface="Times New Roman"/>
            </a:endParaRPr>
          </a:p>
          <a:p>
            <a:pPr marL="343080" indent="-343080">
              <a:lnSpc>
                <a:spcPct val="100000"/>
              </a:lnSpc>
              <a:spcBef>
                <a:spcPts val="6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METI’s goal is create a vision for the gas market in ten years time.</a:t>
            </a:r>
            <a:endParaRPr b="0" lang="en-US" sz="1800" strike="noStrike" u="none">
              <a:solidFill>
                <a:srgbClr val="000000"/>
              </a:solidFill>
              <a:effectLst/>
              <a:uFillTx/>
              <a:latin typeface="Times New Roman"/>
            </a:endParaRPr>
          </a:p>
          <a:p>
            <a:pPr marL="343080" indent="-343080">
              <a:lnSpc>
                <a:spcPct val="100000"/>
              </a:lnSpc>
              <a:spcBef>
                <a:spcPts val="6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Development of non-existent pipeline infrastructure is METI’s biggest concern</a:t>
            </a:r>
            <a:endParaRPr b="0" lang="en-US" sz="1800" strike="noStrike" u="none">
              <a:solidFill>
                <a:srgbClr val="000000"/>
              </a:solidFill>
              <a:effectLst/>
              <a:uFillTx/>
              <a:latin typeface="Times New Roman"/>
            </a:endParaRPr>
          </a:p>
          <a:p>
            <a:pPr marL="343080" indent="-343080">
              <a:lnSpc>
                <a:spcPct val="100000"/>
              </a:lnSpc>
              <a:spcBef>
                <a:spcPts val="6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Gas industry anti-deregulation, afraid of Enron, or at least image of Enron painted by incumbent monopolies.</a:t>
            </a:r>
            <a:endParaRPr b="0" lang="en-US" sz="1800" strike="noStrike" u="none">
              <a:solidFill>
                <a:srgbClr val="000000"/>
              </a:solidFill>
              <a:effectLst/>
              <a:uFillTx/>
              <a:latin typeface="Times New Roman"/>
            </a:endParaRPr>
          </a:p>
          <a:p>
            <a:pPr marL="343080" indent="-343080">
              <a:lnSpc>
                <a:spcPct val="100000"/>
              </a:lnSpc>
              <a:spcBef>
                <a:spcPts val="6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In addition to large players, anti-reformist policies are supported by the 30 thousand or more tiny community monopoly suppliers, with strong ties to  LDP</a:t>
            </a:r>
            <a:endParaRPr b="0" lang="en-US" sz="1800" strike="noStrike" u="none">
              <a:solidFill>
                <a:srgbClr val="000000"/>
              </a:solidFill>
              <a:effectLst/>
              <a:uFillTx/>
              <a:latin typeface="Times New Roman"/>
            </a:endParaRPr>
          </a:p>
          <a:p>
            <a:pPr marL="343080" indent="-343080">
              <a:lnSpc>
                <a:spcPct val="100000"/>
              </a:lnSpc>
              <a:spcBef>
                <a:spcPts val="675"/>
              </a:spcBef>
              <a:buClr>
                <a:srgbClr val="cc3300"/>
              </a:buClr>
              <a:buFont typeface="Frutiger 55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Frutiger 55 Roman"/>
              </a:rPr>
              <a:t>METI has been voicing opinion that Enron should negotiate for 3</a:t>
            </a:r>
            <a:r>
              <a:rPr b="0" lang="en-US" sz="1800" strike="noStrike" u="none" baseline="30000">
                <a:solidFill>
                  <a:srgbClr val="000000"/>
                </a:solidFill>
                <a:effectLst/>
                <a:uFillTx/>
                <a:latin typeface="Frutiger 55 Roman"/>
              </a:rPr>
              <a:t>rd</a:t>
            </a:r>
            <a:r>
              <a:rPr b="0" lang="en-US" sz="1800" strike="noStrike" u="none">
                <a:solidFill>
                  <a:srgbClr val="000000"/>
                </a:solidFill>
                <a:effectLst/>
                <a:uFillTx/>
                <a:latin typeface="Frutiger 55 Roman"/>
              </a:rPr>
              <a:t> party access to LNG terminals before demanding regulated open access.</a:t>
            </a:r>
            <a:endParaRPr b="0" lang="en-US" sz="18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1B03C13-5CB0-401A-AED8-7AD12DCDA77E}"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27613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1995-06-17T21:01:02Z</dcterms:created>
  <dc:creator>Authorised User</dc:creator>
  <dc:description/>
  <dc:language>en-US</dc:language>
  <cp:lastModifiedBy>Mark Crowther</cp:lastModifiedBy>
  <cp:lastPrinted>2000-09-03T23:26:02Z</cp:lastPrinted>
  <dcterms:modified xsi:type="dcterms:W3CDTF">2001-05-15T00:17:57Z</dcterms:modified>
  <cp:revision>594</cp:revision>
  <dc:subject/>
  <dc:title>No Slide Title</dc:title>
</cp:coreProperties>
</file>