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1.jpeg" ContentType="image/jpeg"/>
  <Override PartName="/ppt/media/image6.png" ContentType="image/png"/>
  <Override PartName="/ppt/media/image2.jpeg" ContentType="image/jpeg"/>
  <Override PartName="/ppt/media/image4.png" ContentType="image/png"/>
  <Override PartName="/ppt/media/image3.jpeg" ContentType="image/jpeg"/>
  <Override PartName="/ppt/media/image5.png" ContentType="image/png"/>
  <Override PartName="/ppt/media/image8.jpeg" ContentType="image/jpeg"/>
  <Override PartName="/ppt/media/image7.jpeg" ContentType="image/jpeg"/>
  <Override PartName="/ppt/media/image9.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_rels/notesSlide21.xml.rels" ContentType="application/vnd.openxmlformats-package.relationships+xml"/>
  <Override PartName="/ppt/notesSlides/_rels/notesSlide2.xml.rels" ContentType="application/vnd.openxmlformats-package.relationships+xml"/>
  <Override PartName="/ppt/notesSlides/_rels/notesSlide20.xml.rels" ContentType="application/vnd.openxmlformats-package.relationships+xml"/>
  <Override PartName="/ppt/notesSlides/_rels/notesSlide1.xml.rels" ContentType="application/vnd.openxmlformats-package.relationships+xml"/>
  <Override PartName="/ppt/notesSlides/_rels/notesSlide18.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902825" cy="6858000"/>
  <p:notesSz cx="6858000" cy="9294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
          <p:cNvSpPr/>
          <p:nvPr/>
        </p:nvSpPr>
        <p:spPr>
          <a:xfrm>
            <a:off x="0" y="0"/>
            <a:ext cx="6858000" cy="9295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1" name="PlaceHolder 1"/>
          <p:cNvSpPr>
            <a:spLocks noGrp="1"/>
          </p:cNvSpPr>
          <p:nvPr>
            <p:ph type="hdr"/>
          </p:nvPr>
        </p:nvSpPr>
        <p:spPr>
          <a:xfrm>
            <a:off x="-1800" y="-1440"/>
            <a:ext cx="2971800" cy="466560"/>
          </a:xfrm>
          <a:prstGeom prst="rect">
            <a:avLst/>
          </a:prstGeom>
          <a:noFill/>
          <a:ln w="0">
            <a:noFill/>
          </a:ln>
        </p:spPr>
        <p:txBody>
          <a:bodyPr lIns="19440" rIns="19440" tIns="0" bIns="0" anchor="t">
            <a:noAutofit/>
          </a:bodyPr>
          <a:p>
            <a:pPr indent="0">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 name="PlaceHolder 2"/>
          <p:cNvSpPr>
            <a:spLocks noGrp="1"/>
          </p:cNvSpPr>
          <p:nvPr>
            <p:ph type="dt" idx="2"/>
          </p:nvPr>
        </p:nvSpPr>
        <p:spPr>
          <a:xfrm>
            <a:off x="3887280" y="-1440"/>
            <a:ext cx="2971800" cy="466560"/>
          </a:xfrm>
          <a:prstGeom prst="rect">
            <a:avLst/>
          </a:prstGeom>
          <a:noFill/>
          <a:ln w="0">
            <a:noFill/>
          </a:ln>
        </p:spPr>
        <p:txBody>
          <a:bodyPr lIns="19440" rIns="19440" tIns="0" bIns="0" anchor="t">
            <a:noAutofit/>
          </a:bodyPr>
          <a:lstStyle>
            <a:lvl1pPr indent="0" algn="r">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i="1" lang="en-US" sz="1000" strike="noStrike" u="none">
                <a:solidFill>
                  <a:srgbClr val="000000"/>
                </a:solidFill>
                <a:effectLst/>
                <a:uFillTx/>
                <a:latin typeface="Times New Roman"/>
              </a:defRPr>
            </a:lvl1pPr>
          </a:lstStyle>
          <a:p>
            <a:pPr indent="0" algn="r">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3" name="PlaceHolder 3"/>
          <p:cNvSpPr>
            <a:spLocks noGrp="1"/>
          </p:cNvSpPr>
          <p:nvPr>
            <p:ph type="sldImg"/>
          </p:nvPr>
        </p:nvSpPr>
        <p:spPr>
          <a:xfrm>
            <a:off x="923760" y="701640"/>
            <a:ext cx="5013360" cy="3471840"/>
          </a:xfrm>
          <a:prstGeom prst="rect">
            <a:avLst/>
          </a:prstGeom>
          <a:noFill/>
          <a:ln w="1260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66 BoldItalic"/>
              </a:rPr>
              <a:t>Click to move the slide</a:t>
            </a:r>
            <a:endParaRPr b="0" i="1" lang="en-US" sz="2400" strike="noStrike" u="none">
              <a:solidFill>
                <a:srgbClr val="000000"/>
              </a:solidFill>
              <a:effectLst/>
              <a:uFillTx/>
              <a:latin typeface="Frutiger 66 BoldItalic"/>
            </a:endParaRPr>
          </a:p>
        </p:txBody>
      </p:sp>
      <p:sp>
        <p:nvSpPr>
          <p:cNvPr id="14" name="PlaceHolder 4"/>
          <p:cNvSpPr>
            <a:spLocks noGrp="1"/>
          </p:cNvSpPr>
          <p:nvPr>
            <p:ph type="body"/>
          </p:nvPr>
        </p:nvSpPr>
        <p:spPr>
          <a:xfrm>
            <a:off x="915840" y="4416120"/>
            <a:ext cx="5026320" cy="418140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5" name="PlaceHolder 5"/>
          <p:cNvSpPr>
            <a:spLocks noGrp="1"/>
          </p:cNvSpPr>
          <p:nvPr>
            <p:ph type="ftr" idx="3"/>
          </p:nvPr>
        </p:nvSpPr>
        <p:spPr>
          <a:xfrm>
            <a:off x="-1800" y="8827560"/>
            <a:ext cx="2971800" cy="468360"/>
          </a:xfrm>
          <a:prstGeom prst="rect">
            <a:avLst/>
          </a:prstGeom>
          <a:noFill/>
          <a:ln w="0">
            <a:noFill/>
          </a:ln>
        </p:spPr>
        <p:txBody>
          <a:bodyPr lIns="19440" rIns="19440" tIns="0" bIns="0" anchor="b">
            <a:noAutofit/>
          </a:bodyPr>
          <a:lstStyle>
            <a:lvl1pPr indent="0">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i="1" lang="en-US" sz="1000" strike="noStrike" u="none">
                <a:solidFill>
                  <a:srgbClr val="000000"/>
                </a:solidFill>
                <a:effectLst/>
                <a:uFillTx/>
                <a:latin typeface="Times New Roman"/>
              </a:defRPr>
            </a:lvl1pPr>
          </a:lstStyle>
          <a:p>
            <a:pPr indent="0">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6" name="PlaceHolder 6"/>
          <p:cNvSpPr>
            <a:spLocks noGrp="1"/>
          </p:cNvSpPr>
          <p:nvPr>
            <p:ph type="sldNum" idx="4"/>
          </p:nvPr>
        </p:nvSpPr>
        <p:spPr>
          <a:xfrm>
            <a:off x="3887280" y="8827560"/>
            <a:ext cx="2971800" cy="468360"/>
          </a:xfrm>
          <a:prstGeom prst="rect">
            <a:avLst/>
          </a:prstGeom>
          <a:noFill/>
          <a:ln w="0">
            <a:noFill/>
          </a:ln>
        </p:spPr>
        <p:txBody>
          <a:bodyPr lIns="19440" rIns="19440" tIns="0" bIns="0" anchor="b">
            <a:noAutofit/>
          </a:bodyPr>
          <a:lstStyle>
            <a:lvl1pPr indent="0" algn="r">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i="1" lang="en-US" sz="1000" strike="noStrike" u="none">
                <a:solidFill>
                  <a:srgbClr val="000000"/>
                </a:solidFill>
                <a:effectLst/>
                <a:uFillTx/>
                <a:latin typeface="Times New Roman"/>
              </a:defRPr>
            </a:lvl1pPr>
          </a:lstStyle>
          <a:p>
            <a:pPr indent="0" algn="r">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32687DB2-3F39-434A-A978-44B51592097B}"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
          <p:cNvSpPr txBox="1"/>
          <p:nvPr/>
        </p:nvSpPr>
        <p:spPr>
          <a:xfrm>
            <a:off x="3887280" y="8827560"/>
            <a:ext cx="2971800" cy="468360"/>
          </a:xfrm>
          <a:prstGeom prst="rect">
            <a:avLst/>
          </a:prstGeom>
          <a:noFill/>
          <a:ln w="0">
            <a:noFill/>
          </a:ln>
        </p:spPr>
        <p:txBody>
          <a:bodyPr lIns="19440" rIns="19440" tIns="0" bIns="0" anchor="b">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A97FA0B5-EBB2-48E4-A93F-A1B7259702FE}"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59" name=""/>
          <p:cNvSpPr txBox="1"/>
          <p:nvPr/>
        </p:nvSpPr>
        <p:spPr>
          <a:xfrm>
            <a:off x="-1800" y="8827560"/>
            <a:ext cx="2971800" cy="468360"/>
          </a:xfrm>
          <a:prstGeom prst="rect">
            <a:avLst/>
          </a:prstGeom>
          <a:noFill/>
          <a:ln w="0">
            <a:noFill/>
          </a:ln>
        </p:spPr>
        <p:txBody>
          <a:bodyPr lIns="19440" rIns="19440" tIns="0" bIns="0" anchor="b">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260" name=""/>
          <p:cNvSpPr txBox="1"/>
          <p:nvPr/>
        </p:nvSpPr>
        <p:spPr>
          <a:xfrm>
            <a:off x="-1800" y="-1440"/>
            <a:ext cx="2971800" cy="466560"/>
          </a:xfrm>
          <a:prstGeom prst="rect">
            <a:avLst/>
          </a:prstGeom>
          <a:noFill/>
          <a:ln w="0">
            <a:noFill/>
          </a:ln>
        </p:spPr>
        <p:txBody>
          <a:bodyPr lIns="19440" rIns="19440" tIns="0" bIns="0" anchor="t">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261" name=""/>
          <p:cNvSpPr txBox="1"/>
          <p:nvPr/>
        </p:nvSpPr>
        <p:spPr>
          <a:xfrm>
            <a:off x="3887280" y="-1440"/>
            <a:ext cx="2971800" cy="466560"/>
          </a:xfrm>
          <a:prstGeom prst="rect">
            <a:avLst/>
          </a:prstGeom>
          <a:noFill/>
          <a:ln w="0">
            <a:noFill/>
          </a:ln>
        </p:spPr>
        <p:txBody>
          <a:bodyPr lIns="19440" rIns="19440" tIns="0" bIns="0" anchor="t">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262" name="PlaceHolder 1"/>
          <p:cNvSpPr>
            <a:spLocks noGrp="1"/>
          </p:cNvSpPr>
          <p:nvPr>
            <p:ph type="sldImg"/>
          </p:nvPr>
        </p:nvSpPr>
        <p:spPr>
          <a:xfrm>
            <a:off x="925560" y="701640"/>
            <a:ext cx="5013360" cy="3471840"/>
          </a:xfrm>
          <a:prstGeom prst="rect">
            <a:avLst/>
          </a:prstGeom>
          <a:ln w="0">
            <a:noFill/>
          </a:ln>
        </p:spPr>
      </p:sp>
      <p:sp>
        <p:nvSpPr>
          <p:cNvPr id="263" name="PlaceHolder 2"/>
          <p:cNvSpPr>
            <a:spLocks noGrp="1"/>
          </p:cNvSpPr>
          <p:nvPr>
            <p:ph type="body"/>
          </p:nvPr>
        </p:nvSpPr>
        <p:spPr>
          <a:xfrm>
            <a:off x="915840" y="4414680"/>
            <a:ext cx="5026320" cy="41846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
          <p:cNvSpPr txBox="1"/>
          <p:nvPr/>
        </p:nvSpPr>
        <p:spPr>
          <a:xfrm>
            <a:off x="3887280" y="8827560"/>
            <a:ext cx="2971800" cy="468360"/>
          </a:xfrm>
          <a:prstGeom prst="rect">
            <a:avLst/>
          </a:prstGeom>
          <a:noFill/>
          <a:ln w="0">
            <a:noFill/>
          </a:ln>
        </p:spPr>
        <p:txBody>
          <a:bodyPr lIns="19440" rIns="19440" tIns="0" bIns="0" anchor="b">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564E24DF-FA51-4036-B896-86EC13D55EAD}"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71" name=""/>
          <p:cNvSpPr txBox="1"/>
          <p:nvPr/>
        </p:nvSpPr>
        <p:spPr>
          <a:xfrm>
            <a:off x="-1800" y="8827560"/>
            <a:ext cx="2971800" cy="468360"/>
          </a:xfrm>
          <a:prstGeom prst="rect">
            <a:avLst/>
          </a:prstGeom>
          <a:noFill/>
          <a:ln w="0">
            <a:noFill/>
          </a:ln>
        </p:spPr>
        <p:txBody>
          <a:bodyPr lIns="19440" rIns="19440" tIns="0" bIns="0" anchor="b">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272" name=""/>
          <p:cNvSpPr txBox="1"/>
          <p:nvPr/>
        </p:nvSpPr>
        <p:spPr>
          <a:xfrm>
            <a:off x="-1800" y="-1440"/>
            <a:ext cx="2971800" cy="466560"/>
          </a:xfrm>
          <a:prstGeom prst="rect">
            <a:avLst/>
          </a:prstGeom>
          <a:noFill/>
          <a:ln w="0">
            <a:noFill/>
          </a:ln>
        </p:spPr>
        <p:txBody>
          <a:bodyPr lIns="19440" rIns="19440" tIns="0" bIns="0" anchor="t">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273" name=""/>
          <p:cNvSpPr txBox="1"/>
          <p:nvPr/>
        </p:nvSpPr>
        <p:spPr>
          <a:xfrm>
            <a:off x="3887280" y="-1440"/>
            <a:ext cx="2971800" cy="466560"/>
          </a:xfrm>
          <a:prstGeom prst="rect">
            <a:avLst/>
          </a:prstGeom>
          <a:noFill/>
          <a:ln w="0">
            <a:noFill/>
          </a:ln>
        </p:spPr>
        <p:txBody>
          <a:bodyPr lIns="19440" rIns="19440" tIns="0" bIns="0" anchor="t">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274" name="PlaceHolder 1"/>
          <p:cNvSpPr>
            <a:spLocks noGrp="1"/>
          </p:cNvSpPr>
          <p:nvPr>
            <p:ph type="sldImg"/>
          </p:nvPr>
        </p:nvSpPr>
        <p:spPr>
          <a:xfrm>
            <a:off x="914400" y="698400"/>
            <a:ext cx="5032440" cy="3484800"/>
          </a:xfrm>
          <a:prstGeom prst="rect">
            <a:avLst/>
          </a:prstGeom>
          <a:ln w="0">
            <a:noFill/>
          </a:ln>
        </p:spPr>
      </p:sp>
      <p:sp>
        <p:nvSpPr>
          <p:cNvPr id="275" name="PlaceHolder 2"/>
          <p:cNvSpPr>
            <a:spLocks noGrp="1"/>
          </p:cNvSpPr>
          <p:nvPr>
            <p:ph type="body"/>
          </p:nvPr>
        </p:nvSpPr>
        <p:spPr>
          <a:xfrm>
            <a:off x="914400" y="4416120"/>
            <a:ext cx="5029200" cy="418140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
          <p:cNvSpPr txBox="1"/>
          <p:nvPr/>
        </p:nvSpPr>
        <p:spPr>
          <a:xfrm>
            <a:off x="3887280" y="8827560"/>
            <a:ext cx="2971800" cy="468360"/>
          </a:xfrm>
          <a:prstGeom prst="rect">
            <a:avLst/>
          </a:prstGeom>
          <a:noFill/>
          <a:ln w="0">
            <a:noFill/>
          </a:ln>
        </p:spPr>
        <p:txBody>
          <a:bodyPr lIns="19440" rIns="19440" tIns="0" bIns="0" anchor="b">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74E941E6-E766-4565-9AD2-18EBABE9ADD8}"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65" name=""/>
          <p:cNvSpPr txBox="1"/>
          <p:nvPr/>
        </p:nvSpPr>
        <p:spPr>
          <a:xfrm>
            <a:off x="-1800" y="8827560"/>
            <a:ext cx="2971800" cy="468360"/>
          </a:xfrm>
          <a:prstGeom prst="rect">
            <a:avLst/>
          </a:prstGeom>
          <a:noFill/>
          <a:ln w="0">
            <a:noFill/>
          </a:ln>
        </p:spPr>
        <p:txBody>
          <a:bodyPr lIns="19440" rIns="19440" tIns="0" bIns="0" anchor="b">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266" name=""/>
          <p:cNvSpPr txBox="1"/>
          <p:nvPr/>
        </p:nvSpPr>
        <p:spPr>
          <a:xfrm>
            <a:off x="-1800" y="-1440"/>
            <a:ext cx="2971800" cy="466560"/>
          </a:xfrm>
          <a:prstGeom prst="rect">
            <a:avLst/>
          </a:prstGeom>
          <a:noFill/>
          <a:ln w="0">
            <a:noFill/>
          </a:ln>
        </p:spPr>
        <p:txBody>
          <a:bodyPr lIns="19440" rIns="19440" tIns="0" bIns="0" anchor="t">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267" name=""/>
          <p:cNvSpPr txBox="1"/>
          <p:nvPr/>
        </p:nvSpPr>
        <p:spPr>
          <a:xfrm>
            <a:off x="3887280" y="-1440"/>
            <a:ext cx="2971800" cy="466560"/>
          </a:xfrm>
          <a:prstGeom prst="rect">
            <a:avLst/>
          </a:prstGeom>
          <a:noFill/>
          <a:ln w="0">
            <a:noFill/>
          </a:ln>
        </p:spPr>
        <p:txBody>
          <a:bodyPr lIns="19440" rIns="19440" tIns="0" bIns="0" anchor="t">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268" name="PlaceHolder 1"/>
          <p:cNvSpPr>
            <a:spLocks noGrp="1"/>
          </p:cNvSpPr>
          <p:nvPr>
            <p:ph type="sldImg"/>
          </p:nvPr>
        </p:nvSpPr>
        <p:spPr>
          <a:xfrm>
            <a:off x="923760" y="701640"/>
            <a:ext cx="5013360" cy="3471840"/>
          </a:xfrm>
          <a:prstGeom prst="rect">
            <a:avLst/>
          </a:prstGeom>
          <a:ln w="0">
            <a:noFill/>
          </a:ln>
        </p:spPr>
      </p:sp>
      <p:sp>
        <p:nvSpPr>
          <p:cNvPr id="269" name="PlaceHolder 2"/>
          <p:cNvSpPr>
            <a:spLocks noGrp="1"/>
          </p:cNvSpPr>
          <p:nvPr>
            <p:ph type="body"/>
          </p:nvPr>
        </p:nvSpPr>
        <p:spPr>
          <a:xfrm>
            <a:off x="915840" y="4416120"/>
            <a:ext cx="5026320" cy="41814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
          <p:cNvSpPr txBox="1"/>
          <p:nvPr/>
        </p:nvSpPr>
        <p:spPr>
          <a:xfrm>
            <a:off x="3887280" y="8827560"/>
            <a:ext cx="2971800" cy="468360"/>
          </a:xfrm>
          <a:prstGeom prst="rect">
            <a:avLst/>
          </a:prstGeom>
          <a:noFill/>
          <a:ln w="0">
            <a:noFill/>
          </a:ln>
        </p:spPr>
        <p:txBody>
          <a:bodyPr lIns="19440" rIns="19440" tIns="0" bIns="0" anchor="b">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D3E5D7F1-7D5B-472A-98B2-BE29074E507B}"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77" name=""/>
          <p:cNvSpPr txBox="1"/>
          <p:nvPr/>
        </p:nvSpPr>
        <p:spPr>
          <a:xfrm>
            <a:off x="-1800" y="8827560"/>
            <a:ext cx="2971800" cy="468360"/>
          </a:xfrm>
          <a:prstGeom prst="rect">
            <a:avLst/>
          </a:prstGeom>
          <a:noFill/>
          <a:ln w="0">
            <a:noFill/>
          </a:ln>
        </p:spPr>
        <p:txBody>
          <a:bodyPr lIns="19440" rIns="19440" tIns="0" bIns="0" anchor="b">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278" name=""/>
          <p:cNvSpPr txBox="1"/>
          <p:nvPr/>
        </p:nvSpPr>
        <p:spPr>
          <a:xfrm>
            <a:off x="-1800" y="-1440"/>
            <a:ext cx="2971800" cy="466560"/>
          </a:xfrm>
          <a:prstGeom prst="rect">
            <a:avLst/>
          </a:prstGeom>
          <a:noFill/>
          <a:ln w="0">
            <a:noFill/>
          </a:ln>
        </p:spPr>
        <p:txBody>
          <a:bodyPr lIns="19440" rIns="19440" tIns="0" bIns="0" anchor="t">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279" name=""/>
          <p:cNvSpPr txBox="1"/>
          <p:nvPr/>
        </p:nvSpPr>
        <p:spPr>
          <a:xfrm>
            <a:off x="3887280" y="-1440"/>
            <a:ext cx="2971800" cy="466560"/>
          </a:xfrm>
          <a:prstGeom prst="rect">
            <a:avLst/>
          </a:prstGeom>
          <a:noFill/>
          <a:ln w="0">
            <a:noFill/>
          </a:ln>
        </p:spPr>
        <p:txBody>
          <a:bodyPr lIns="19440" rIns="19440" tIns="0" bIns="0" anchor="t">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280" name="PlaceHolder 1"/>
          <p:cNvSpPr>
            <a:spLocks noGrp="1"/>
          </p:cNvSpPr>
          <p:nvPr>
            <p:ph type="sldImg"/>
          </p:nvPr>
        </p:nvSpPr>
        <p:spPr>
          <a:xfrm>
            <a:off x="914400" y="698400"/>
            <a:ext cx="5032440" cy="3484800"/>
          </a:xfrm>
          <a:prstGeom prst="rect">
            <a:avLst/>
          </a:prstGeom>
          <a:ln w="0">
            <a:noFill/>
          </a:ln>
        </p:spPr>
      </p:sp>
      <p:sp>
        <p:nvSpPr>
          <p:cNvPr id="281" name="PlaceHolder 2"/>
          <p:cNvSpPr>
            <a:spLocks noGrp="1"/>
          </p:cNvSpPr>
          <p:nvPr>
            <p:ph type="body"/>
          </p:nvPr>
        </p:nvSpPr>
        <p:spPr>
          <a:xfrm>
            <a:off x="914400" y="4416120"/>
            <a:ext cx="5029200" cy="4181400"/>
          </a:xfrm>
          <a:prstGeom prst="rect">
            <a:avLst/>
          </a:prstGeom>
          <a:solidFill>
            <a:srgbClr val="ffffff"/>
          </a:solidFill>
          <a:ln w="9360">
            <a:solidFill>
              <a:srgbClr val="000000"/>
            </a:solidFill>
            <a:miter/>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ea typeface="Times New Roman"/>
              </a:rPr>
              <a:t>Enron Japan Reactive Statement</a:t>
            </a:r>
            <a:r>
              <a:rPr b="0" lang="en-US" sz="1200" strike="noStrike" u="none">
                <a:solidFill>
                  <a:srgbClr val="000000"/>
                </a:solidFill>
                <a:effectLst/>
                <a:uFillTx/>
                <a:latin typeface="Times New Roman"/>
                <a:ea typeface="Times New Roman"/>
              </a:rPr>
              <a:t> </a:t>
            </a:r>
            <a:r>
              <a:rPr b="1" lang="en-US" sz="1200" strike="noStrike" u="none">
                <a:solidFill>
                  <a:srgbClr val="000000"/>
                </a:solidFill>
                <a:effectLst/>
                <a:uFillTx/>
                <a:latin typeface="Times New Roman"/>
                <a:ea typeface="Times New Roman"/>
              </a:rPr>
              <a:t>Para. 1 </a:t>
            </a:r>
            <a:r>
              <a:rPr b="0" lang="en-US" sz="1200" strike="noStrike" u="none">
                <a:solidFill>
                  <a:srgbClr val="000000"/>
                </a:solidFill>
                <a:effectLst/>
                <a:uFillTx/>
                <a:latin typeface="Times New Roman"/>
                <a:ea typeface="Times New Roman"/>
              </a:rPr>
              <a:t>(May 8 2001)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trike="noStrike" u="none">
                <a:solidFill>
                  <a:srgbClr val="000000"/>
                </a:solidFill>
                <a:effectLst/>
                <a:uFillTx/>
                <a:latin typeface="Times New Roman"/>
                <a:ea typeface="Times New Roman"/>
              </a:rPr>
              <a:t>“Enron has taken the decision to temporarily suspend all further activities in power marketing in Japan. Though Japan continues to make progress towards a liberalized electricity market, significant barriers to electricity sales by new entrants remain under the arrangements introduced in March of last year. Those barriers include the absence of fair and non-discriminatory regulated access to the transmission network and the absence of an independent regulator with the power to regulate the market.</a:t>
            </a:r>
            <a:r>
              <a:rPr b="0"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
          <p:cNvSpPr txBox="1"/>
          <p:nvPr/>
        </p:nvSpPr>
        <p:spPr>
          <a:xfrm>
            <a:off x="3887280" y="8827560"/>
            <a:ext cx="2971800" cy="468360"/>
          </a:xfrm>
          <a:prstGeom prst="rect">
            <a:avLst/>
          </a:prstGeom>
          <a:noFill/>
          <a:ln w="0">
            <a:noFill/>
          </a:ln>
        </p:spPr>
        <p:txBody>
          <a:bodyPr lIns="19440" rIns="19440" tIns="0" bIns="0" anchor="b">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59820E3E-D6F4-4775-BE2C-461B38E363B5}"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83" name=""/>
          <p:cNvSpPr txBox="1"/>
          <p:nvPr/>
        </p:nvSpPr>
        <p:spPr>
          <a:xfrm>
            <a:off x="-1800" y="8827560"/>
            <a:ext cx="2971800" cy="468360"/>
          </a:xfrm>
          <a:prstGeom prst="rect">
            <a:avLst/>
          </a:prstGeom>
          <a:noFill/>
          <a:ln w="0">
            <a:noFill/>
          </a:ln>
        </p:spPr>
        <p:txBody>
          <a:bodyPr lIns="19440" rIns="19440" tIns="0" bIns="0" anchor="b">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284" name=""/>
          <p:cNvSpPr txBox="1"/>
          <p:nvPr/>
        </p:nvSpPr>
        <p:spPr>
          <a:xfrm>
            <a:off x="-1800" y="-1440"/>
            <a:ext cx="2971800" cy="466560"/>
          </a:xfrm>
          <a:prstGeom prst="rect">
            <a:avLst/>
          </a:prstGeom>
          <a:noFill/>
          <a:ln w="0">
            <a:noFill/>
          </a:ln>
        </p:spPr>
        <p:txBody>
          <a:bodyPr lIns="19440" rIns="19440" tIns="0" bIns="0" anchor="t">
            <a:noAutofit/>
          </a:bodyPr>
          <a:p>
            <a:pP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285" name=""/>
          <p:cNvSpPr txBox="1"/>
          <p:nvPr/>
        </p:nvSpPr>
        <p:spPr>
          <a:xfrm>
            <a:off x="3887280" y="-1440"/>
            <a:ext cx="2971800" cy="466560"/>
          </a:xfrm>
          <a:prstGeom prst="rect">
            <a:avLst/>
          </a:prstGeom>
          <a:noFill/>
          <a:ln w="0">
            <a:noFill/>
          </a:ln>
        </p:spPr>
        <p:txBody>
          <a:bodyPr lIns="19440" rIns="19440" tIns="0" bIns="0" anchor="t">
            <a:noAutofit/>
          </a:bodyPr>
          <a:p>
            <a:pPr algn="r">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286" name="PlaceHolder 1"/>
          <p:cNvSpPr>
            <a:spLocks noGrp="1"/>
          </p:cNvSpPr>
          <p:nvPr>
            <p:ph type="sldImg"/>
          </p:nvPr>
        </p:nvSpPr>
        <p:spPr>
          <a:xfrm>
            <a:off x="914400" y="698400"/>
            <a:ext cx="5032440" cy="3484800"/>
          </a:xfrm>
          <a:prstGeom prst="rect">
            <a:avLst/>
          </a:prstGeom>
          <a:ln w="0">
            <a:noFill/>
          </a:ln>
        </p:spPr>
      </p:sp>
      <p:sp>
        <p:nvSpPr>
          <p:cNvPr id="287" name="PlaceHolder 2"/>
          <p:cNvSpPr>
            <a:spLocks noGrp="1"/>
          </p:cNvSpPr>
          <p:nvPr>
            <p:ph type="body"/>
          </p:nvPr>
        </p:nvSpPr>
        <p:spPr>
          <a:xfrm>
            <a:off x="914400" y="4416120"/>
            <a:ext cx="5029200" cy="4181400"/>
          </a:xfrm>
          <a:prstGeom prst="rect">
            <a:avLst/>
          </a:prstGeom>
          <a:solidFill>
            <a:srgbClr val="ffffff"/>
          </a:solidFill>
          <a:ln w="9360">
            <a:solidFill>
              <a:srgbClr val="000000"/>
            </a:solidFill>
            <a:miter/>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ea typeface="Times New Roman"/>
              </a:rPr>
              <a:t>Enron Japan Reactive Statement</a:t>
            </a:r>
            <a:r>
              <a:rPr b="0" lang="en-US" sz="1200" strike="noStrike" u="none">
                <a:solidFill>
                  <a:srgbClr val="000000"/>
                </a:solidFill>
                <a:effectLst/>
                <a:uFillTx/>
                <a:latin typeface="Times New Roman"/>
                <a:ea typeface="Times New Roman"/>
              </a:rPr>
              <a:t> </a:t>
            </a:r>
            <a:r>
              <a:rPr b="1" lang="en-US" sz="1200" strike="noStrike" u="none">
                <a:solidFill>
                  <a:srgbClr val="000000"/>
                </a:solidFill>
                <a:effectLst/>
                <a:uFillTx/>
                <a:latin typeface="Times New Roman"/>
                <a:ea typeface="Times New Roman"/>
              </a:rPr>
              <a:t>Para. 2 </a:t>
            </a:r>
            <a:r>
              <a:rPr b="0" lang="en-US" sz="1200" strike="noStrike" u="none">
                <a:solidFill>
                  <a:srgbClr val="000000"/>
                </a:solidFill>
                <a:effectLst/>
                <a:uFillTx/>
                <a:latin typeface="Times New Roman"/>
                <a:ea typeface="Times New Roman"/>
              </a:rPr>
              <a:t>(May 8 2001)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trike="noStrike" u="none">
                <a:solidFill>
                  <a:srgbClr val="000000"/>
                </a:solidFill>
                <a:effectLst/>
                <a:uFillTx/>
                <a:latin typeface="Times New Roman"/>
                <a:ea typeface="Times New Roman"/>
              </a:rPr>
              <a:t>“Enron remains committed to Japan. We have established several businesses here including metals, coal, LNG, weather derivatives, power plant development (via EPower) and electricity sales, and we have closed transactions with Japanese companies in each of those businesses. Significant additional opportunities exist in our non-electricity businesses and, if energy deregulation in Japan proceeds as expected, significant opportunities will exist in future in our power marketing businesses.”</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1650960" y="304920"/>
            <a:ext cx="7508880" cy="91440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i="1" lang="en-US" sz="2400" strike="noStrike" u="none">
              <a:solidFill>
                <a:srgbClr val="000000"/>
              </a:solidFill>
              <a:effectLst/>
              <a:uFillTx/>
              <a:latin typeface="Frutiger 66 BoldItalic"/>
            </a:endParaRPr>
          </a:p>
        </p:txBody>
      </p:sp>
      <p:sp>
        <p:nvSpPr>
          <p:cNvPr id="3" name="PlaceHolder 2"/>
          <p:cNvSpPr>
            <a:spLocks noGrp="1"/>
          </p:cNvSpPr>
          <p:nvPr>
            <p:ph type="sldNum" idx="1"/>
          </p:nvPr>
        </p:nvSpPr>
        <p:spPr/>
        <p:txBody>
          <a:bodyPr/>
          <a:p>
            <a:fld id="{6E91216C-AE1D-487C-8328-68E60A1B326B}"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1650960" y="304920"/>
            <a:ext cx="7508880" cy="91440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i="1" lang="en-US" sz="2400" strike="noStrike" u="none">
              <a:solidFill>
                <a:srgbClr val="000000"/>
              </a:solidFill>
              <a:effectLst/>
              <a:uFillTx/>
              <a:latin typeface="Frutiger 66 BoldItalic"/>
            </a:endParaRPr>
          </a:p>
        </p:txBody>
      </p:sp>
      <p:sp>
        <p:nvSpPr>
          <p:cNvPr id="7" name="PlaceHolder 2"/>
          <p:cNvSpPr>
            <a:spLocks noGrp="1"/>
          </p:cNvSpPr>
          <p:nvPr>
            <p:ph/>
          </p:nvPr>
        </p:nvSpPr>
        <p:spPr>
          <a:xfrm>
            <a:off x="1657080" y="1422360"/>
            <a:ext cx="7483320" cy="4114800"/>
          </a:xfrm>
          <a:prstGeom prst="rect">
            <a:avLst/>
          </a:prstGeom>
          <a:noFill/>
          <a:ln w="0">
            <a:noFill/>
          </a:ln>
        </p:spPr>
        <p:txBody>
          <a:bodyPr lIns="90000" rIns="90000" tIns="46800" bIns="46800" anchor="t">
            <a:normAutofit/>
          </a:bodyPr>
          <a:p>
            <a:pPr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
        <p:nvSpPr>
          <p:cNvPr id="4" name="PlaceHolder 3"/>
          <p:cNvSpPr>
            <a:spLocks noGrp="1"/>
          </p:cNvSpPr>
          <p:nvPr>
            <p:ph type="sldNum" idx="1"/>
          </p:nvPr>
        </p:nvSpPr>
        <p:spPr/>
        <p:txBody>
          <a:bodyPr/>
          <a:p>
            <a:fld id="{98DE0305-8AF9-4E73-BF99-5A7F026B8D40}"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C71971B5-4F4C-4C64-8AF0-E8C240AA9256}"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1650960" y="304920"/>
            <a:ext cx="7508880" cy="91440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i="1" lang="en-US" sz="2400" strike="noStrike" u="none">
              <a:solidFill>
                <a:srgbClr val="000000"/>
              </a:solidFill>
              <a:effectLst/>
              <a:uFillTx/>
              <a:latin typeface="Frutiger 66 BoldItalic"/>
            </a:endParaRPr>
          </a:p>
        </p:txBody>
      </p:sp>
      <p:sp>
        <p:nvSpPr>
          <p:cNvPr id="9" name="PlaceHolder 2"/>
          <p:cNvSpPr>
            <a:spLocks noGrp="1"/>
          </p:cNvSpPr>
          <p:nvPr>
            <p:ph type="subTitle"/>
          </p:nvPr>
        </p:nvSpPr>
        <p:spPr>
          <a:xfrm>
            <a:off x="1657080" y="1422360"/>
            <a:ext cx="7483320" cy="4114800"/>
          </a:xfrm>
          <a:prstGeom prst="rect">
            <a:avLst/>
          </a:prstGeom>
          <a:noFill/>
          <a:ln w="0">
            <a:noFill/>
          </a:ln>
        </p:spPr>
        <p:txBody>
          <a:bodyPr lIns="0" rIns="0" tIns="0" bIns="0" anchor="ctr">
            <a:spAutoFit/>
          </a:bodyPr>
          <a:p>
            <a:pPr indent="0" algn="ctr">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
        <p:nvSpPr>
          <p:cNvPr id="4" name="PlaceHolder 3"/>
          <p:cNvSpPr>
            <a:spLocks noGrp="1"/>
          </p:cNvSpPr>
          <p:nvPr>
            <p:ph type="sldNum" idx="1"/>
          </p:nvPr>
        </p:nvSpPr>
        <p:spPr/>
        <p:txBody>
          <a:bodyPr/>
          <a:p>
            <a:fld id="{F2C42E61-8B56-4DFF-92FE-D405B83E8AAD}"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1657080" y="1422360"/>
            <a:ext cx="7483320" cy="4114800"/>
          </a:xfrm>
          <a:prstGeom prst="rect">
            <a:avLst/>
          </a:prstGeom>
          <a:noFill/>
          <a:ln w="0">
            <a:noFill/>
          </a:ln>
        </p:spPr>
        <p:txBody>
          <a:bodyPr lIns="90000" rIns="90000" tIns="46800" bIns="46800" anchor="t">
            <a:normAutofit/>
          </a:bodyPr>
          <a:p>
            <a:pPr marL="343080" indent="-343080">
              <a:spcBef>
                <a:spcPts val="400"/>
              </a:spcBef>
              <a:buClr>
                <a:srgbClr val="cc33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Click to edit the outline text format</a:t>
            </a:r>
            <a:endParaRPr b="0" lang="en-US" sz="1600" strike="noStrike" u="none">
              <a:solidFill>
                <a:srgbClr val="000000"/>
              </a:solidFill>
              <a:effectLst/>
              <a:uFillTx/>
              <a:latin typeface="Frutiger 55 Roman"/>
            </a:endParaRPr>
          </a:p>
          <a:p>
            <a:pPr lvl="1" marL="743040" indent="-285840">
              <a:spcBef>
                <a:spcPts val="400"/>
              </a:spcBef>
              <a:buClr>
                <a:srgbClr val="cc33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Second Outline Level</a:t>
            </a:r>
            <a:endParaRPr b="0" lang="en-US" sz="1600" strike="noStrike" u="none">
              <a:solidFill>
                <a:srgbClr val="000000"/>
              </a:solidFill>
              <a:effectLst/>
              <a:uFillTx/>
              <a:latin typeface="Frutiger 55 Roman"/>
            </a:endParaRPr>
          </a:p>
          <a:p>
            <a:pPr lvl="2" marL="1143000" indent="-228600">
              <a:spcBef>
                <a:spcPts val="400"/>
              </a:spcBef>
              <a:buClr>
                <a:srgbClr val="e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Third Outline Level</a:t>
            </a:r>
            <a:endParaRPr b="0" lang="en-US" sz="1600" strike="noStrike" u="none">
              <a:solidFill>
                <a:srgbClr val="000000"/>
              </a:solidFill>
              <a:effectLst/>
              <a:uFillTx/>
              <a:latin typeface="Frutiger 55 Roman"/>
            </a:endParaRPr>
          </a:p>
          <a:p>
            <a:pPr lvl="3" marL="1600200" indent="-228600">
              <a:spcBef>
                <a:spcPts val="400"/>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Fourth Outline Level</a:t>
            </a:r>
            <a:endParaRPr b="0" lang="en-US" sz="1600" strike="noStrike" u="none">
              <a:solidFill>
                <a:srgbClr val="000000"/>
              </a:solidFill>
              <a:effectLst/>
              <a:uFillTx/>
              <a:latin typeface="Frutiger 55 Roman"/>
            </a:endParaRPr>
          </a:p>
          <a:p>
            <a:pPr lvl="4" marL="2057400" indent="-228600">
              <a:spcBef>
                <a:spcPts val="400"/>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Fifth Outline Level</a:t>
            </a:r>
            <a:endParaRPr b="0" lang="en-US" sz="1600" strike="noStrike" u="none">
              <a:solidFill>
                <a:srgbClr val="000000"/>
              </a:solidFill>
              <a:effectLst/>
              <a:uFillTx/>
              <a:latin typeface="Frutiger 55 Roman"/>
            </a:endParaRPr>
          </a:p>
          <a:p>
            <a:pPr lvl="5" marL="2057400" indent="-228600">
              <a:spcBef>
                <a:spcPts val="400"/>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Sixth Outline Level</a:t>
            </a:r>
            <a:endParaRPr b="0" lang="en-US" sz="1600" strike="noStrike" u="none">
              <a:solidFill>
                <a:srgbClr val="000000"/>
              </a:solidFill>
              <a:effectLst/>
              <a:uFillTx/>
              <a:latin typeface="Frutiger 55 Roman"/>
            </a:endParaRPr>
          </a:p>
          <a:p>
            <a:pPr lvl="6" marL="2057400" indent="-228600">
              <a:spcBef>
                <a:spcPts val="400"/>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Seventh Outline Level</a:t>
            </a:r>
            <a:endParaRPr b="0" lang="en-US" sz="1600" strike="noStrike" u="none">
              <a:solidFill>
                <a:srgbClr val="000000"/>
              </a:solidFill>
              <a:effectLst/>
              <a:uFillTx/>
              <a:latin typeface="Frutiger 55 Roman"/>
            </a:endParaRPr>
          </a:p>
        </p:txBody>
      </p:sp>
      <p:sp>
        <p:nvSpPr>
          <p:cNvPr id="1" name="PlaceHolder 2"/>
          <p:cNvSpPr>
            <a:spLocks noGrp="1"/>
          </p:cNvSpPr>
          <p:nvPr>
            <p:ph type="title"/>
          </p:nvPr>
        </p:nvSpPr>
        <p:spPr>
          <a:xfrm>
            <a:off x="1650960" y="304920"/>
            <a:ext cx="7508880" cy="914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66 BoldItalic"/>
              </a:rPr>
              <a:t>Click to edit the title text format</a:t>
            </a:r>
            <a:endParaRPr b="0" i="1" lang="en-US" sz="2400" strike="noStrike" u="none">
              <a:solidFill>
                <a:srgbClr val="000000"/>
              </a:solidFill>
              <a:effectLst/>
              <a:uFillTx/>
              <a:latin typeface="Frutiger 66 BoldItalic"/>
            </a:endParaRPr>
          </a:p>
        </p:txBody>
      </p:sp>
      <p:sp>
        <p:nvSpPr>
          <p:cNvPr id="2" name="PlaceHolder 3"/>
          <p:cNvSpPr>
            <a:spLocks noGrp="1"/>
          </p:cNvSpPr>
          <p:nvPr>
            <p:ph type="sldNum" idx="1"/>
          </p:nvPr>
        </p:nvSpPr>
        <p:spPr>
          <a:xfrm>
            <a:off x="4724280" y="6476760"/>
            <a:ext cx="533520" cy="22860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Frutiger 66 BoldItalic"/>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2CD36D1-726C-4BC1-A5C2-486B1D572F23}" type="slidenum">
              <a:rPr b="0" lang="en-US" sz="1200" strike="noStrike" u="none">
                <a:solidFill>
                  <a:srgbClr val="000000"/>
                </a:solidFill>
                <a:effectLst/>
                <a:uFillTx/>
                <a:latin typeface="Frutiger 66 BoldItalic"/>
              </a:rPr>
              <a:t>&lt;number&gt;</a:t>
            </a:fld>
            <a:endParaRPr b="0" lang="en-US" sz="1200" strike="noStrike" u="none">
              <a:solidFill>
                <a:srgbClr val="000000"/>
              </a:solidFill>
              <a:effectLst/>
              <a:uFillTx/>
              <a:latin typeface="Times New Roman"/>
            </a:endParaRPr>
          </a:p>
        </p:txBody>
      </p:sp>
      <p:pic>
        <p:nvPicPr>
          <p:cNvPr id="3" name="" descr=""/>
          <p:cNvPicPr/>
          <p:nvPr/>
        </p:nvPicPr>
        <p:blipFill>
          <a:blip r:embed="rId2"/>
          <a:stretch/>
        </p:blipFill>
        <p:spPr>
          <a:xfrm>
            <a:off x="165240" y="76320"/>
            <a:ext cx="1044360" cy="6643440"/>
          </a:xfrm>
          <a:prstGeom prst="rect">
            <a:avLst/>
          </a:prstGeom>
          <a:noFill/>
          <a:ln w="0">
            <a:noFill/>
          </a:ln>
        </p:spPr>
      </p:pic>
      <p:sp>
        <p:nvSpPr>
          <p:cNvPr id="4" name=""/>
          <p:cNvSpPr/>
          <p:nvPr/>
        </p:nvSpPr>
        <p:spPr>
          <a:xfrm>
            <a:off x="7620120" y="6476040"/>
            <a:ext cx="2209680" cy="2466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AU" sz="1000" strike="noStrike" u="none">
                <a:solidFill>
                  <a:srgbClr val="ff0000"/>
                </a:solidFill>
                <a:effectLst/>
                <a:uFillTx/>
                <a:latin typeface="Arial"/>
              </a:rPr>
              <a:t>CONFIDENTIAL</a:t>
            </a:r>
            <a:endParaRPr b="0" lang="en-US" sz="10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oleObject" Target="../embeddings/oleObject1.bin"/><Relationship Id="rId4" Type="http://schemas.openxmlformats.org/officeDocument/2006/relationships/image" Target="../media/image4.png"/><Relationship Id="rId5" Type="http://schemas.openxmlformats.org/officeDocument/2006/relationships/oleObject" Target="../embeddings/oleObject2.bin"/><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4.xml"/><Relationship Id="rId9"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1980720" y="1828440"/>
            <a:ext cx="6683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99"/>
                </a:solidFill>
                <a:effectLst/>
                <a:uFillTx/>
                <a:latin typeface="Frutiger 66 BoldItalic"/>
                <a:ea typeface="ＭＳ Ｐゴシック"/>
              </a:rPr>
              <a:t>Enron Japan Public Affairs </a:t>
            </a:r>
            <a:br>
              <a:rPr sz="3200"/>
            </a:br>
            <a:r>
              <a:rPr b="1" i="1" lang="en-US" sz="2400" strike="noStrike" u="none">
                <a:solidFill>
                  <a:srgbClr val="000099"/>
                </a:solidFill>
                <a:effectLst/>
                <a:uFillTx/>
                <a:latin typeface="Frutiger 66 BoldItalic"/>
                <a:ea typeface="ＭＳ Ｐゴシック"/>
              </a:rPr>
              <a:t>Public Relations Strategic Goals 2001</a:t>
            </a:r>
            <a:endParaRPr b="0" i="1" lang="en-US" sz="2400" strike="noStrike" u="none">
              <a:solidFill>
                <a:srgbClr val="000000"/>
              </a:solidFill>
              <a:effectLst/>
              <a:uFillTx/>
              <a:latin typeface="Frutiger 66 BoldItalic"/>
            </a:endParaRPr>
          </a:p>
        </p:txBody>
      </p:sp>
      <p:pic>
        <p:nvPicPr>
          <p:cNvPr id="18" name="thumb_ld799921" descr=""/>
          <p:cNvPicPr/>
          <p:nvPr/>
        </p:nvPicPr>
        <p:blipFill>
          <a:blip r:embed="rId1"/>
          <a:srcRect l="15845" t="0" r="20890" b="0"/>
          <a:stretch/>
        </p:blipFill>
        <p:spPr>
          <a:xfrm>
            <a:off x="7391520" y="228600"/>
            <a:ext cx="1277640" cy="1066680"/>
          </a:xfrm>
          <a:prstGeom prst="rect">
            <a:avLst/>
          </a:prstGeom>
          <a:noFill/>
          <a:ln w="0">
            <a:noFill/>
          </a:ln>
        </p:spPr>
      </p:pic>
      <p:pic>
        <p:nvPicPr>
          <p:cNvPr id="19" name="thumb_ld798031" descr=""/>
          <p:cNvPicPr/>
          <p:nvPr/>
        </p:nvPicPr>
        <p:blipFill>
          <a:blip r:embed="rId2"/>
          <a:srcRect l="15845" t="12245" r="20890" b="20153"/>
          <a:stretch/>
        </p:blipFill>
        <p:spPr>
          <a:xfrm>
            <a:off x="3733920" y="228600"/>
            <a:ext cx="1279440" cy="1066680"/>
          </a:xfrm>
          <a:prstGeom prst="rect">
            <a:avLst/>
          </a:prstGeom>
          <a:noFill/>
          <a:ln w="0">
            <a:noFill/>
          </a:ln>
        </p:spPr>
      </p:pic>
      <p:graphicFrame>
        <p:nvGraphicFramePr>
          <p:cNvPr id="20" name=""/>
          <p:cNvGraphicFramePr/>
          <p:nvPr/>
        </p:nvGraphicFramePr>
        <p:xfrm>
          <a:off x="1981080" y="228600"/>
          <a:ext cx="1295640" cy="1066680"/>
        </p:xfrm>
        <a:graphic>
          <a:graphicData uri="http://schemas.openxmlformats.org/presentationml/2006/ole">
            <p:oleObj r:id="rId3" spid="">
              <p:embed/>
              <p:pic>
                <p:nvPicPr>
                  <p:cNvPr id="21" name="" descr=""/>
                  <p:cNvPicPr/>
                  <p:nvPr/>
                </p:nvPicPr>
                <p:blipFill>
                  <a:blip r:embed="rId4"/>
                  <a:stretch/>
                </p:blipFill>
                <p:spPr>
                  <a:xfrm>
                    <a:off x="1981080" y="228600"/>
                    <a:ext cx="1295640" cy="1066680"/>
                  </a:xfrm>
                  <a:prstGeom prst="rect">
                    <a:avLst/>
                  </a:prstGeom>
                  <a:noFill/>
                  <a:ln w="0">
                    <a:noFill/>
                  </a:ln>
                </p:spPr>
              </p:pic>
            </p:oleObj>
          </a:graphicData>
        </a:graphic>
      </p:graphicFrame>
      <p:graphicFrame>
        <p:nvGraphicFramePr>
          <p:cNvPr id="22" name=""/>
          <p:cNvGraphicFramePr/>
          <p:nvPr/>
        </p:nvGraphicFramePr>
        <p:xfrm>
          <a:off x="5560920" y="228600"/>
          <a:ext cx="1297080" cy="1066680"/>
        </p:xfrm>
        <a:graphic>
          <a:graphicData uri="http://schemas.openxmlformats.org/presentationml/2006/ole">
            <p:oleObj r:id="rId5" spid="">
              <p:embed/>
              <p:pic>
                <p:nvPicPr>
                  <p:cNvPr id="23" name="" descr=""/>
                  <p:cNvPicPr/>
                  <p:nvPr/>
                </p:nvPicPr>
                <p:blipFill>
                  <a:blip r:embed="rId6"/>
                  <a:stretch/>
                </p:blipFill>
                <p:spPr>
                  <a:xfrm>
                    <a:off x="5560920" y="228600"/>
                    <a:ext cx="1297080" cy="1066680"/>
                  </a:xfrm>
                  <a:prstGeom prst="rect">
                    <a:avLst/>
                  </a:prstGeom>
                  <a:noFill/>
                  <a:ln w="0">
                    <a:noFill/>
                  </a:ln>
                </p:spPr>
              </p:pic>
            </p:oleObj>
          </a:graphicData>
        </a:graphic>
      </p:graphicFrame>
      <p:grpSp>
        <p:nvGrpSpPr>
          <p:cNvPr id="24" name=""/>
          <p:cNvGrpSpPr/>
          <p:nvPr/>
        </p:nvGrpSpPr>
        <p:grpSpPr>
          <a:xfrm>
            <a:off x="4290840" y="3276720"/>
            <a:ext cx="2215080" cy="2050920"/>
            <a:chOff x="4290840" y="3276720"/>
            <a:chExt cx="2215080" cy="2050920"/>
          </a:xfrm>
        </p:grpSpPr>
        <p:pic>
          <p:nvPicPr>
            <p:cNvPr id="25" name="ENE_C_WHI" descr=""/>
            <p:cNvPicPr/>
            <p:nvPr/>
          </p:nvPicPr>
          <p:blipFill>
            <a:blip r:embed="rId7"/>
            <a:stretch/>
          </p:blipFill>
          <p:spPr>
            <a:xfrm>
              <a:off x="4290840" y="3276720"/>
              <a:ext cx="2112480" cy="2050920"/>
            </a:xfrm>
            <a:prstGeom prst="rect">
              <a:avLst/>
            </a:prstGeom>
            <a:noFill/>
            <a:ln w="0">
              <a:noFill/>
            </a:ln>
          </p:spPr>
        </p:pic>
        <p:sp>
          <p:nvSpPr>
            <p:cNvPr id="26" name=""/>
            <p:cNvSpPr/>
            <p:nvPr/>
          </p:nvSpPr>
          <p:spPr>
            <a:xfrm>
              <a:off x="6212880" y="4348080"/>
              <a:ext cx="2930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9bff"/>
                  </a:solidFill>
                  <a:effectLst/>
                  <a:uFillTx/>
                  <a:latin typeface="Arial"/>
                </a:rPr>
                <a:t>®</a:t>
              </a:r>
              <a:endParaRPr b="0" lang="en-US" sz="1200" strike="noStrike" u="none">
                <a:solidFill>
                  <a:srgbClr val="000000"/>
                </a:solidFill>
                <a:effectLst/>
                <a:uFillTx/>
                <a:latin typeface="Times New Roman"/>
              </a:endParaRPr>
            </a:p>
          </p:txBody>
        </p:sp>
      </p:grpSp>
      <p:sp>
        <p:nvSpPr>
          <p:cNvPr id="27" name=""/>
          <p:cNvSpPr/>
          <p:nvPr/>
        </p:nvSpPr>
        <p:spPr>
          <a:xfrm>
            <a:off x="3135240" y="5410080"/>
            <a:ext cx="4494240" cy="1015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99"/>
                </a:solidFill>
                <a:effectLst/>
                <a:uFillTx/>
                <a:latin typeface="Frutiger 55 Roman"/>
                <a:ea typeface="ＭＳ Ｐゴシック"/>
              </a:rPr>
              <a:t>Enron Japan</a:t>
            </a:r>
            <a:endParaRPr b="0" lang="en-US" sz="2400" strike="noStrike" u="none">
              <a:solidFill>
                <a:srgbClr val="000000"/>
              </a:solidFill>
              <a:effectLst/>
              <a:uFillTx/>
              <a:latin typeface="Times New Roman"/>
            </a:endParaRPr>
          </a:p>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99"/>
                </a:solidFill>
                <a:effectLst/>
                <a:uFillTx/>
                <a:latin typeface="Frutiger 55 Roman"/>
                <a:ea typeface="ＭＳ Ｐゴシック"/>
              </a:rPr>
              <a:t> May 15</a:t>
            </a:r>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874135E2-B20F-4497-83AE-44D84FB9D08F}" type="slidenum">
              <a:t>1</a:t>
            </a:fld>
          </a:p>
        </p:txBody>
      </p:sp>
    </p:spTree>
  </p:cSld>
  <p:transition>
    <p:zoom dir="in"/>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1650960" y="380880"/>
            <a:ext cx="7508880" cy="609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rPr>
              <a:t>Enron Japan 1 &amp; 2 Quarters PR Strategic Goals</a:t>
            </a:r>
            <a:endParaRPr b="0" i="1" lang="en-US" sz="2400" strike="noStrike" u="none">
              <a:solidFill>
                <a:srgbClr val="000000"/>
              </a:solidFill>
              <a:effectLst/>
              <a:uFillTx/>
              <a:latin typeface="Frutiger 66 BoldItalic"/>
            </a:endParaRPr>
          </a:p>
        </p:txBody>
      </p:sp>
      <p:sp>
        <p:nvSpPr>
          <p:cNvPr id="71" name="PlaceHolder 2"/>
          <p:cNvSpPr>
            <a:spLocks noGrp="1"/>
          </p:cNvSpPr>
          <p:nvPr>
            <p:ph/>
          </p:nvPr>
        </p:nvSpPr>
        <p:spPr>
          <a:xfrm>
            <a:off x="1599840" y="1980720"/>
            <a:ext cx="7483320" cy="4496040"/>
          </a:xfrm>
          <a:prstGeom prst="rect">
            <a:avLst/>
          </a:prstGeom>
          <a:noFill/>
          <a:ln w="0">
            <a:noFill/>
          </a:ln>
        </p:spPr>
        <p:txBody>
          <a:bodyPr lIns="90000" rIns="90000" tIns="46800" bIns="46800" anchor="t">
            <a:normAutofit/>
          </a:bodyPr>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ea typeface="Times New Roman"/>
              </a:rPr>
              <a:t>Insufficient public awareness about benefits of deregulation</a:t>
            </a:r>
            <a:endParaRPr b="0" lang="en-US" sz="20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 </a:t>
            </a:r>
            <a:endParaRPr b="0" lang="en-US" sz="18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Set Agenda for Deregulation Debate</a:t>
            </a:r>
            <a:endParaRPr b="0" lang="en-US" sz="18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High electricity prices</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Economic benefits</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California’s problems are not due to deregulation</a:t>
            </a:r>
            <a:endParaRPr b="0" lang="en-US" sz="1600" strike="noStrike" u="none">
              <a:solidFill>
                <a:srgbClr val="000000"/>
              </a:solidFill>
              <a:effectLst/>
              <a:uFillTx/>
              <a:latin typeface="Frutiger 55 Roman"/>
            </a:endParaRPr>
          </a:p>
          <a:p>
            <a:pPr lvl="1" marL="74304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Enron Sponsored Conference</a:t>
            </a:r>
            <a:endParaRPr b="0" lang="en-US" sz="1800" strike="noStrike" u="none">
              <a:solidFill>
                <a:srgbClr val="000000"/>
              </a:solidFill>
              <a:effectLst/>
              <a:uFillTx/>
              <a:latin typeface="Frutiger 55 Roman"/>
            </a:endParaRPr>
          </a:p>
          <a:p>
            <a:pPr lvl="1" marL="743040" indent="-28584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Media Understanding of Enron</a:t>
            </a:r>
            <a:endParaRPr b="0" lang="en-US" sz="18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is more than an energy company</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provides long term value for countries</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is customer focused</a:t>
            </a:r>
            <a:endParaRPr b="0" lang="en-US" sz="1600" strike="noStrike" u="none">
              <a:solidFill>
                <a:srgbClr val="000000"/>
              </a:solidFill>
              <a:effectLst/>
              <a:uFillTx/>
              <a:latin typeface="Frutiger 55 Roman"/>
            </a:endParaRPr>
          </a:p>
          <a:p>
            <a:pPr lvl="1" marL="743040" indent="-28584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Clarify Enron Japan &amp; E Power Situation</a:t>
            </a:r>
            <a:endParaRPr b="0" lang="en-US" sz="18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Boost Enron’s Visibility in Japanese Market by Expanded Enron Coverage in Top-Quality Media</a:t>
            </a:r>
            <a:endParaRPr b="0" lang="en-US" sz="18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p:txBody>
      </p:sp>
      <p:sp>
        <p:nvSpPr>
          <p:cNvPr id="72" name=""/>
          <p:cNvSpPr/>
          <p:nvPr/>
        </p:nvSpPr>
        <p:spPr>
          <a:xfrm>
            <a:off x="1676520" y="990720"/>
            <a:ext cx="7645320" cy="83808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66 BoldItalic"/>
                <a:ea typeface="Times New Roman"/>
              </a:rPr>
              <a:t>Stimulating Public Deregulation Debate  is Key to Enron Japan’s Commercial Success</a:t>
            </a:r>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C0EF96A-3443-411E-8268-A055BE4F8CA6}"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
          <p:cNvSpPr/>
          <p:nvPr/>
        </p:nvSpPr>
        <p:spPr>
          <a:xfrm>
            <a:off x="1433520" y="2743200"/>
            <a:ext cx="8319960" cy="1752480"/>
          </a:xfrm>
          <a:prstGeom prst="rightArrow">
            <a:avLst>
              <a:gd name="adj1" fmla="val 48731"/>
              <a:gd name="adj2" fmla="val 43497"/>
            </a:avLst>
          </a:prstGeom>
          <a:gradFill rotWithShape="0">
            <a:gsLst>
              <a:gs pos="0">
                <a:srgbClr val="465e75"/>
              </a:gs>
              <a:gs pos="50000">
                <a:srgbClr val="99ccff"/>
              </a:gs>
              <a:gs pos="100000">
                <a:srgbClr val="465e75"/>
              </a:gs>
            </a:gsLst>
            <a:lin ang="5400000"/>
          </a:gradFill>
          <a:ln w="93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4" name="PlaceHolder 1"/>
          <p:cNvSpPr>
            <a:spLocks noGrp="1"/>
          </p:cNvSpPr>
          <p:nvPr>
            <p:ph type="title"/>
          </p:nvPr>
        </p:nvSpPr>
        <p:spPr>
          <a:xfrm>
            <a:off x="2057400" y="380880"/>
            <a:ext cx="7267680" cy="457200"/>
          </a:xfrm>
          <a:prstGeom prst="rect">
            <a:avLst/>
          </a:prstGeom>
          <a:noFill/>
          <a:ln w="0">
            <a:noFill/>
          </a:ln>
        </p:spPr>
        <p:txBody>
          <a:bodyPr lIns="90360" rIns="90360" tIns="44280" bIns="442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ea typeface="ＭＳ Ｐゴシック"/>
              </a:rPr>
              <a:t>2001 January-May Progress</a:t>
            </a:r>
            <a:r>
              <a:rPr b="0" i="1" lang="en-US" sz="2400" strike="noStrike" u="none">
                <a:solidFill>
                  <a:srgbClr val="000000"/>
                </a:solidFill>
                <a:effectLst/>
                <a:uFillTx/>
                <a:latin typeface="Frutiger 66 BoldItalic"/>
              </a:rPr>
              <a:t> </a:t>
            </a:r>
            <a:endParaRPr b="0" i="1" lang="en-US" sz="2400" strike="noStrike" u="none">
              <a:solidFill>
                <a:srgbClr val="000000"/>
              </a:solidFill>
              <a:effectLst/>
              <a:uFillTx/>
              <a:latin typeface="Frutiger 66 BoldItalic"/>
            </a:endParaRPr>
          </a:p>
        </p:txBody>
      </p:sp>
      <p:sp>
        <p:nvSpPr>
          <p:cNvPr id="75" name=""/>
          <p:cNvSpPr/>
          <p:nvPr/>
        </p:nvSpPr>
        <p:spPr>
          <a:xfrm>
            <a:off x="1233360" y="1752480"/>
            <a:ext cx="1662120" cy="825480"/>
          </a:xfrm>
          <a:prstGeom prst="rect">
            <a:avLst/>
          </a:prstGeom>
          <a:noFill/>
          <a:ln w="9360">
            <a:solidFill>
              <a:srgbClr val="00ffff"/>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MITI, JFTC, Diet finalize reports on Competition progress</a:t>
            </a:r>
            <a:endParaRPr b="0" lang="en-US" sz="1200" strike="noStrike" u="none">
              <a:solidFill>
                <a:srgbClr val="000000"/>
              </a:solidFill>
              <a:effectLst/>
              <a:uFillTx/>
              <a:latin typeface="Times New Roman"/>
            </a:endParaRPr>
          </a:p>
        </p:txBody>
      </p:sp>
      <p:sp>
        <p:nvSpPr>
          <p:cNvPr id="76" name=""/>
          <p:cNvSpPr/>
          <p:nvPr/>
        </p:nvSpPr>
        <p:spPr>
          <a:xfrm>
            <a:off x="3962520" y="2209680"/>
            <a:ext cx="1600200" cy="64260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AERA (Hirl)</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Economist (O’Day)</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(Hirl)</a:t>
            </a:r>
            <a:endParaRPr b="0" lang="en-US" sz="1200" strike="noStrike" u="none">
              <a:solidFill>
                <a:srgbClr val="000000"/>
              </a:solidFill>
              <a:effectLst/>
              <a:uFillTx/>
              <a:latin typeface="Times New Roman"/>
            </a:endParaRPr>
          </a:p>
        </p:txBody>
      </p:sp>
      <p:sp>
        <p:nvSpPr>
          <p:cNvPr id="77" name=""/>
          <p:cNvSpPr/>
          <p:nvPr/>
        </p:nvSpPr>
        <p:spPr>
          <a:xfrm>
            <a:off x="2203560" y="5059440"/>
            <a:ext cx="1225440" cy="27684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(Kean) </a:t>
            </a:r>
            <a:endParaRPr b="0" lang="en-US" sz="1200" strike="noStrike" u="none">
              <a:solidFill>
                <a:srgbClr val="000000"/>
              </a:solidFill>
              <a:effectLst/>
              <a:uFillTx/>
              <a:latin typeface="Times New Roman"/>
            </a:endParaRPr>
          </a:p>
        </p:txBody>
      </p:sp>
      <p:sp>
        <p:nvSpPr>
          <p:cNvPr id="78" name=""/>
          <p:cNvSpPr/>
          <p:nvPr/>
        </p:nvSpPr>
        <p:spPr>
          <a:xfrm>
            <a:off x="7075440" y="4267080"/>
            <a:ext cx="1154160" cy="825480"/>
          </a:xfrm>
          <a:prstGeom prst="rect">
            <a:avLst/>
          </a:prstGeom>
          <a:noFill/>
          <a:ln w="9360">
            <a:solidFill>
              <a:srgbClr val="00ffff"/>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METI, FEPC Release California reports</a:t>
            </a:r>
            <a:endParaRPr b="0" lang="en-US" sz="1200" strike="noStrike" u="none">
              <a:solidFill>
                <a:srgbClr val="000000"/>
              </a:solidFill>
              <a:effectLst/>
              <a:uFillTx/>
              <a:latin typeface="Times New Roman"/>
            </a:endParaRPr>
          </a:p>
        </p:txBody>
      </p:sp>
      <p:sp>
        <p:nvSpPr>
          <p:cNvPr id="79" name=""/>
          <p:cNvSpPr/>
          <p:nvPr/>
        </p:nvSpPr>
        <p:spPr>
          <a:xfrm>
            <a:off x="3048120" y="1600200"/>
            <a:ext cx="1523880" cy="45972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NHK (Kean, Hirl)</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Asahi (Hirl)</a:t>
            </a:r>
            <a:endParaRPr b="0" lang="en-US" sz="1200" strike="noStrike" u="none">
              <a:solidFill>
                <a:srgbClr val="000000"/>
              </a:solidFill>
              <a:effectLst/>
              <a:uFillTx/>
              <a:latin typeface="Times New Roman"/>
            </a:endParaRPr>
          </a:p>
        </p:txBody>
      </p:sp>
      <p:sp>
        <p:nvSpPr>
          <p:cNvPr id="80" name=""/>
          <p:cNvSpPr/>
          <p:nvPr/>
        </p:nvSpPr>
        <p:spPr>
          <a:xfrm flipV="1">
            <a:off x="4495680" y="3962520"/>
            <a:ext cx="0" cy="9144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1" name=""/>
          <p:cNvSpPr/>
          <p:nvPr/>
        </p:nvSpPr>
        <p:spPr>
          <a:xfrm>
            <a:off x="1584000" y="3276720"/>
            <a:ext cx="737640" cy="366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December</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2000</a:t>
            </a:r>
            <a:r>
              <a:rPr b="1" lang="en-US" sz="1200" strike="noStrike" u="none">
                <a:solidFill>
                  <a:srgbClr val="ffffff"/>
                </a:solidFill>
                <a:effectLst/>
                <a:uFillTx/>
                <a:latin typeface="Arial"/>
              </a:rPr>
              <a:t> </a:t>
            </a:r>
            <a:endParaRPr b="0" lang="en-US" sz="1200" strike="noStrike" u="none">
              <a:solidFill>
                <a:srgbClr val="000000"/>
              </a:solidFill>
              <a:effectLst/>
              <a:uFillTx/>
              <a:latin typeface="Times New Roman"/>
            </a:endParaRPr>
          </a:p>
        </p:txBody>
      </p:sp>
      <p:sp>
        <p:nvSpPr>
          <p:cNvPr id="82" name=""/>
          <p:cNvSpPr/>
          <p:nvPr/>
        </p:nvSpPr>
        <p:spPr>
          <a:xfrm>
            <a:off x="2302920" y="3581280"/>
            <a:ext cx="669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000000"/>
                </a:solidFill>
                <a:effectLst/>
                <a:uFillTx/>
                <a:latin typeface="Arial"/>
              </a:rPr>
              <a:t>January</a:t>
            </a:r>
            <a:endParaRPr b="0" lang="en-US" sz="1200" strike="noStrike" u="none">
              <a:solidFill>
                <a:srgbClr val="000000"/>
              </a:solidFill>
              <a:effectLst/>
              <a:uFillTx/>
              <a:latin typeface="Times New Roman"/>
            </a:endParaRPr>
          </a:p>
        </p:txBody>
      </p:sp>
      <p:sp>
        <p:nvSpPr>
          <p:cNvPr id="83" name=""/>
          <p:cNvSpPr/>
          <p:nvPr/>
        </p:nvSpPr>
        <p:spPr>
          <a:xfrm>
            <a:off x="5486400" y="3581280"/>
            <a:ext cx="56988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March</a:t>
            </a:r>
            <a:endParaRPr b="0" lang="en-US" sz="1200" strike="noStrike" u="none">
              <a:solidFill>
                <a:srgbClr val="000000"/>
              </a:solidFill>
              <a:effectLst/>
              <a:uFillTx/>
              <a:latin typeface="Times New Roman"/>
            </a:endParaRPr>
          </a:p>
        </p:txBody>
      </p:sp>
      <p:sp>
        <p:nvSpPr>
          <p:cNvPr id="84" name=""/>
          <p:cNvSpPr/>
          <p:nvPr/>
        </p:nvSpPr>
        <p:spPr>
          <a:xfrm>
            <a:off x="1981080" y="2590920"/>
            <a:ext cx="0" cy="609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5" name=""/>
          <p:cNvSpPr/>
          <p:nvPr/>
        </p:nvSpPr>
        <p:spPr>
          <a:xfrm>
            <a:off x="7467480" y="2743200"/>
            <a:ext cx="0" cy="609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3733920" y="4883040"/>
            <a:ext cx="1600200" cy="825480"/>
          </a:xfrm>
          <a:prstGeom prst="rect">
            <a:avLst/>
          </a:prstGeom>
          <a:noFill/>
          <a:ln w="9360">
            <a:solidFill>
              <a:srgbClr val="00ffff"/>
            </a:solidFill>
            <a:miter/>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Incumbents utilize California in anti-liberalization media campaign </a:t>
            </a:r>
            <a:endParaRPr b="0" lang="en-US" sz="1200" strike="noStrike" u="none">
              <a:solidFill>
                <a:srgbClr val="000000"/>
              </a:solidFill>
              <a:effectLst/>
              <a:uFillTx/>
              <a:latin typeface="Times New Roman"/>
            </a:endParaRPr>
          </a:p>
        </p:txBody>
      </p:sp>
      <p:sp>
        <p:nvSpPr>
          <p:cNvPr id="87" name=""/>
          <p:cNvSpPr/>
          <p:nvPr/>
        </p:nvSpPr>
        <p:spPr>
          <a:xfrm>
            <a:off x="6248520" y="2133720"/>
            <a:ext cx="0" cy="1218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8" name=""/>
          <p:cNvSpPr/>
          <p:nvPr/>
        </p:nvSpPr>
        <p:spPr>
          <a:xfrm>
            <a:off x="5549760" y="1676520"/>
            <a:ext cx="1384560" cy="45972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Business (Kean, Frevert)</a:t>
            </a:r>
            <a:endParaRPr b="0" lang="en-US" sz="1200" strike="noStrike" u="none">
              <a:solidFill>
                <a:srgbClr val="000000"/>
              </a:solidFill>
              <a:effectLst/>
              <a:uFillTx/>
              <a:latin typeface="Times New Roman"/>
            </a:endParaRPr>
          </a:p>
        </p:txBody>
      </p:sp>
      <p:sp>
        <p:nvSpPr>
          <p:cNvPr id="89" name=""/>
          <p:cNvSpPr/>
          <p:nvPr/>
        </p:nvSpPr>
        <p:spPr>
          <a:xfrm flipV="1">
            <a:off x="7772400" y="3657240"/>
            <a:ext cx="0" cy="60948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 name=""/>
          <p:cNvSpPr/>
          <p:nvPr/>
        </p:nvSpPr>
        <p:spPr>
          <a:xfrm>
            <a:off x="3462840" y="3352680"/>
            <a:ext cx="6530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February</a:t>
            </a:r>
            <a:endParaRPr b="0" lang="en-US" sz="1200" strike="noStrike" u="none">
              <a:solidFill>
                <a:srgbClr val="000000"/>
              </a:solidFill>
              <a:effectLst/>
              <a:uFillTx/>
              <a:latin typeface="Times New Roman"/>
            </a:endParaRPr>
          </a:p>
        </p:txBody>
      </p:sp>
      <p:sp>
        <p:nvSpPr>
          <p:cNvPr id="91" name=""/>
          <p:cNvSpPr/>
          <p:nvPr/>
        </p:nvSpPr>
        <p:spPr>
          <a:xfrm flipV="1">
            <a:off x="2666880" y="3809520"/>
            <a:ext cx="0" cy="1219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 name=""/>
          <p:cNvSpPr/>
          <p:nvPr/>
        </p:nvSpPr>
        <p:spPr>
          <a:xfrm>
            <a:off x="6934320" y="2392200"/>
            <a:ext cx="1066680" cy="27684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Denki (Hirl)</a:t>
            </a:r>
            <a:endParaRPr b="0" lang="en-US" sz="1200" strike="noStrike" u="none">
              <a:solidFill>
                <a:srgbClr val="000000"/>
              </a:solidFill>
              <a:effectLst/>
              <a:uFillTx/>
              <a:latin typeface="Times New Roman"/>
            </a:endParaRPr>
          </a:p>
        </p:txBody>
      </p:sp>
      <p:sp>
        <p:nvSpPr>
          <p:cNvPr id="93" name=""/>
          <p:cNvSpPr/>
          <p:nvPr/>
        </p:nvSpPr>
        <p:spPr>
          <a:xfrm>
            <a:off x="4800600" y="2895480"/>
            <a:ext cx="0" cy="6858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4" name=""/>
          <p:cNvSpPr/>
          <p:nvPr/>
        </p:nvSpPr>
        <p:spPr>
          <a:xfrm>
            <a:off x="7500960" y="3398760"/>
            <a:ext cx="3477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April</a:t>
            </a:r>
            <a:endParaRPr b="0" lang="en-US" sz="1200" strike="noStrike" u="none">
              <a:solidFill>
                <a:srgbClr val="000000"/>
              </a:solidFill>
              <a:effectLst/>
              <a:uFillTx/>
              <a:latin typeface="Times New Roman"/>
            </a:endParaRPr>
          </a:p>
        </p:txBody>
      </p:sp>
      <p:sp>
        <p:nvSpPr>
          <p:cNvPr id="95" name=""/>
          <p:cNvSpPr/>
          <p:nvPr/>
        </p:nvSpPr>
        <p:spPr>
          <a:xfrm>
            <a:off x="2120760" y="2590920"/>
            <a:ext cx="115596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Ministries Restructured</a:t>
            </a:r>
            <a:endParaRPr b="0" lang="en-US" sz="1200" strike="noStrike" u="none">
              <a:solidFill>
                <a:srgbClr val="000000"/>
              </a:solidFill>
              <a:effectLst/>
              <a:uFillTx/>
              <a:latin typeface="Times New Roman"/>
            </a:endParaRPr>
          </a:p>
        </p:txBody>
      </p:sp>
      <p:sp>
        <p:nvSpPr>
          <p:cNvPr id="96" name=""/>
          <p:cNvSpPr/>
          <p:nvPr/>
        </p:nvSpPr>
        <p:spPr>
          <a:xfrm>
            <a:off x="2666880" y="304812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7" name=""/>
          <p:cNvSpPr/>
          <p:nvPr/>
        </p:nvSpPr>
        <p:spPr>
          <a:xfrm>
            <a:off x="7315200" y="1219320"/>
            <a:ext cx="1371600" cy="459720"/>
          </a:xfrm>
          <a:prstGeom prst="rect">
            <a:avLst/>
          </a:prstGeom>
          <a:solidFill>
            <a:srgbClr val="ff99cc"/>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Business Cover Story</a:t>
            </a:r>
            <a:endParaRPr b="0" lang="en-US" sz="1200" strike="noStrike" u="none">
              <a:solidFill>
                <a:srgbClr val="000000"/>
              </a:solidFill>
              <a:effectLst/>
              <a:uFillTx/>
              <a:latin typeface="Times New Roman"/>
            </a:endParaRPr>
          </a:p>
        </p:txBody>
      </p:sp>
      <p:sp>
        <p:nvSpPr>
          <p:cNvPr id="98" name=""/>
          <p:cNvSpPr/>
          <p:nvPr/>
        </p:nvSpPr>
        <p:spPr>
          <a:xfrm>
            <a:off x="8991720" y="3444840"/>
            <a:ext cx="834840" cy="3661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December</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2001</a:t>
            </a:r>
            <a:endParaRPr b="0" lang="en-US" sz="1200" strike="noStrike" u="none">
              <a:solidFill>
                <a:srgbClr val="000000"/>
              </a:solidFill>
              <a:effectLst/>
              <a:uFillTx/>
              <a:latin typeface="Times New Roman"/>
            </a:endParaRPr>
          </a:p>
        </p:txBody>
      </p:sp>
      <p:sp>
        <p:nvSpPr>
          <p:cNvPr id="99" name=""/>
          <p:cNvSpPr/>
          <p:nvPr/>
        </p:nvSpPr>
        <p:spPr>
          <a:xfrm>
            <a:off x="8839080" y="2666880"/>
            <a:ext cx="0" cy="68580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0" name=""/>
          <p:cNvSpPr/>
          <p:nvPr/>
        </p:nvSpPr>
        <p:spPr>
          <a:xfrm>
            <a:off x="3657600" y="2133720"/>
            <a:ext cx="0" cy="1218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1" name=""/>
          <p:cNvSpPr/>
          <p:nvPr/>
        </p:nvSpPr>
        <p:spPr>
          <a:xfrm>
            <a:off x="5867280" y="5181480"/>
            <a:ext cx="1371600" cy="45972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Business (Hirl)</a:t>
            </a:r>
            <a:endParaRPr b="0" lang="en-US" sz="1200" strike="noStrike" u="none">
              <a:solidFill>
                <a:srgbClr val="000000"/>
              </a:solidFill>
              <a:effectLst/>
              <a:uFillTx/>
              <a:latin typeface="Times New Roman"/>
            </a:endParaRPr>
          </a:p>
        </p:txBody>
      </p:sp>
      <p:sp>
        <p:nvSpPr>
          <p:cNvPr id="102" name=""/>
          <p:cNvSpPr/>
          <p:nvPr/>
        </p:nvSpPr>
        <p:spPr>
          <a:xfrm flipV="1">
            <a:off x="6553080" y="3962520"/>
            <a:ext cx="0" cy="1218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8305920" y="5029200"/>
            <a:ext cx="1143000" cy="82548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sponsored seminar on Deregulation</a:t>
            </a:r>
            <a:endParaRPr b="0" lang="en-US" sz="1200" strike="noStrike" u="none">
              <a:solidFill>
                <a:srgbClr val="000000"/>
              </a:solidFill>
              <a:effectLst/>
              <a:uFillTx/>
              <a:latin typeface="Times New Roman"/>
            </a:endParaRPr>
          </a:p>
        </p:txBody>
      </p:sp>
      <p:sp>
        <p:nvSpPr>
          <p:cNvPr id="104" name=""/>
          <p:cNvSpPr/>
          <p:nvPr/>
        </p:nvSpPr>
        <p:spPr>
          <a:xfrm>
            <a:off x="8421840" y="3627360"/>
            <a:ext cx="41724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May</a:t>
            </a:r>
            <a:endParaRPr b="0" lang="en-US" sz="1200" strike="noStrike" u="none">
              <a:solidFill>
                <a:srgbClr val="000000"/>
              </a:solidFill>
              <a:effectLst/>
              <a:uFillTx/>
              <a:latin typeface="Times New Roman"/>
            </a:endParaRPr>
          </a:p>
        </p:txBody>
      </p:sp>
      <p:sp>
        <p:nvSpPr>
          <p:cNvPr id="105" name=""/>
          <p:cNvSpPr/>
          <p:nvPr/>
        </p:nvSpPr>
        <p:spPr>
          <a:xfrm flipV="1">
            <a:off x="8839080" y="3809520"/>
            <a:ext cx="0" cy="1219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8077320" y="1676520"/>
            <a:ext cx="0" cy="1676160"/>
          </a:xfrm>
          <a:prstGeom prst="line">
            <a:avLst/>
          </a:prstGeom>
          <a:ln w="9360">
            <a:solidFill>
              <a:srgbClr val="ff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7" name=""/>
          <p:cNvSpPr/>
          <p:nvPr/>
        </p:nvSpPr>
        <p:spPr>
          <a:xfrm>
            <a:off x="8229600" y="1828800"/>
            <a:ext cx="1143000" cy="82548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Deregulation White Paper finalized</a:t>
            </a:r>
            <a:endParaRPr b="0" lang="en-US" sz="1200" strike="noStrike" u="none">
              <a:solidFill>
                <a:srgbClr val="000000"/>
              </a:solidFill>
              <a:effectLst/>
              <a:uFillTx/>
              <a:latin typeface="Times New Roman"/>
            </a:endParaRPr>
          </a:p>
        </p:txBody>
      </p:sp>
      <p:sp>
        <p:nvSpPr>
          <p:cNvPr id="108" name=""/>
          <p:cNvSpPr/>
          <p:nvPr/>
        </p:nvSpPr>
        <p:spPr>
          <a:xfrm>
            <a:off x="2895480" y="4267080"/>
            <a:ext cx="838440" cy="45972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Denki Seminar </a:t>
            </a:r>
            <a:endParaRPr b="0" lang="en-US" sz="1200" strike="noStrike" u="none">
              <a:solidFill>
                <a:srgbClr val="000000"/>
              </a:solidFill>
              <a:effectLst/>
              <a:uFillTx/>
              <a:latin typeface="Times New Roman"/>
            </a:endParaRPr>
          </a:p>
        </p:txBody>
      </p:sp>
      <p:sp>
        <p:nvSpPr>
          <p:cNvPr id="109" name=""/>
          <p:cNvSpPr/>
          <p:nvPr/>
        </p:nvSpPr>
        <p:spPr>
          <a:xfrm>
            <a:off x="5410080" y="4267080"/>
            <a:ext cx="838440" cy="45972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WRMA Seminar</a:t>
            </a:r>
            <a:endParaRPr b="0" lang="en-US" sz="1200" strike="noStrike" u="none">
              <a:solidFill>
                <a:srgbClr val="000000"/>
              </a:solidFill>
              <a:effectLst/>
              <a:uFillTx/>
              <a:latin typeface="Times New Roman"/>
            </a:endParaRPr>
          </a:p>
        </p:txBody>
      </p:sp>
      <p:sp>
        <p:nvSpPr>
          <p:cNvPr id="110" name=""/>
          <p:cNvSpPr/>
          <p:nvPr/>
        </p:nvSpPr>
        <p:spPr>
          <a:xfrm flipV="1">
            <a:off x="3124080" y="3962520"/>
            <a:ext cx="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1" name=""/>
          <p:cNvSpPr/>
          <p:nvPr/>
        </p:nvSpPr>
        <p:spPr>
          <a:xfrm flipV="1">
            <a:off x="5867280" y="3962520"/>
            <a:ext cx="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FAAC6CA7-B266-4B41-9DEE-9754960377FF}"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1650960" y="456840"/>
            <a:ext cx="750888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rPr>
              <a:t>Major Key Messages in 1</a:t>
            </a:r>
            <a:r>
              <a:rPr b="1" i="1" lang="en-US" sz="2400" strike="noStrike" u="none" baseline="30000">
                <a:solidFill>
                  <a:srgbClr val="3399ff"/>
                </a:solidFill>
                <a:effectLst/>
                <a:uFillTx/>
                <a:latin typeface="Frutiger 66 BoldItalic"/>
              </a:rPr>
              <a:t>st</a:t>
            </a:r>
            <a:r>
              <a:rPr b="1" i="1" lang="en-US" sz="2400" strike="noStrike" u="none">
                <a:solidFill>
                  <a:srgbClr val="3399ff"/>
                </a:solidFill>
                <a:effectLst/>
                <a:uFillTx/>
                <a:latin typeface="Frutiger 66 BoldItalic"/>
              </a:rPr>
              <a:t> &amp; 2</a:t>
            </a:r>
            <a:r>
              <a:rPr b="1" i="1" lang="en-US" sz="2400" strike="noStrike" u="none" baseline="30000">
                <a:solidFill>
                  <a:srgbClr val="3399ff"/>
                </a:solidFill>
                <a:effectLst/>
                <a:uFillTx/>
                <a:latin typeface="Frutiger 66 BoldItalic"/>
              </a:rPr>
              <a:t>nd</a:t>
            </a:r>
            <a:r>
              <a:rPr b="1" i="1" lang="en-US" sz="2400" strike="noStrike" u="none">
                <a:solidFill>
                  <a:srgbClr val="3399ff"/>
                </a:solidFill>
                <a:effectLst/>
                <a:uFillTx/>
                <a:latin typeface="Frutiger 66 BoldItalic"/>
              </a:rPr>
              <a:t> Quarters</a:t>
            </a:r>
            <a:endParaRPr b="0" i="1" lang="en-US" sz="2400" strike="noStrike" u="none">
              <a:solidFill>
                <a:srgbClr val="000000"/>
              </a:solidFill>
              <a:effectLst/>
              <a:uFillTx/>
              <a:latin typeface="Frutiger 66 BoldItalic"/>
            </a:endParaRPr>
          </a:p>
        </p:txBody>
      </p:sp>
      <p:sp>
        <p:nvSpPr>
          <p:cNvPr id="113" name="PlaceHolder 2"/>
          <p:cNvSpPr>
            <a:spLocks noGrp="1"/>
          </p:cNvSpPr>
          <p:nvPr>
            <p:ph/>
          </p:nvPr>
        </p:nvSpPr>
        <p:spPr>
          <a:xfrm>
            <a:off x="1657080" y="1142640"/>
            <a:ext cx="7483320" cy="5181480"/>
          </a:xfrm>
          <a:prstGeom prst="rect">
            <a:avLst/>
          </a:prstGeom>
          <a:noFill/>
          <a:ln w="0">
            <a:noFill/>
          </a:ln>
        </p:spPr>
        <p:txBody>
          <a:bodyPr lIns="90000" rIns="90000" tIns="46800" bIns="46800" anchor="t">
            <a:normAutofit/>
          </a:bodyPr>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Ｐゴシック"/>
              </a:rPr>
              <a:t>Enron is customer</a:t>
            </a:r>
            <a:r>
              <a:rPr b="1" lang="en-US" sz="1600" strike="noStrike" u="none">
                <a:solidFill>
                  <a:srgbClr val="000000"/>
                </a:solidFill>
                <a:effectLst/>
                <a:uFillTx/>
                <a:latin typeface="Frutiger 66 BoldItalic"/>
                <a:ea typeface="ＭＳ 明朝"/>
              </a:rPr>
              <a:t> focused.</a:t>
            </a:r>
            <a:r>
              <a:rPr b="0" lang="en-US" sz="1600" strike="noStrike" u="none">
                <a:solidFill>
                  <a:srgbClr val="000000"/>
                </a:solidFill>
                <a:effectLst/>
                <a:uFillTx/>
                <a:latin typeface="Frutiger 66 BoldItalic"/>
                <a:ea typeface="ＭＳ 明朝"/>
              </a:rPr>
              <a:t> Enron’s success is based on offering its customers </a:t>
            </a:r>
            <a:r>
              <a:rPr b="1" lang="en-US" sz="1600" strike="noStrike" u="none">
                <a:solidFill>
                  <a:srgbClr val="000000"/>
                </a:solidFill>
                <a:effectLst/>
                <a:uFillTx/>
                <a:latin typeface="Frutiger 66 BoldItalic"/>
                <a:ea typeface="ＭＳ 明朝"/>
              </a:rPr>
              <a:t>more choice, more flexibility and competitive prices.</a:t>
            </a:r>
            <a:endParaRPr b="0" lang="en-US" sz="16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明朝"/>
              </a:rPr>
              <a:t>Enron has practical experience in every liberalized market around the world.</a:t>
            </a:r>
            <a:endParaRPr b="0" lang="en-US" sz="16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明朝"/>
              </a:rPr>
              <a:t>Appropriate energy sector deregulation will lead to a stronger Japan.</a:t>
            </a:r>
            <a:endParaRPr b="0" lang="en-US" sz="16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明朝"/>
              </a:rPr>
              <a:t>Japanese industries’ ability to compete internationally is being seriously eroded high electricity prices.</a:t>
            </a:r>
            <a:endParaRPr b="0" lang="en-US" sz="16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明朝"/>
              </a:rPr>
              <a:t>Japan’s electricity prices are 300% of the OECD average and 400% of the US average (1998 IEA figures)</a:t>
            </a:r>
            <a:endParaRPr b="0" lang="en-US" sz="16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明朝"/>
              </a:rPr>
              <a:t>A 25% cut in electricity rates would equate to an injection into the Japanese economy of 4 trillion yen.</a:t>
            </a:r>
            <a:endParaRPr b="0" lang="en-US" sz="16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明朝"/>
              </a:rPr>
              <a:t>The right energy deregulation model can bring electricity prices down significantly while taking account of environmental considerations and security of supply. (California related)</a:t>
            </a:r>
            <a:endParaRPr b="0" lang="en-US" sz="16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000000"/>
              </a:buClr>
              <a:buFont typeface="Frutiger 66 BoldItal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66 BoldItalic"/>
                <a:ea typeface="ＭＳ 明朝"/>
              </a:rPr>
              <a:t>Deregulating the energy sector and reducing electricity costs will help to determine the success or failure of the IT revolution here in Japan.</a:t>
            </a:r>
            <a:endParaRPr b="0" lang="en-US" sz="16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
        <p:nvSpPr>
          <p:cNvPr id="4" name="PlaceHolder 3"/>
          <p:cNvSpPr>
            <a:spLocks noGrp="1"/>
          </p:cNvSpPr>
          <p:nvPr>
            <p:ph type="sldNum" idx="1"/>
          </p:nvPr>
        </p:nvSpPr>
        <p:spPr/>
        <p:txBody>
          <a:bodyPr/>
          <a:p>
            <a:fld id="{7389DD02-7166-4F46-8017-B6B9A08E11E4}"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1650960" y="380880"/>
            <a:ext cx="7508880" cy="609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rPr>
              <a:t>Enron Japan 1 &amp; 2 Quarters PR Strategic Goals</a:t>
            </a:r>
            <a:endParaRPr b="0" i="1" lang="en-US" sz="2400" strike="noStrike" u="none">
              <a:solidFill>
                <a:srgbClr val="000000"/>
              </a:solidFill>
              <a:effectLst/>
              <a:uFillTx/>
              <a:latin typeface="Frutiger 66 BoldItalic"/>
            </a:endParaRPr>
          </a:p>
        </p:txBody>
      </p:sp>
      <p:sp>
        <p:nvSpPr>
          <p:cNvPr id="115" name="PlaceHolder 2"/>
          <p:cNvSpPr>
            <a:spLocks noGrp="1"/>
          </p:cNvSpPr>
          <p:nvPr>
            <p:ph/>
          </p:nvPr>
        </p:nvSpPr>
        <p:spPr>
          <a:xfrm>
            <a:off x="1599840" y="1980720"/>
            <a:ext cx="7483320" cy="4496040"/>
          </a:xfrm>
          <a:prstGeom prst="rect">
            <a:avLst/>
          </a:prstGeom>
          <a:noFill/>
          <a:ln w="0">
            <a:noFill/>
          </a:ln>
        </p:spPr>
        <p:txBody>
          <a:bodyPr lIns="90000" rIns="90000" tIns="46800" bIns="46800" anchor="t">
            <a:normAutofit/>
          </a:bodyPr>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ea typeface="Times New Roman"/>
              </a:rPr>
              <a:t>Insufficient public awareness about benefits of deregulation</a:t>
            </a:r>
            <a:endParaRPr b="0" lang="en-US" sz="20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 </a:t>
            </a:r>
            <a:endParaRPr b="0" lang="en-US" sz="18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Set Agenda for Deregulation Debate</a:t>
            </a:r>
            <a:endParaRPr b="0" lang="en-US" sz="18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High electricity prices</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Economic benefits</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California’s problems are not due to deregulation</a:t>
            </a:r>
            <a:endParaRPr b="0" lang="en-US" sz="1600" strike="noStrike" u="none">
              <a:solidFill>
                <a:srgbClr val="000000"/>
              </a:solidFill>
              <a:effectLst/>
              <a:uFillTx/>
              <a:latin typeface="Frutiger 55 Roman"/>
            </a:endParaRPr>
          </a:p>
          <a:p>
            <a:pPr lvl="1" marL="74304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Enron Sponsored Conference</a:t>
            </a:r>
            <a:endParaRPr b="0" lang="en-US" sz="1800" strike="noStrike" u="none">
              <a:solidFill>
                <a:srgbClr val="000000"/>
              </a:solidFill>
              <a:effectLst/>
              <a:uFillTx/>
              <a:latin typeface="Frutiger 55 Roman"/>
            </a:endParaRPr>
          </a:p>
          <a:p>
            <a:pPr lvl="1" marL="743040" indent="-28584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Media Understanding of Enron</a:t>
            </a:r>
            <a:endParaRPr b="0" lang="en-US" sz="18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is more than an energy company</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provides long term value for countries</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is customer focused</a:t>
            </a:r>
            <a:endParaRPr b="0" lang="en-US" sz="1600" strike="noStrike" u="none">
              <a:solidFill>
                <a:srgbClr val="000000"/>
              </a:solidFill>
              <a:effectLst/>
              <a:uFillTx/>
              <a:latin typeface="Frutiger 55 Roman"/>
            </a:endParaRPr>
          </a:p>
          <a:p>
            <a:pPr lvl="1" marL="743040" indent="-28584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Clarify Enron Japan &amp; E Power Situation</a:t>
            </a:r>
            <a:endParaRPr b="0" lang="en-US" sz="18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Boost Enron’s Visibility in Japanese Market by Expanded Enron Coverage in Top-Quality Media</a:t>
            </a:r>
            <a:endParaRPr b="0" lang="en-US" sz="1800" strike="noStrike" u="none">
              <a:solidFill>
                <a:srgbClr val="000000"/>
              </a:solidFill>
              <a:effectLst/>
              <a:uFillTx/>
              <a:latin typeface="Frutiger 55 Roman"/>
            </a:endParaRPr>
          </a:p>
          <a:p>
            <a:pPr marL="34308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p:txBody>
      </p:sp>
      <p:sp>
        <p:nvSpPr>
          <p:cNvPr id="116" name=""/>
          <p:cNvSpPr/>
          <p:nvPr/>
        </p:nvSpPr>
        <p:spPr>
          <a:xfrm>
            <a:off x="1676520" y="990720"/>
            <a:ext cx="7645320" cy="83808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66 BoldItalic"/>
                <a:ea typeface="Times New Roman"/>
              </a:rPr>
              <a:t>Stimulating Public Deregulation Debate  is Key to Enron Japan’s Commercial Success</a:t>
            </a:r>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DDD1ECD-9A91-47E6-9A50-8F4B41EE8B8B}"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
          <p:cNvSpPr/>
          <p:nvPr/>
        </p:nvSpPr>
        <p:spPr>
          <a:xfrm>
            <a:off x="1433520" y="2743200"/>
            <a:ext cx="8319960" cy="1752480"/>
          </a:xfrm>
          <a:prstGeom prst="rightArrow">
            <a:avLst>
              <a:gd name="adj1" fmla="val 48731"/>
              <a:gd name="adj2" fmla="val 43497"/>
            </a:avLst>
          </a:prstGeom>
          <a:gradFill rotWithShape="0">
            <a:gsLst>
              <a:gs pos="0">
                <a:srgbClr val="465e75"/>
              </a:gs>
              <a:gs pos="50000">
                <a:srgbClr val="99ccff"/>
              </a:gs>
              <a:gs pos="100000">
                <a:srgbClr val="465e75"/>
              </a:gs>
            </a:gsLst>
            <a:lin ang="5400000"/>
          </a:gradFill>
          <a:ln w="93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8" name="PlaceHolder 1"/>
          <p:cNvSpPr>
            <a:spLocks noGrp="1"/>
          </p:cNvSpPr>
          <p:nvPr>
            <p:ph type="title"/>
          </p:nvPr>
        </p:nvSpPr>
        <p:spPr>
          <a:xfrm>
            <a:off x="2057400" y="380880"/>
            <a:ext cx="7267680" cy="457200"/>
          </a:xfrm>
          <a:prstGeom prst="rect">
            <a:avLst/>
          </a:prstGeom>
          <a:noFill/>
          <a:ln w="0">
            <a:noFill/>
          </a:ln>
        </p:spPr>
        <p:txBody>
          <a:bodyPr lIns="90360" rIns="90360" tIns="44280" bIns="442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ea typeface="ＭＳ Ｐゴシック"/>
              </a:rPr>
              <a:t>2001 January-May Progress</a:t>
            </a:r>
            <a:r>
              <a:rPr b="0" i="1" lang="en-US" sz="2400" strike="noStrike" u="none">
                <a:solidFill>
                  <a:srgbClr val="000000"/>
                </a:solidFill>
                <a:effectLst/>
                <a:uFillTx/>
                <a:latin typeface="Frutiger 66 BoldItalic"/>
              </a:rPr>
              <a:t> </a:t>
            </a:r>
            <a:endParaRPr b="0" i="1" lang="en-US" sz="2400" strike="noStrike" u="none">
              <a:solidFill>
                <a:srgbClr val="000000"/>
              </a:solidFill>
              <a:effectLst/>
              <a:uFillTx/>
              <a:latin typeface="Frutiger 66 BoldItalic"/>
            </a:endParaRPr>
          </a:p>
        </p:txBody>
      </p:sp>
      <p:sp>
        <p:nvSpPr>
          <p:cNvPr id="119" name=""/>
          <p:cNvSpPr/>
          <p:nvPr/>
        </p:nvSpPr>
        <p:spPr>
          <a:xfrm>
            <a:off x="1233360" y="1752480"/>
            <a:ext cx="1662120" cy="825480"/>
          </a:xfrm>
          <a:prstGeom prst="rect">
            <a:avLst/>
          </a:prstGeom>
          <a:noFill/>
          <a:ln w="9360">
            <a:solidFill>
              <a:srgbClr val="00ffff"/>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MITI, JFTC, Diet finalize reports on Competition progress</a:t>
            </a:r>
            <a:endParaRPr b="0" lang="en-US" sz="1200" strike="noStrike" u="none">
              <a:solidFill>
                <a:srgbClr val="000000"/>
              </a:solidFill>
              <a:effectLst/>
              <a:uFillTx/>
              <a:latin typeface="Times New Roman"/>
            </a:endParaRPr>
          </a:p>
        </p:txBody>
      </p:sp>
      <p:sp>
        <p:nvSpPr>
          <p:cNvPr id="120" name=""/>
          <p:cNvSpPr/>
          <p:nvPr/>
        </p:nvSpPr>
        <p:spPr>
          <a:xfrm>
            <a:off x="3962520" y="2209680"/>
            <a:ext cx="1600200" cy="64260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AERA (Hirl)</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Economist (O’Day)</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(Hirl)</a:t>
            </a:r>
            <a:endParaRPr b="0" lang="en-US" sz="1200" strike="noStrike" u="none">
              <a:solidFill>
                <a:srgbClr val="000000"/>
              </a:solidFill>
              <a:effectLst/>
              <a:uFillTx/>
              <a:latin typeface="Times New Roman"/>
            </a:endParaRPr>
          </a:p>
        </p:txBody>
      </p:sp>
      <p:sp>
        <p:nvSpPr>
          <p:cNvPr id="121" name=""/>
          <p:cNvSpPr/>
          <p:nvPr/>
        </p:nvSpPr>
        <p:spPr>
          <a:xfrm>
            <a:off x="2203560" y="5059440"/>
            <a:ext cx="1225440" cy="27684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(Kean) </a:t>
            </a:r>
            <a:endParaRPr b="0" lang="en-US" sz="1200" strike="noStrike" u="none">
              <a:solidFill>
                <a:srgbClr val="000000"/>
              </a:solidFill>
              <a:effectLst/>
              <a:uFillTx/>
              <a:latin typeface="Times New Roman"/>
            </a:endParaRPr>
          </a:p>
        </p:txBody>
      </p:sp>
      <p:sp>
        <p:nvSpPr>
          <p:cNvPr id="122" name=""/>
          <p:cNvSpPr/>
          <p:nvPr/>
        </p:nvSpPr>
        <p:spPr>
          <a:xfrm>
            <a:off x="7075440" y="4267080"/>
            <a:ext cx="1154160" cy="825480"/>
          </a:xfrm>
          <a:prstGeom prst="rect">
            <a:avLst/>
          </a:prstGeom>
          <a:noFill/>
          <a:ln w="9360">
            <a:solidFill>
              <a:srgbClr val="00ffff"/>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METI, FEPC Release California reports</a:t>
            </a:r>
            <a:endParaRPr b="0" lang="en-US" sz="1200" strike="noStrike" u="none">
              <a:solidFill>
                <a:srgbClr val="000000"/>
              </a:solidFill>
              <a:effectLst/>
              <a:uFillTx/>
              <a:latin typeface="Times New Roman"/>
            </a:endParaRPr>
          </a:p>
        </p:txBody>
      </p:sp>
      <p:sp>
        <p:nvSpPr>
          <p:cNvPr id="123" name=""/>
          <p:cNvSpPr/>
          <p:nvPr/>
        </p:nvSpPr>
        <p:spPr>
          <a:xfrm>
            <a:off x="3048120" y="1600200"/>
            <a:ext cx="1523880" cy="45972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NHK (Kean, Hirl)</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Asahi (Hirl)</a:t>
            </a:r>
            <a:endParaRPr b="0" lang="en-US" sz="1200" strike="noStrike" u="none">
              <a:solidFill>
                <a:srgbClr val="000000"/>
              </a:solidFill>
              <a:effectLst/>
              <a:uFillTx/>
              <a:latin typeface="Times New Roman"/>
            </a:endParaRPr>
          </a:p>
        </p:txBody>
      </p:sp>
      <p:sp>
        <p:nvSpPr>
          <p:cNvPr id="124" name=""/>
          <p:cNvSpPr/>
          <p:nvPr/>
        </p:nvSpPr>
        <p:spPr>
          <a:xfrm flipV="1">
            <a:off x="4495680" y="3962520"/>
            <a:ext cx="0" cy="9144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5" name=""/>
          <p:cNvSpPr/>
          <p:nvPr/>
        </p:nvSpPr>
        <p:spPr>
          <a:xfrm>
            <a:off x="1584000" y="3276720"/>
            <a:ext cx="737640" cy="366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December</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2000</a:t>
            </a:r>
            <a:r>
              <a:rPr b="1" lang="en-US" sz="1200" strike="noStrike" u="none">
                <a:solidFill>
                  <a:srgbClr val="ffffff"/>
                </a:solidFill>
                <a:effectLst/>
                <a:uFillTx/>
                <a:latin typeface="Arial"/>
              </a:rPr>
              <a:t> </a:t>
            </a:r>
            <a:endParaRPr b="0" lang="en-US" sz="1200" strike="noStrike" u="none">
              <a:solidFill>
                <a:srgbClr val="000000"/>
              </a:solidFill>
              <a:effectLst/>
              <a:uFillTx/>
              <a:latin typeface="Times New Roman"/>
            </a:endParaRPr>
          </a:p>
        </p:txBody>
      </p:sp>
      <p:sp>
        <p:nvSpPr>
          <p:cNvPr id="126" name=""/>
          <p:cNvSpPr/>
          <p:nvPr/>
        </p:nvSpPr>
        <p:spPr>
          <a:xfrm>
            <a:off x="2302920" y="3581280"/>
            <a:ext cx="669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000000"/>
                </a:solidFill>
                <a:effectLst/>
                <a:uFillTx/>
                <a:latin typeface="Arial"/>
              </a:rPr>
              <a:t>January</a:t>
            </a:r>
            <a:endParaRPr b="0" lang="en-US" sz="1200" strike="noStrike" u="none">
              <a:solidFill>
                <a:srgbClr val="000000"/>
              </a:solidFill>
              <a:effectLst/>
              <a:uFillTx/>
              <a:latin typeface="Times New Roman"/>
            </a:endParaRPr>
          </a:p>
        </p:txBody>
      </p:sp>
      <p:sp>
        <p:nvSpPr>
          <p:cNvPr id="127" name=""/>
          <p:cNvSpPr/>
          <p:nvPr/>
        </p:nvSpPr>
        <p:spPr>
          <a:xfrm>
            <a:off x="5486400" y="3581280"/>
            <a:ext cx="56988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March</a:t>
            </a:r>
            <a:endParaRPr b="0" lang="en-US" sz="1200" strike="noStrike" u="none">
              <a:solidFill>
                <a:srgbClr val="000000"/>
              </a:solidFill>
              <a:effectLst/>
              <a:uFillTx/>
              <a:latin typeface="Times New Roman"/>
            </a:endParaRPr>
          </a:p>
        </p:txBody>
      </p:sp>
      <p:sp>
        <p:nvSpPr>
          <p:cNvPr id="128" name=""/>
          <p:cNvSpPr/>
          <p:nvPr/>
        </p:nvSpPr>
        <p:spPr>
          <a:xfrm>
            <a:off x="1981080" y="2590920"/>
            <a:ext cx="0" cy="609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9" name=""/>
          <p:cNvSpPr/>
          <p:nvPr/>
        </p:nvSpPr>
        <p:spPr>
          <a:xfrm>
            <a:off x="7467480" y="2743200"/>
            <a:ext cx="0" cy="609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0" name=""/>
          <p:cNvSpPr/>
          <p:nvPr/>
        </p:nvSpPr>
        <p:spPr>
          <a:xfrm>
            <a:off x="3733920" y="4883040"/>
            <a:ext cx="1600200" cy="825480"/>
          </a:xfrm>
          <a:prstGeom prst="rect">
            <a:avLst/>
          </a:prstGeom>
          <a:noFill/>
          <a:ln w="9360">
            <a:solidFill>
              <a:srgbClr val="00ffff"/>
            </a:solidFill>
            <a:miter/>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Incumbents utilize California in anti-liberalization media campaign </a:t>
            </a:r>
            <a:endParaRPr b="0" lang="en-US" sz="1200" strike="noStrike" u="none">
              <a:solidFill>
                <a:srgbClr val="000000"/>
              </a:solidFill>
              <a:effectLst/>
              <a:uFillTx/>
              <a:latin typeface="Times New Roman"/>
            </a:endParaRPr>
          </a:p>
        </p:txBody>
      </p:sp>
      <p:sp>
        <p:nvSpPr>
          <p:cNvPr id="131" name=""/>
          <p:cNvSpPr/>
          <p:nvPr/>
        </p:nvSpPr>
        <p:spPr>
          <a:xfrm>
            <a:off x="6248520" y="2133720"/>
            <a:ext cx="0" cy="1218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2" name=""/>
          <p:cNvSpPr/>
          <p:nvPr/>
        </p:nvSpPr>
        <p:spPr>
          <a:xfrm>
            <a:off x="5549760" y="1676520"/>
            <a:ext cx="1384560" cy="45972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Business (Kean, Frevert)</a:t>
            </a:r>
            <a:endParaRPr b="0" lang="en-US" sz="1200" strike="noStrike" u="none">
              <a:solidFill>
                <a:srgbClr val="000000"/>
              </a:solidFill>
              <a:effectLst/>
              <a:uFillTx/>
              <a:latin typeface="Times New Roman"/>
            </a:endParaRPr>
          </a:p>
        </p:txBody>
      </p:sp>
      <p:sp>
        <p:nvSpPr>
          <p:cNvPr id="133" name=""/>
          <p:cNvSpPr/>
          <p:nvPr/>
        </p:nvSpPr>
        <p:spPr>
          <a:xfrm flipV="1">
            <a:off x="7772400" y="3657240"/>
            <a:ext cx="0" cy="60948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4" name=""/>
          <p:cNvSpPr/>
          <p:nvPr/>
        </p:nvSpPr>
        <p:spPr>
          <a:xfrm>
            <a:off x="3462840" y="3352680"/>
            <a:ext cx="6530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February</a:t>
            </a:r>
            <a:endParaRPr b="0" lang="en-US" sz="1200" strike="noStrike" u="none">
              <a:solidFill>
                <a:srgbClr val="000000"/>
              </a:solidFill>
              <a:effectLst/>
              <a:uFillTx/>
              <a:latin typeface="Times New Roman"/>
            </a:endParaRPr>
          </a:p>
        </p:txBody>
      </p:sp>
      <p:sp>
        <p:nvSpPr>
          <p:cNvPr id="135" name=""/>
          <p:cNvSpPr/>
          <p:nvPr/>
        </p:nvSpPr>
        <p:spPr>
          <a:xfrm flipV="1">
            <a:off x="2666880" y="3809520"/>
            <a:ext cx="0" cy="1219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6" name=""/>
          <p:cNvSpPr/>
          <p:nvPr/>
        </p:nvSpPr>
        <p:spPr>
          <a:xfrm>
            <a:off x="6934320" y="2392200"/>
            <a:ext cx="1066680" cy="27684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Denki (Hirl)</a:t>
            </a:r>
            <a:endParaRPr b="0" lang="en-US" sz="1200" strike="noStrike" u="none">
              <a:solidFill>
                <a:srgbClr val="000000"/>
              </a:solidFill>
              <a:effectLst/>
              <a:uFillTx/>
              <a:latin typeface="Times New Roman"/>
            </a:endParaRPr>
          </a:p>
        </p:txBody>
      </p:sp>
      <p:sp>
        <p:nvSpPr>
          <p:cNvPr id="137" name=""/>
          <p:cNvSpPr/>
          <p:nvPr/>
        </p:nvSpPr>
        <p:spPr>
          <a:xfrm>
            <a:off x="4800600" y="2895480"/>
            <a:ext cx="0" cy="6858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8" name=""/>
          <p:cNvSpPr/>
          <p:nvPr/>
        </p:nvSpPr>
        <p:spPr>
          <a:xfrm>
            <a:off x="7500960" y="3398760"/>
            <a:ext cx="3477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April</a:t>
            </a:r>
            <a:endParaRPr b="0" lang="en-US" sz="1200" strike="noStrike" u="none">
              <a:solidFill>
                <a:srgbClr val="000000"/>
              </a:solidFill>
              <a:effectLst/>
              <a:uFillTx/>
              <a:latin typeface="Times New Roman"/>
            </a:endParaRPr>
          </a:p>
        </p:txBody>
      </p:sp>
      <p:sp>
        <p:nvSpPr>
          <p:cNvPr id="139" name=""/>
          <p:cNvSpPr/>
          <p:nvPr/>
        </p:nvSpPr>
        <p:spPr>
          <a:xfrm>
            <a:off x="2120760" y="2590920"/>
            <a:ext cx="115596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Ministries Restructured</a:t>
            </a:r>
            <a:endParaRPr b="0" lang="en-US" sz="1200" strike="noStrike" u="none">
              <a:solidFill>
                <a:srgbClr val="000000"/>
              </a:solidFill>
              <a:effectLst/>
              <a:uFillTx/>
              <a:latin typeface="Times New Roman"/>
            </a:endParaRPr>
          </a:p>
        </p:txBody>
      </p:sp>
      <p:sp>
        <p:nvSpPr>
          <p:cNvPr id="140" name=""/>
          <p:cNvSpPr/>
          <p:nvPr/>
        </p:nvSpPr>
        <p:spPr>
          <a:xfrm>
            <a:off x="2666880" y="304812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1" name=""/>
          <p:cNvSpPr/>
          <p:nvPr/>
        </p:nvSpPr>
        <p:spPr>
          <a:xfrm>
            <a:off x="7315200" y="1219320"/>
            <a:ext cx="1371600" cy="459720"/>
          </a:xfrm>
          <a:prstGeom prst="rect">
            <a:avLst/>
          </a:prstGeom>
          <a:solidFill>
            <a:srgbClr val="ff99cc"/>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Business Cover Story</a:t>
            </a:r>
            <a:endParaRPr b="0" lang="en-US" sz="1200" strike="noStrike" u="none">
              <a:solidFill>
                <a:srgbClr val="000000"/>
              </a:solidFill>
              <a:effectLst/>
              <a:uFillTx/>
              <a:latin typeface="Times New Roman"/>
            </a:endParaRPr>
          </a:p>
        </p:txBody>
      </p:sp>
      <p:sp>
        <p:nvSpPr>
          <p:cNvPr id="142" name=""/>
          <p:cNvSpPr/>
          <p:nvPr/>
        </p:nvSpPr>
        <p:spPr>
          <a:xfrm>
            <a:off x="8991720" y="3444840"/>
            <a:ext cx="834840" cy="3661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December</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2001</a:t>
            </a:r>
            <a:endParaRPr b="0" lang="en-US" sz="1200" strike="noStrike" u="none">
              <a:solidFill>
                <a:srgbClr val="000000"/>
              </a:solidFill>
              <a:effectLst/>
              <a:uFillTx/>
              <a:latin typeface="Times New Roman"/>
            </a:endParaRPr>
          </a:p>
        </p:txBody>
      </p:sp>
      <p:sp>
        <p:nvSpPr>
          <p:cNvPr id="143" name=""/>
          <p:cNvSpPr/>
          <p:nvPr/>
        </p:nvSpPr>
        <p:spPr>
          <a:xfrm>
            <a:off x="8839080" y="2666880"/>
            <a:ext cx="0" cy="68580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4" name=""/>
          <p:cNvSpPr/>
          <p:nvPr/>
        </p:nvSpPr>
        <p:spPr>
          <a:xfrm>
            <a:off x="3657600" y="2133720"/>
            <a:ext cx="0" cy="1218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5" name=""/>
          <p:cNvSpPr/>
          <p:nvPr/>
        </p:nvSpPr>
        <p:spPr>
          <a:xfrm>
            <a:off x="5867280" y="5181480"/>
            <a:ext cx="1371600" cy="459720"/>
          </a:xfrm>
          <a:prstGeom prst="rect">
            <a:avLst/>
          </a:prstGeom>
          <a:solidFill>
            <a:srgbClr val="cc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Nikkei Business (Hirl)</a:t>
            </a:r>
            <a:endParaRPr b="0" lang="en-US" sz="1200" strike="noStrike" u="none">
              <a:solidFill>
                <a:srgbClr val="000000"/>
              </a:solidFill>
              <a:effectLst/>
              <a:uFillTx/>
              <a:latin typeface="Times New Roman"/>
            </a:endParaRPr>
          </a:p>
        </p:txBody>
      </p:sp>
      <p:sp>
        <p:nvSpPr>
          <p:cNvPr id="146" name=""/>
          <p:cNvSpPr/>
          <p:nvPr/>
        </p:nvSpPr>
        <p:spPr>
          <a:xfrm flipV="1">
            <a:off x="6553080" y="3962520"/>
            <a:ext cx="0" cy="1218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 name=""/>
          <p:cNvSpPr/>
          <p:nvPr/>
        </p:nvSpPr>
        <p:spPr>
          <a:xfrm>
            <a:off x="8305920" y="5029200"/>
            <a:ext cx="1143000" cy="82548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sponsored seminar on Deregulation</a:t>
            </a:r>
            <a:endParaRPr b="0" lang="en-US" sz="1200" strike="noStrike" u="none">
              <a:solidFill>
                <a:srgbClr val="000000"/>
              </a:solidFill>
              <a:effectLst/>
              <a:uFillTx/>
              <a:latin typeface="Times New Roman"/>
            </a:endParaRPr>
          </a:p>
        </p:txBody>
      </p:sp>
      <p:sp>
        <p:nvSpPr>
          <p:cNvPr id="148" name=""/>
          <p:cNvSpPr/>
          <p:nvPr/>
        </p:nvSpPr>
        <p:spPr>
          <a:xfrm>
            <a:off x="8421840" y="3627360"/>
            <a:ext cx="41724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May</a:t>
            </a:r>
            <a:endParaRPr b="0" lang="en-US" sz="1200" strike="noStrike" u="none">
              <a:solidFill>
                <a:srgbClr val="000000"/>
              </a:solidFill>
              <a:effectLst/>
              <a:uFillTx/>
              <a:latin typeface="Times New Roman"/>
            </a:endParaRPr>
          </a:p>
        </p:txBody>
      </p:sp>
      <p:sp>
        <p:nvSpPr>
          <p:cNvPr id="149" name=""/>
          <p:cNvSpPr/>
          <p:nvPr/>
        </p:nvSpPr>
        <p:spPr>
          <a:xfrm flipV="1">
            <a:off x="8839080" y="3809520"/>
            <a:ext cx="0" cy="1219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8077320" y="1676520"/>
            <a:ext cx="0" cy="1676160"/>
          </a:xfrm>
          <a:prstGeom prst="line">
            <a:avLst/>
          </a:prstGeom>
          <a:ln w="9360">
            <a:solidFill>
              <a:srgbClr val="ff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1" name=""/>
          <p:cNvSpPr/>
          <p:nvPr/>
        </p:nvSpPr>
        <p:spPr>
          <a:xfrm>
            <a:off x="8229600" y="1828800"/>
            <a:ext cx="1143000" cy="82548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Deregulation White Paper finalized</a:t>
            </a:r>
            <a:endParaRPr b="0" lang="en-US" sz="1200" strike="noStrike" u="none">
              <a:solidFill>
                <a:srgbClr val="000000"/>
              </a:solidFill>
              <a:effectLst/>
              <a:uFillTx/>
              <a:latin typeface="Times New Roman"/>
            </a:endParaRPr>
          </a:p>
        </p:txBody>
      </p:sp>
      <p:sp>
        <p:nvSpPr>
          <p:cNvPr id="152" name=""/>
          <p:cNvSpPr/>
          <p:nvPr/>
        </p:nvSpPr>
        <p:spPr>
          <a:xfrm>
            <a:off x="2895480" y="4267080"/>
            <a:ext cx="838440" cy="45972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Denki Seminar </a:t>
            </a:r>
            <a:endParaRPr b="0" lang="en-US" sz="1200" strike="noStrike" u="none">
              <a:solidFill>
                <a:srgbClr val="000000"/>
              </a:solidFill>
              <a:effectLst/>
              <a:uFillTx/>
              <a:latin typeface="Times New Roman"/>
            </a:endParaRPr>
          </a:p>
        </p:txBody>
      </p:sp>
      <p:sp>
        <p:nvSpPr>
          <p:cNvPr id="153" name=""/>
          <p:cNvSpPr/>
          <p:nvPr/>
        </p:nvSpPr>
        <p:spPr>
          <a:xfrm>
            <a:off x="5410080" y="4267080"/>
            <a:ext cx="838440" cy="459720"/>
          </a:xfrm>
          <a:prstGeom prst="rect">
            <a:avLst/>
          </a:prstGeom>
          <a:solidFill>
            <a:srgbClr val="ffccff"/>
          </a:solid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WRMA Seminar</a:t>
            </a:r>
            <a:endParaRPr b="0" lang="en-US" sz="1200" strike="noStrike" u="none">
              <a:solidFill>
                <a:srgbClr val="000000"/>
              </a:solidFill>
              <a:effectLst/>
              <a:uFillTx/>
              <a:latin typeface="Times New Roman"/>
            </a:endParaRPr>
          </a:p>
        </p:txBody>
      </p:sp>
      <p:sp>
        <p:nvSpPr>
          <p:cNvPr id="154" name=""/>
          <p:cNvSpPr/>
          <p:nvPr/>
        </p:nvSpPr>
        <p:spPr>
          <a:xfrm flipV="1">
            <a:off x="3124080" y="3962520"/>
            <a:ext cx="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5" name=""/>
          <p:cNvSpPr/>
          <p:nvPr/>
        </p:nvSpPr>
        <p:spPr>
          <a:xfrm flipV="1">
            <a:off x="5867280" y="3962520"/>
            <a:ext cx="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578F3F15-01FE-4015-BCD2-952AC441751A}"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
          <p:cNvSpPr/>
          <p:nvPr/>
        </p:nvSpPr>
        <p:spPr>
          <a:xfrm>
            <a:off x="1752480" y="1523880"/>
            <a:ext cx="7391520" cy="381024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Verdana"/>
              </a:rPr>
              <a:t>2001 Enron Strategic PR Goals</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Verdana"/>
              </a:rPr>
              <a:t>Expansion of Enron Media Coverage:</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99ff"/>
                </a:solidFill>
                <a:effectLst/>
                <a:uFillTx/>
                <a:latin typeface="Verdana"/>
              </a:rPr>
              <a:t>	</a:t>
            </a:r>
            <a:r>
              <a:rPr b="1" i="1" lang="en-US" sz="2000" strike="noStrike" u="none">
                <a:solidFill>
                  <a:srgbClr val="3399ff"/>
                </a:solidFill>
                <a:effectLst/>
                <a:uFillTx/>
                <a:latin typeface="Verdana"/>
              </a:rPr>
              <a:t>from feature stories to cover stories</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99ff"/>
                </a:solidFill>
                <a:effectLst/>
                <a:uFillTx/>
                <a:latin typeface="Verdana"/>
              </a:rPr>
              <a:t>	</a:t>
            </a:r>
            <a:r>
              <a:rPr b="1" i="1" lang="en-US" sz="2000" strike="noStrike" u="none">
                <a:solidFill>
                  <a:srgbClr val="3399ff"/>
                </a:solidFill>
                <a:effectLst/>
                <a:uFillTx/>
                <a:latin typeface="Verdana"/>
              </a:rPr>
              <a:t>from coverage as ‘leading energy company’</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99ff"/>
                </a:solidFill>
                <a:effectLst/>
                <a:uFillTx/>
                <a:latin typeface="Verdana"/>
              </a:rPr>
              <a:t>	</a:t>
            </a:r>
            <a:r>
              <a:rPr b="1" i="1" lang="en-US" sz="2000" strike="noStrike" u="none">
                <a:solidFill>
                  <a:srgbClr val="3399ff"/>
                </a:solidFill>
                <a:effectLst/>
                <a:uFillTx/>
                <a:latin typeface="Verdana"/>
              </a:rPr>
              <a:t>to coverage as ‘leading company’</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99ff"/>
                </a:solidFill>
                <a:effectLst/>
                <a:uFillTx/>
                <a:latin typeface="Verdana"/>
              </a:rPr>
              <a:t>	</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7A319848-C3BE-4A45-9CFA-0D6EB99EB513}"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7" name="Denki%20010416" descr=""/>
          <p:cNvPicPr/>
          <p:nvPr/>
        </p:nvPicPr>
        <p:blipFill>
          <a:blip r:embed="rId1"/>
          <a:stretch/>
        </p:blipFill>
        <p:spPr>
          <a:xfrm>
            <a:off x="2819520" y="304920"/>
            <a:ext cx="2987640" cy="6172200"/>
          </a:xfrm>
          <a:prstGeom prst="rect">
            <a:avLst/>
          </a:prstGeom>
          <a:noFill/>
          <a:ln w="9360">
            <a:solidFill>
              <a:srgbClr val="000000"/>
            </a:solidFill>
            <a:miter/>
          </a:ln>
        </p:spPr>
      </p:pic>
      <p:sp>
        <p:nvSpPr>
          <p:cNvPr id="158" name=""/>
          <p:cNvSpPr/>
          <p:nvPr/>
        </p:nvSpPr>
        <p:spPr>
          <a:xfrm>
            <a:off x="6324480" y="4815000"/>
            <a:ext cx="312444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66 BoldItalic"/>
              </a:rPr>
              <a:t>Denki Shimbun (April 16)</a:t>
            </a:r>
            <a:endParaRPr b="0" lang="en-US" sz="18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5FA3BEC3-CC74-4EB2-A83E-EE9BBD2B56AA}"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9" name="Economist%20010313-Nick" descr=""/>
          <p:cNvPicPr/>
          <p:nvPr/>
        </p:nvPicPr>
        <p:blipFill>
          <a:blip r:embed="rId1"/>
          <a:stretch/>
        </p:blipFill>
        <p:spPr>
          <a:xfrm>
            <a:off x="2879640" y="1066680"/>
            <a:ext cx="4969080" cy="5410440"/>
          </a:xfrm>
          <a:prstGeom prst="rect">
            <a:avLst/>
          </a:prstGeom>
          <a:noFill/>
          <a:ln w="9360">
            <a:solidFill>
              <a:srgbClr val="000000"/>
            </a:solidFill>
            <a:miter/>
          </a:ln>
        </p:spPr>
      </p:pic>
      <p:sp>
        <p:nvSpPr>
          <p:cNvPr id="160" name=""/>
          <p:cNvSpPr/>
          <p:nvPr/>
        </p:nvSpPr>
        <p:spPr>
          <a:xfrm>
            <a:off x="2819520" y="457200"/>
            <a:ext cx="548640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66 BoldItalic"/>
              </a:rPr>
              <a:t>Magazine “Economist” (March 13)</a:t>
            </a:r>
            <a:endParaRPr b="0" lang="en-US" sz="18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52A46A72-55E3-497F-B8EC-ECF1039B1F01}"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
          <p:cNvSpPr/>
          <p:nvPr/>
        </p:nvSpPr>
        <p:spPr>
          <a:xfrm>
            <a:off x="1981080" y="457200"/>
            <a:ext cx="7096320" cy="53352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66"/>
                </a:solidFill>
                <a:effectLst/>
                <a:uFillTx/>
                <a:latin typeface="Arial"/>
              </a:rPr>
              <a:t>Enron in Japanese Top Magazine’s Cover Story</a:t>
            </a:r>
            <a:endParaRPr b="0" lang="en-US" sz="2400" strike="noStrike" u="none">
              <a:solidFill>
                <a:srgbClr val="000000"/>
              </a:solidFill>
              <a:effectLst/>
              <a:uFillTx/>
              <a:latin typeface="Times New Roman"/>
            </a:endParaRPr>
          </a:p>
        </p:txBody>
      </p:sp>
      <p:sp>
        <p:nvSpPr>
          <p:cNvPr id="162" name=""/>
          <p:cNvSpPr/>
          <p:nvPr/>
        </p:nvSpPr>
        <p:spPr>
          <a:xfrm>
            <a:off x="3796920" y="5965920"/>
            <a:ext cx="24422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66"/>
                </a:solidFill>
                <a:effectLst/>
                <a:uFillTx/>
                <a:latin typeface="Arial"/>
              </a:rPr>
              <a:t>http://www.enron.co.jp</a:t>
            </a:r>
            <a:endParaRPr b="0" lang="en-US" sz="1800" strike="noStrike" u="none">
              <a:solidFill>
                <a:srgbClr val="000000"/>
              </a:solidFill>
              <a:effectLst/>
              <a:uFillTx/>
              <a:latin typeface="Times New Roman"/>
            </a:endParaRPr>
          </a:p>
        </p:txBody>
      </p:sp>
      <p:pic>
        <p:nvPicPr>
          <p:cNvPr id="163" name="Nikkei%20Business%20010409-cover" descr=""/>
          <p:cNvPicPr/>
          <p:nvPr/>
        </p:nvPicPr>
        <p:blipFill>
          <a:blip r:embed="rId1"/>
          <a:stretch/>
        </p:blipFill>
        <p:spPr>
          <a:xfrm>
            <a:off x="3195720" y="990720"/>
            <a:ext cx="4003560" cy="5562360"/>
          </a:xfrm>
          <a:prstGeom prst="rect">
            <a:avLst/>
          </a:prstGeom>
          <a:noFill/>
          <a:ln w="9360">
            <a:solidFill>
              <a:srgbClr val="000000"/>
            </a:solidFill>
            <a:miter/>
          </a:ln>
        </p:spPr>
      </p:pic>
      <p:sp>
        <p:nvSpPr>
          <p:cNvPr id="164" name=""/>
          <p:cNvSpPr/>
          <p:nvPr/>
        </p:nvSpPr>
        <p:spPr>
          <a:xfrm>
            <a:off x="7391520" y="5195880"/>
            <a:ext cx="213336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66 BoldItalic"/>
              </a:rPr>
              <a:t>Nikkei Business</a:t>
            </a:r>
            <a:endParaRPr b="0" lang="en-US" sz="18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E43AD261-375B-4409-9F11-169EA8E53CA2}"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1600200" y="380520"/>
            <a:ext cx="7508880" cy="6858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rPr>
              <a:t>Enron Japan PR 2001 (3 &amp; 4 Quarters) Goals</a:t>
            </a:r>
            <a:endParaRPr b="0" i="1" lang="en-US" sz="2400" strike="noStrike" u="none">
              <a:solidFill>
                <a:srgbClr val="000000"/>
              </a:solidFill>
              <a:effectLst/>
              <a:uFillTx/>
              <a:latin typeface="Frutiger 66 BoldItalic"/>
            </a:endParaRPr>
          </a:p>
        </p:txBody>
      </p:sp>
      <p:sp>
        <p:nvSpPr>
          <p:cNvPr id="166" name="PlaceHolder 2"/>
          <p:cNvSpPr>
            <a:spLocks noGrp="1"/>
          </p:cNvSpPr>
          <p:nvPr>
            <p:ph/>
          </p:nvPr>
        </p:nvSpPr>
        <p:spPr>
          <a:xfrm>
            <a:off x="1676160" y="1066320"/>
            <a:ext cx="7483320" cy="5410440"/>
          </a:xfrm>
          <a:prstGeom prst="rect">
            <a:avLst/>
          </a:prstGeom>
          <a:noFill/>
          <a:ln w="0">
            <a:noFill/>
          </a:ln>
        </p:spPr>
        <p:txBody>
          <a:bodyPr lIns="90000" rIns="90000" tIns="46800" bIns="46800" anchor="t">
            <a:normAutofit/>
          </a:bodyPr>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3399ff"/>
                </a:solidFill>
                <a:effectLst/>
                <a:uFillTx/>
                <a:latin typeface="Verdana"/>
              </a:rPr>
              <a:t>	</a:t>
            </a:r>
            <a:r>
              <a:rPr b="1" i="1" lang="en-US" sz="1800" strike="noStrike" u="none">
                <a:solidFill>
                  <a:srgbClr val="3399ff"/>
                </a:solidFill>
                <a:effectLst/>
                <a:uFillTx/>
                <a:latin typeface="Verdana"/>
              </a:rPr>
              <a:t>From coverage as ‘leading energy company’</a:t>
            </a:r>
            <a:endParaRPr b="0" lang="en-US" sz="18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3399ff"/>
                </a:solidFill>
                <a:effectLst/>
                <a:uFillTx/>
                <a:latin typeface="Verdana"/>
              </a:rPr>
              <a:t>	</a:t>
            </a:r>
            <a:r>
              <a:rPr b="1" i="1" lang="en-US" sz="1800" strike="noStrike" u="none">
                <a:solidFill>
                  <a:srgbClr val="3399ff"/>
                </a:solidFill>
                <a:effectLst/>
                <a:uFillTx/>
                <a:latin typeface="Verdana"/>
              </a:rPr>
              <a:t>to coverage as ‘leading company’</a:t>
            </a:r>
            <a:endParaRPr b="0" lang="en-US" sz="18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3399ff"/>
                </a:solidFill>
                <a:effectLst/>
                <a:uFillTx/>
                <a:latin typeface="Verdana"/>
              </a:rPr>
              <a:t>	</a:t>
            </a:r>
            <a:r>
              <a:rPr b="1" i="1" lang="en-US" sz="1800" strike="noStrike" u="none">
                <a:solidFill>
                  <a:srgbClr val="3399ff"/>
                </a:solidFill>
                <a:effectLst/>
                <a:uFillTx/>
                <a:latin typeface="Verdana"/>
              </a:rPr>
              <a:t>Stimulating Public Deregulation Debate is Key to Enron Japan’s Commercial Success</a:t>
            </a:r>
            <a:endParaRPr b="0" lang="en-US" sz="18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55 Roman"/>
                <a:ea typeface="ＭＳ 明朝"/>
              </a:rPr>
              <a:t>Continue Sending Regulatory Messages to Promote Deregulation</a:t>
            </a:r>
            <a:endParaRPr b="0" lang="en-US" sz="18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High electricity prices</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Economic benefits to consumers</a:t>
            </a:r>
            <a:endParaRPr b="0" lang="en-US" sz="1600" strike="noStrike" u="none">
              <a:solidFill>
                <a:srgbClr val="000000"/>
              </a:solidFill>
              <a:effectLst/>
              <a:uFillTx/>
              <a:latin typeface="Frutiger 55 Roman"/>
            </a:endParaRPr>
          </a:p>
          <a:p>
            <a:pPr lvl="1" marL="743040" indent="-28584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55 Roman"/>
                <a:ea typeface="ＭＳ 明朝"/>
              </a:rPr>
              <a:t>Lead and Adjust Public Recognition of Enron</a:t>
            </a:r>
            <a:endParaRPr b="0" lang="en-US" sz="18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Enron’s focus is more than electricity –Enron Global Market</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Complex corporate structure</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in California</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Enron lacks credibility</a:t>
            </a:r>
            <a:endParaRPr b="0" lang="en-US" sz="1600" strike="noStrike" u="none">
              <a:solidFill>
                <a:srgbClr val="000000"/>
              </a:solidFill>
              <a:effectLst/>
              <a:uFillTx/>
              <a:latin typeface="Frutiger 55 Roman"/>
            </a:endParaRPr>
          </a:p>
          <a:p>
            <a:pPr lvl="1" marL="74304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55 Roman"/>
                <a:ea typeface="ＭＳ 明朝"/>
              </a:rPr>
              <a:t>Build Enron Japan Information Archive/Database</a:t>
            </a:r>
            <a:r>
              <a:rPr b="1" lang="en-US" sz="1600" strike="noStrike" u="none">
                <a:solidFill>
                  <a:srgbClr val="000000"/>
                </a:solidFill>
                <a:effectLst/>
                <a:uFillTx/>
                <a:latin typeface="Frutiger 55 Roman"/>
                <a:ea typeface="ＭＳ Ｐゴシック"/>
              </a:rPr>
              <a:t> </a:t>
            </a:r>
            <a:endParaRPr b="0" lang="en-US" sz="16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ea typeface="ＭＳ 明朝"/>
              </a:rPr>
              <a:t>Develop in-house online news archive </a:t>
            </a:r>
            <a:endParaRPr b="0" lang="en-US" sz="1400" strike="noStrike" u="none">
              <a:solidFill>
                <a:srgbClr val="000000"/>
              </a:solidFill>
              <a:effectLst/>
              <a:uFillTx/>
              <a:latin typeface="Frutiger 55 Roman"/>
            </a:endParaRPr>
          </a:p>
          <a:p>
            <a:pPr lvl="1" marL="743040" indent="-285840">
              <a:lnSpc>
                <a:spcPct val="90000"/>
              </a:lnSpc>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ea typeface="ＭＳ 明朝"/>
              </a:rPr>
              <a:t>Track and follow regulatory environment, business trends and public recognition of Enron through analytical monitoring of the media</a:t>
            </a:r>
            <a:r>
              <a:rPr b="0" lang="en-US" sz="1600" strike="noStrike" u="none">
                <a:solidFill>
                  <a:srgbClr val="000000"/>
                </a:solidFill>
                <a:effectLst/>
                <a:uFillTx/>
                <a:latin typeface="Frutiger 55 Roman"/>
                <a:ea typeface="ＭＳ 明朝"/>
              </a:rPr>
              <a:t> </a:t>
            </a:r>
            <a:r>
              <a:rPr b="0" lang="en-US" sz="1400" strike="noStrike" u="none">
                <a:solidFill>
                  <a:srgbClr val="000000"/>
                </a:solidFill>
                <a:effectLst/>
                <a:uFillTx/>
                <a:latin typeface="Frutiger 55 Roman"/>
                <a:ea typeface="ＭＳ 明朝"/>
              </a:rPr>
              <a:t>coverage</a:t>
            </a:r>
            <a:endParaRPr b="0" lang="en-US" sz="1400" strike="noStrike" u="none">
              <a:solidFill>
                <a:srgbClr val="000000"/>
              </a:solidFill>
              <a:effectLst/>
              <a:uFillTx/>
              <a:latin typeface="Frutiger 55 Roman"/>
            </a:endParaRPr>
          </a:p>
          <a:p>
            <a:pPr lvl="1" marL="743040" indent="0">
              <a:lnSpc>
                <a:spcPct val="9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Frutiger 55 Roman"/>
            </a:endParaRPr>
          </a:p>
          <a:p>
            <a:pPr marL="343080" indent="-34308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55 Roman"/>
                <a:ea typeface="ＭＳ 明朝"/>
              </a:rPr>
              <a:t>Create an Environment for Two-Way Information Flow</a:t>
            </a:r>
            <a:endParaRPr b="0" lang="en-US" sz="1800" strike="noStrike" u="none">
              <a:solidFill>
                <a:srgbClr val="000000"/>
              </a:solidFill>
              <a:effectLst/>
              <a:uFillTx/>
              <a:latin typeface="Frutiger 55 Roman"/>
            </a:endParaRPr>
          </a:p>
          <a:p>
            <a:pPr lvl="1" marL="743040" indent="-28584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p:txBody>
      </p:sp>
      <p:sp>
        <p:nvSpPr>
          <p:cNvPr id="4" name="PlaceHolder 3"/>
          <p:cNvSpPr>
            <a:spLocks noGrp="1"/>
          </p:cNvSpPr>
          <p:nvPr>
            <p:ph type="sldNum" idx="1"/>
          </p:nvPr>
        </p:nvSpPr>
        <p:spPr/>
        <p:txBody>
          <a:bodyPr/>
          <a:p>
            <a:fld id="{0283665B-B2F1-44B7-86D6-CC2C7D06886D}"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
          <p:cNvSpPr/>
          <p:nvPr/>
        </p:nvSpPr>
        <p:spPr>
          <a:xfrm>
            <a:off x="1905120" y="2286000"/>
            <a:ext cx="7010280" cy="114300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sng">
                <a:solidFill>
                  <a:srgbClr val="3399ff"/>
                </a:solidFill>
                <a:effectLst/>
                <a:uFillTx/>
                <a:latin typeface="Verdana"/>
                <a:ea typeface="ＭＳ Ｐゴシック"/>
              </a:rPr>
              <a:t>PUBLIC RELATIONS</a:t>
            </a:r>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9D3D0B3F-4CA0-4295-ADBA-CF77E0B74E47}" type="slidenum">
              <a:t>2</a:t>
            </a:fld>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
          <p:cNvSpPr/>
          <p:nvPr/>
        </p:nvSpPr>
        <p:spPr>
          <a:xfrm>
            <a:off x="1714680" y="1828800"/>
            <a:ext cx="7877160" cy="2940840"/>
          </a:xfrm>
          <a:prstGeom prst="roundRect">
            <a:avLst>
              <a:gd name="adj" fmla="val 16667"/>
            </a:avLst>
          </a:prstGeom>
          <a:noFill/>
          <a:ln w="38160">
            <a:solidFill>
              <a:srgbClr val="ff0000"/>
            </a:solidFill>
            <a:miter/>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ea typeface="ＭＳ Ｐゴシック"/>
              </a:rPr>
              <a:t>Create multi-commodity merchant business with flexibility to capitalize on opportunities in newly opened electricity market, developing capital markets, rapidly expanding e-commerce, internet-based and broadband markets and other Enron-specialized capabilities in metals, pulp and paper, weather, credit, gas, coal, petroleum products and foreign exchange.</a:t>
            </a:r>
            <a:endParaRPr b="0" lang="en-US" sz="2400" strike="noStrike" u="none">
              <a:solidFill>
                <a:srgbClr val="000000"/>
              </a:solidFill>
              <a:effectLst/>
              <a:uFillTx/>
              <a:latin typeface="Times New Roman"/>
            </a:endParaRPr>
          </a:p>
        </p:txBody>
      </p:sp>
      <p:sp>
        <p:nvSpPr>
          <p:cNvPr id="168" name="PlaceHolder 1"/>
          <p:cNvSpPr>
            <a:spLocks noGrp="1"/>
          </p:cNvSpPr>
          <p:nvPr>
            <p:ph type="title"/>
          </p:nvPr>
        </p:nvSpPr>
        <p:spPr>
          <a:xfrm>
            <a:off x="1485720" y="609120"/>
            <a:ext cx="8086680" cy="6858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3399"/>
                </a:solidFill>
                <a:effectLst/>
                <a:uFillTx/>
                <a:latin typeface="Verdana"/>
              </a:rPr>
              <a:t>Enron and the Japanese Market</a:t>
            </a:r>
            <a:br>
              <a:rPr sz="1400"/>
            </a:br>
            <a:endParaRPr b="0" i="1" lang="en-US" sz="1400" strike="noStrike" u="none">
              <a:solidFill>
                <a:srgbClr val="000000"/>
              </a:solidFill>
              <a:effectLst/>
              <a:uFillTx/>
              <a:latin typeface="Frutiger 66 BoldItalic"/>
            </a:endParaRPr>
          </a:p>
        </p:txBody>
      </p:sp>
      <p:sp>
        <p:nvSpPr>
          <p:cNvPr id="3" name="PlaceHolder 2"/>
          <p:cNvSpPr>
            <a:spLocks noGrp="1"/>
          </p:cNvSpPr>
          <p:nvPr>
            <p:ph type="sldNum" idx="1"/>
          </p:nvPr>
        </p:nvSpPr>
        <p:spPr/>
        <p:txBody>
          <a:bodyPr/>
          <a:p>
            <a:fld id="{FF9B3D89-B411-4ACA-83C9-1202C9548E53}"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
          <p:cNvSpPr/>
          <p:nvPr/>
        </p:nvSpPr>
        <p:spPr>
          <a:xfrm>
            <a:off x="1650960" y="990720"/>
            <a:ext cx="7921800" cy="5638680"/>
          </a:xfrm>
          <a:prstGeom prst="roundRect">
            <a:avLst>
              <a:gd name="adj" fmla="val 16667"/>
            </a:avLst>
          </a:prstGeom>
          <a:solidFill>
            <a:srgbClr val="ffffff"/>
          </a:solidFill>
          <a:ln w="936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0" name=""/>
          <p:cNvSpPr/>
          <p:nvPr/>
        </p:nvSpPr>
        <p:spPr>
          <a:xfrm>
            <a:off x="4979880" y="1596960"/>
            <a:ext cx="360" cy="2127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71" name=""/>
          <p:cNvSpPr/>
          <p:nvPr/>
        </p:nvSpPr>
        <p:spPr>
          <a:xfrm>
            <a:off x="4498920" y="3530520"/>
            <a:ext cx="1181160" cy="938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72" name=""/>
          <p:cNvGrpSpPr/>
          <p:nvPr/>
        </p:nvGrpSpPr>
        <p:grpSpPr>
          <a:xfrm>
            <a:off x="6959520" y="1676520"/>
            <a:ext cx="1732320" cy="2768040"/>
            <a:chOff x="6959520" y="1676520"/>
            <a:chExt cx="1732320" cy="2768040"/>
          </a:xfrm>
        </p:grpSpPr>
        <p:grpSp>
          <p:nvGrpSpPr>
            <p:cNvPr id="173" name=""/>
            <p:cNvGrpSpPr/>
            <p:nvPr/>
          </p:nvGrpSpPr>
          <p:grpSpPr>
            <a:xfrm>
              <a:off x="6959520" y="2057760"/>
              <a:ext cx="1539360" cy="2386800"/>
              <a:chOff x="6959520" y="2057760"/>
              <a:chExt cx="1539360" cy="2386800"/>
            </a:xfrm>
          </p:grpSpPr>
          <p:sp>
            <p:nvSpPr>
              <p:cNvPr id="174" name=""/>
              <p:cNvSpPr/>
              <p:nvPr/>
            </p:nvSpPr>
            <p:spPr>
              <a:xfrm>
                <a:off x="6959520" y="2057760"/>
                <a:ext cx="1539360" cy="235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 name=""/>
              <p:cNvSpPr/>
              <p:nvPr/>
            </p:nvSpPr>
            <p:spPr>
              <a:xfrm>
                <a:off x="7086600" y="207828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176" name=""/>
              <p:cNvSpPr/>
              <p:nvPr/>
            </p:nvSpPr>
            <p:spPr>
              <a:xfrm>
                <a:off x="7293960" y="2102040"/>
                <a:ext cx="9025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Commodity</a:t>
                </a:r>
                <a:endParaRPr b="0" lang="en-US" sz="1400" strike="noStrike" u="none">
                  <a:solidFill>
                    <a:srgbClr val="000000"/>
                  </a:solidFill>
                  <a:effectLst/>
                  <a:uFillTx/>
                  <a:latin typeface="Times New Roman"/>
                </a:endParaRPr>
              </a:p>
            </p:txBody>
          </p:sp>
          <p:sp>
            <p:nvSpPr>
              <p:cNvPr id="177" name=""/>
              <p:cNvSpPr/>
              <p:nvPr/>
            </p:nvSpPr>
            <p:spPr>
              <a:xfrm>
                <a:off x="7244640" y="2243160"/>
                <a:ext cx="4665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linked</a:t>
                </a:r>
                <a:endParaRPr b="0" lang="en-US" sz="1400" strike="noStrike" u="none">
                  <a:solidFill>
                    <a:srgbClr val="000000"/>
                  </a:solidFill>
                  <a:effectLst/>
                  <a:uFillTx/>
                  <a:latin typeface="Times New Roman"/>
                </a:endParaRPr>
              </a:p>
            </p:txBody>
          </p:sp>
          <p:sp>
            <p:nvSpPr>
              <p:cNvPr id="178" name=""/>
              <p:cNvSpPr/>
              <p:nvPr/>
            </p:nvSpPr>
            <p:spPr>
              <a:xfrm>
                <a:off x="7253640" y="2387520"/>
                <a:ext cx="71460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financing</a:t>
                </a:r>
                <a:endParaRPr b="0" lang="en-US" sz="1400" strike="noStrike" u="none">
                  <a:solidFill>
                    <a:srgbClr val="000000"/>
                  </a:solidFill>
                  <a:effectLst/>
                  <a:uFillTx/>
                  <a:latin typeface="Times New Roman"/>
                </a:endParaRPr>
              </a:p>
            </p:txBody>
          </p:sp>
          <p:sp>
            <p:nvSpPr>
              <p:cNvPr id="179" name=""/>
              <p:cNvSpPr/>
              <p:nvPr/>
            </p:nvSpPr>
            <p:spPr>
              <a:xfrm>
                <a:off x="7086600" y="264492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180" name=""/>
              <p:cNvSpPr/>
              <p:nvPr/>
            </p:nvSpPr>
            <p:spPr>
              <a:xfrm>
                <a:off x="7281000" y="2670120"/>
                <a:ext cx="5756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Vendor</a:t>
                </a:r>
                <a:endParaRPr b="0" lang="en-US" sz="1400" strike="noStrike" u="none">
                  <a:solidFill>
                    <a:srgbClr val="000000"/>
                  </a:solidFill>
                  <a:effectLst/>
                  <a:uFillTx/>
                  <a:latin typeface="Times New Roman"/>
                </a:endParaRPr>
              </a:p>
            </p:txBody>
          </p:sp>
          <p:sp>
            <p:nvSpPr>
              <p:cNvPr id="181" name=""/>
              <p:cNvSpPr/>
              <p:nvPr/>
            </p:nvSpPr>
            <p:spPr>
              <a:xfrm>
                <a:off x="7248600" y="2813040"/>
                <a:ext cx="5756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finance</a:t>
                </a:r>
                <a:endParaRPr b="0" lang="en-US" sz="1400" strike="noStrike" u="none">
                  <a:solidFill>
                    <a:srgbClr val="000000"/>
                  </a:solidFill>
                  <a:effectLst/>
                  <a:uFillTx/>
                  <a:latin typeface="Times New Roman"/>
                </a:endParaRPr>
              </a:p>
            </p:txBody>
          </p:sp>
          <p:sp>
            <p:nvSpPr>
              <p:cNvPr id="182" name=""/>
              <p:cNvSpPr/>
              <p:nvPr/>
            </p:nvSpPr>
            <p:spPr>
              <a:xfrm>
                <a:off x="7086600" y="307044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183" name=""/>
              <p:cNvSpPr/>
              <p:nvPr/>
            </p:nvSpPr>
            <p:spPr>
              <a:xfrm>
                <a:off x="7291080" y="3095640"/>
                <a:ext cx="823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Structured</a:t>
                </a:r>
                <a:endParaRPr b="0" lang="en-US" sz="1400" strike="noStrike" u="none">
                  <a:solidFill>
                    <a:srgbClr val="000000"/>
                  </a:solidFill>
                  <a:effectLst/>
                  <a:uFillTx/>
                  <a:latin typeface="Times New Roman"/>
                </a:endParaRPr>
              </a:p>
            </p:txBody>
          </p:sp>
          <p:sp>
            <p:nvSpPr>
              <p:cNvPr id="184" name=""/>
              <p:cNvSpPr/>
              <p:nvPr/>
            </p:nvSpPr>
            <p:spPr>
              <a:xfrm>
                <a:off x="7248600" y="3238560"/>
                <a:ext cx="5756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finance</a:t>
                </a:r>
                <a:endParaRPr b="0" lang="en-US" sz="1400" strike="noStrike" u="none">
                  <a:solidFill>
                    <a:srgbClr val="000000"/>
                  </a:solidFill>
                  <a:effectLst/>
                  <a:uFillTx/>
                  <a:latin typeface="Times New Roman"/>
                </a:endParaRPr>
              </a:p>
            </p:txBody>
          </p:sp>
          <p:sp>
            <p:nvSpPr>
              <p:cNvPr id="185" name=""/>
              <p:cNvSpPr/>
              <p:nvPr/>
            </p:nvSpPr>
            <p:spPr>
              <a:xfrm>
                <a:off x="7254000" y="3380040"/>
                <a:ext cx="7045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solutions</a:t>
                </a:r>
                <a:endParaRPr b="0" lang="en-US" sz="1400" strike="noStrike" u="none">
                  <a:solidFill>
                    <a:srgbClr val="000000"/>
                  </a:solidFill>
                  <a:effectLst/>
                  <a:uFillTx/>
                  <a:latin typeface="Times New Roman"/>
                </a:endParaRPr>
              </a:p>
            </p:txBody>
          </p:sp>
          <p:sp>
            <p:nvSpPr>
              <p:cNvPr id="186" name=""/>
              <p:cNvSpPr/>
              <p:nvPr/>
            </p:nvSpPr>
            <p:spPr>
              <a:xfrm>
                <a:off x="7086600" y="363852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187" name=""/>
              <p:cNvSpPr/>
              <p:nvPr/>
            </p:nvSpPr>
            <p:spPr>
              <a:xfrm>
                <a:off x="7291800" y="3664080"/>
                <a:ext cx="8431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Distressed</a:t>
                </a:r>
                <a:endParaRPr b="0" lang="en-US" sz="1400" strike="noStrike" u="none">
                  <a:solidFill>
                    <a:srgbClr val="000000"/>
                  </a:solidFill>
                  <a:effectLst/>
                  <a:uFillTx/>
                  <a:latin typeface="Times New Roman"/>
                </a:endParaRPr>
              </a:p>
            </p:txBody>
          </p:sp>
          <p:sp>
            <p:nvSpPr>
              <p:cNvPr id="188" name=""/>
              <p:cNvSpPr/>
              <p:nvPr/>
            </p:nvSpPr>
            <p:spPr>
              <a:xfrm>
                <a:off x="7239960" y="3805200"/>
                <a:ext cx="3477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debt</a:t>
                </a:r>
                <a:endParaRPr b="0" lang="en-US" sz="1400" strike="noStrike" u="none">
                  <a:solidFill>
                    <a:srgbClr val="000000"/>
                  </a:solidFill>
                  <a:effectLst/>
                  <a:uFillTx/>
                  <a:latin typeface="Times New Roman"/>
                </a:endParaRPr>
              </a:p>
            </p:txBody>
          </p:sp>
          <p:sp>
            <p:nvSpPr>
              <p:cNvPr id="189" name=""/>
              <p:cNvSpPr/>
              <p:nvPr/>
            </p:nvSpPr>
            <p:spPr>
              <a:xfrm>
                <a:off x="7263720" y="3946680"/>
                <a:ext cx="99180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restructuring</a:t>
                </a:r>
                <a:endParaRPr b="0" lang="en-US" sz="1400" strike="noStrike" u="none">
                  <a:solidFill>
                    <a:srgbClr val="000000"/>
                  </a:solidFill>
                  <a:effectLst/>
                  <a:uFillTx/>
                  <a:latin typeface="Times New Roman"/>
                </a:endParaRPr>
              </a:p>
            </p:txBody>
          </p:sp>
          <p:sp>
            <p:nvSpPr>
              <p:cNvPr id="190" name=""/>
              <p:cNvSpPr/>
              <p:nvPr/>
            </p:nvSpPr>
            <p:spPr>
              <a:xfrm>
                <a:off x="7086600" y="420552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191" name=""/>
              <p:cNvSpPr/>
              <p:nvPr/>
            </p:nvSpPr>
            <p:spPr>
              <a:xfrm>
                <a:off x="7278480" y="4230720"/>
                <a:ext cx="4863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 &amp; A</a:t>
                </a:r>
                <a:endParaRPr b="0" lang="en-US" sz="1400" strike="noStrike" u="none">
                  <a:solidFill>
                    <a:srgbClr val="000000"/>
                  </a:solidFill>
                  <a:effectLst/>
                  <a:uFillTx/>
                  <a:latin typeface="Times New Roman"/>
                </a:endParaRPr>
              </a:p>
            </p:txBody>
          </p:sp>
        </p:grpSp>
        <p:sp>
          <p:nvSpPr>
            <p:cNvPr id="192" name=""/>
            <p:cNvSpPr/>
            <p:nvPr/>
          </p:nvSpPr>
          <p:spPr>
            <a:xfrm>
              <a:off x="7001280" y="1676520"/>
              <a:ext cx="1690560" cy="2746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Capital Markets</a:t>
              </a:r>
              <a:endParaRPr b="0" lang="en-US" sz="1800" strike="noStrike" u="none">
                <a:solidFill>
                  <a:srgbClr val="000000"/>
                </a:solidFill>
                <a:effectLst/>
                <a:uFillTx/>
                <a:latin typeface="Times New Roman"/>
              </a:endParaRPr>
            </a:p>
          </p:txBody>
        </p:sp>
      </p:grpSp>
      <p:grpSp>
        <p:nvGrpSpPr>
          <p:cNvPr id="193" name=""/>
          <p:cNvGrpSpPr/>
          <p:nvPr/>
        </p:nvGrpSpPr>
        <p:grpSpPr>
          <a:xfrm>
            <a:off x="4570560" y="4191120"/>
            <a:ext cx="1371240" cy="869400"/>
            <a:chOff x="4570560" y="4191120"/>
            <a:chExt cx="1371240" cy="869400"/>
          </a:xfrm>
        </p:grpSpPr>
        <p:sp>
          <p:nvSpPr>
            <p:cNvPr id="194" name=""/>
            <p:cNvSpPr/>
            <p:nvPr/>
          </p:nvSpPr>
          <p:spPr>
            <a:xfrm>
              <a:off x="4570560" y="4191120"/>
              <a:ext cx="1371240" cy="869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 name=""/>
            <p:cNvSpPr/>
            <p:nvPr/>
          </p:nvSpPr>
          <p:spPr>
            <a:xfrm>
              <a:off x="4681800" y="422424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196" name=""/>
            <p:cNvSpPr/>
            <p:nvPr/>
          </p:nvSpPr>
          <p:spPr>
            <a:xfrm>
              <a:off x="4870800" y="4255920"/>
              <a:ext cx="9820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Extension of</a:t>
              </a:r>
              <a:endParaRPr b="0" lang="en-US" sz="1400" strike="noStrike" u="none">
                <a:solidFill>
                  <a:srgbClr val="000000"/>
                </a:solidFill>
                <a:effectLst/>
                <a:uFillTx/>
                <a:latin typeface="Times New Roman"/>
              </a:endParaRPr>
            </a:p>
          </p:txBody>
        </p:sp>
        <p:sp>
          <p:nvSpPr>
            <p:cNvPr id="197" name=""/>
            <p:cNvSpPr/>
            <p:nvPr/>
          </p:nvSpPr>
          <p:spPr>
            <a:xfrm>
              <a:off x="4822560" y="4447800"/>
              <a:ext cx="4766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Enron</a:t>
              </a:r>
              <a:endParaRPr b="0" lang="en-US" sz="1400" strike="noStrike" u="none">
                <a:solidFill>
                  <a:srgbClr val="000000"/>
                </a:solidFill>
                <a:effectLst/>
                <a:uFillTx/>
                <a:latin typeface="Times New Roman"/>
              </a:endParaRPr>
            </a:p>
          </p:txBody>
        </p:sp>
        <p:sp>
          <p:nvSpPr>
            <p:cNvPr id="198" name=""/>
            <p:cNvSpPr/>
            <p:nvPr/>
          </p:nvSpPr>
          <p:spPr>
            <a:xfrm>
              <a:off x="4839480" y="4635000"/>
              <a:ext cx="93240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platforms to</a:t>
              </a:r>
              <a:endParaRPr b="0" lang="en-US" sz="1400" strike="noStrike" u="none">
                <a:solidFill>
                  <a:srgbClr val="000000"/>
                </a:solidFill>
                <a:effectLst/>
                <a:uFillTx/>
                <a:latin typeface="Times New Roman"/>
              </a:endParaRPr>
            </a:p>
          </p:txBody>
        </p:sp>
        <p:sp>
          <p:nvSpPr>
            <p:cNvPr id="199" name=""/>
            <p:cNvSpPr/>
            <p:nvPr/>
          </p:nvSpPr>
          <p:spPr>
            <a:xfrm>
              <a:off x="4822920" y="4822920"/>
              <a:ext cx="4863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Japan</a:t>
              </a:r>
              <a:endParaRPr b="0" lang="en-US" sz="1400" strike="noStrike" u="none">
                <a:solidFill>
                  <a:srgbClr val="000000"/>
                </a:solidFill>
                <a:effectLst/>
                <a:uFillTx/>
                <a:latin typeface="Times New Roman"/>
              </a:endParaRPr>
            </a:p>
          </p:txBody>
        </p:sp>
      </p:grpSp>
      <p:sp>
        <p:nvSpPr>
          <p:cNvPr id="200" name=""/>
          <p:cNvSpPr/>
          <p:nvPr/>
        </p:nvSpPr>
        <p:spPr>
          <a:xfrm>
            <a:off x="4598280" y="3809880"/>
            <a:ext cx="1449000" cy="2746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e-Commerce</a:t>
            </a:r>
            <a:endParaRPr b="0" lang="en-US" sz="1800" strike="noStrike" u="none">
              <a:solidFill>
                <a:srgbClr val="000000"/>
              </a:solidFill>
              <a:effectLst/>
              <a:uFillTx/>
              <a:latin typeface="Times New Roman"/>
            </a:endParaRPr>
          </a:p>
        </p:txBody>
      </p:sp>
      <p:sp>
        <p:nvSpPr>
          <p:cNvPr id="201" name=""/>
          <p:cNvSpPr/>
          <p:nvPr/>
        </p:nvSpPr>
        <p:spPr>
          <a:xfrm>
            <a:off x="2214720" y="4151160"/>
            <a:ext cx="1060200" cy="21733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 name=""/>
          <p:cNvSpPr/>
          <p:nvPr/>
        </p:nvSpPr>
        <p:spPr>
          <a:xfrm>
            <a:off x="2306880" y="417816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03" name=""/>
          <p:cNvSpPr/>
          <p:nvPr/>
        </p:nvSpPr>
        <p:spPr>
          <a:xfrm>
            <a:off x="2466000" y="4216320"/>
            <a:ext cx="7736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Trading &amp;</a:t>
            </a:r>
            <a:endParaRPr b="0" lang="en-US" sz="1400" strike="noStrike" u="none">
              <a:solidFill>
                <a:srgbClr val="000000"/>
              </a:solidFill>
              <a:effectLst/>
              <a:uFillTx/>
              <a:latin typeface="Times New Roman"/>
            </a:endParaRPr>
          </a:p>
        </p:txBody>
      </p:sp>
      <p:sp>
        <p:nvSpPr>
          <p:cNvPr id="204" name=""/>
          <p:cNvSpPr/>
          <p:nvPr/>
        </p:nvSpPr>
        <p:spPr>
          <a:xfrm>
            <a:off x="2440800" y="4403880"/>
            <a:ext cx="7837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marketing</a:t>
            </a:r>
            <a:endParaRPr b="0" lang="en-US" sz="1400" strike="noStrike" u="none">
              <a:solidFill>
                <a:srgbClr val="000000"/>
              </a:solidFill>
              <a:effectLst/>
              <a:uFillTx/>
              <a:latin typeface="Times New Roman"/>
            </a:endParaRPr>
          </a:p>
        </p:txBody>
      </p:sp>
      <p:sp>
        <p:nvSpPr>
          <p:cNvPr id="205" name=""/>
          <p:cNvSpPr/>
          <p:nvPr/>
        </p:nvSpPr>
        <p:spPr>
          <a:xfrm>
            <a:off x="2413800" y="4591080"/>
            <a:ext cx="2980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non</a:t>
            </a:r>
            <a:endParaRPr b="0" lang="en-US" sz="1400" strike="noStrike" u="none">
              <a:solidFill>
                <a:srgbClr val="000000"/>
              </a:solidFill>
              <a:effectLst/>
              <a:uFillTx/>
              <a:latin typeface="Times New Roman"/>
            </a:endParaRPr>
          </a:p>
        </p:txBody>
      </p:sp>
      <p:sp>
        <p:nvSpPr>
          <p:cNvPr id="206" name=""/>
          <p:cNvSpPr/>
          <p:nvPr/>
        </p:nvSpPr>
        <p:spPr>
          <a:xfrm>
            <a:off x="2743200" y="4591080"/>
            <a:ext cx="601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t>
            </a:r>
            <a:endParaRPr b="0" lang="en-US" sz="1400" strike="noStrike" u="none">
              <a:solidFill>
                <a:srgbClr val="000000"/>
              </a:solidFill>
              <a:effectLst/>
              <a:uFillTx/>
              <a:latin typeface="Times New Roman"/>
            </a:endParaRPr>
          </a:p>
        </p:txBody>
      </p:sp>
      <p:sp>
        <p:nvSpPr>
          <p:cNvPr id="207" name=""/>
          <p:cNvSpPr/>
          <p:nvPr/>
        </p:nvSpPr>
        <p:spPr>
          <a:xfrm>
            <a:off x="2807280" y="4591080"/>
            <a:ext cx="5558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ferrous</a:t>
            </a:r>
            <a:endParaRPr b="0" lang="en-US" sz="1400" strike="noStrike" u="none">
              <a:solidFill>
                <a:srgbClr val="000000"/>
              </a:solidFill>
              <a:effectLst/>
              <a:uFillTx/>
              <a:latin typeface="Times New Roman"/>
            </a:endParaRPr>
          </a:p>
        </p:txBody>
      </p:sp>
      <p:sp>
        <p:nvSpPr>
          <p:cNvPr id="208" name=""/>
          <p:cNvSpPr/>
          <p:nvPr/>
        </p:nvSpPr>
        <p:spPr>
          <a:xfrm>
            <a:off x="2431800" y="4778280"/>
            <a:ext cx="5259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metals</a:t>
            </a:r>
            <a:endParaRPr b="0" lang="en-US" sz="1400" strike="noStrike" u="none">
              <a:solidFill>
                <a:srgbClr val="000000"/>
              </a:solidFill>
              <a:effectLst/>
              <a:uFillTx/>
              <a:latin typeface="Times New Roman"/>
            </a:endParaRPr>
          </a:p>
        </p:txBody>
      </p:sp>
      <p:sp>
        <p:nvSpPr>
          <p:cNvPr id="209" name=""/>
          <p:cNvSpPr/>
          <p:nvPr/>
        </p:nvSpPr>
        <p:spPr>
          <a:xfrm>
            <a:off x="2306880" y="511344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10" name=""/>
          <p:cNvSpPr/>
          <p:nvPr/>
        </p:nvSpPr>
        <p:spPr>
          <a:xfrm>
            <a:off x="2469240" y="5153040"/>
            <a:ext cx="87300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Structured,</a:t>
            </a:r>
            <a:endParaRPr b="0" lang="en-US" sz="1400" strike="noStrike" u="none">
              <a:solidFill>
                <a:srgbClr val="000000"/>
              </a:solidFill>
              <a:effectLst/>
              <a:uFillTx/>
              <a:latin typeface="Times New Roman"/>
            </a:endParaRPr>
          </a:p>
        </p:txBody>
      </p:sp>
      <p:sp>
        <p:nvSpPr>
          <p:cNvPr id="211" name=""/>
          <p:cNvSpPr/>
          <p:nvPr/>
        </p:nvSpPr>
        <p:spPr>
          <a:xfrm>
            <a:off x="2445840" y="5338800"/>
            <a:ext cx="9025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customized</a:t>
            </a:r>
            <a:endParaRPr b="0" lang="en-US" sz="1400" strike="noStrike" u="none">
              <a:solidFill>
                <a:srgbClr val="000000"/>
              </a:solidFill>
              <a:effectLst/>
              <a:uFillTx/>
              <a:latin typeface="Times New Roman"/>
            </a:endParaRPr>
          </a:p>
        </p:txBody>
      </p:sp>
      <p:sp>
        <p:nvSpPr>
          <p:cNvPr id="212" name=""/>
          <p:cNvSpPr/>
          <p:nvPr/>
        </p:nvSpPr>
        <p:spPr>
          <a:xfrm>
            <a:off x="2438280" y="5526000"/>
            <a:ext cx="7045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solutions</a:t>
            </a:r>
            <a:endParaRPr b="0" lang="en-US" sz="1400" strike="noStrike" u="none">
              <a:solidFill>
                <a:srgbClr val="000000"/>
              </a:solidFill>
              <a:effectLst/>
              <a:uFillTx/>
              <a:latin typeface="Times New Roman"/>
            </a:endParaRPr>
          </a:p>
        </p:txBody>
      </p:sp>
      <p:sp>
        <p:nvSpPr>
          <p:cNvPr id="213" name=""/>
          <p:cNvSpPr/>
          <p:nvPr/>
        </p:nvSpPr>
        <p:spPr>
          <a:xfrm>
            <a:off x="2306880" y="586116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14" name=""/>
          <p:cNvSpPr/>
          <p:nvPr/>
        </p:nvSpPr>
        <p:spPr>
          <a:xfrm>
            <a:off x="2460600" y="5900760"/>
            <a:ext cx="6350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Finance</a:t>
            </a:r>
            <a:endParaRPr b="0" lang="en-US" sz="1400" strike="noStrike" u="none">
              <a:solidFill>
                <a:srgbClr val="000000"/>
              </a:solidFill>
              <a:effectLst/>
              <a:uFillTx/>
              <a:latin typeface="Times New Roman"/>
            </a:endParaRPr>
          </a:p>
        </p:txBody>
      </p:sp>
      <p:sp>
        <p:nvSpPr>
          <p:cNvPr id="215" name=""/>
          <p:cNvSpPr/>
          <p:nvPr/>
        </p:nvSpPr>
        <p:spPr>
          <a:xfrm>
            <a:off x="2441160" y="6086520"/>
            <a:ext cx="7833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structures</a:t>
            </a:r>
            <a:endParaRPr b="0" lang="en-US" sz="1400" strike="noStrike" u="none">
              <a:solidFill>
                <a:srgbClr val="000000"/>
              </a:solidFill>
              <a:effectLst/>
              <a:uFillTx/>
              <a:latin typeface="Times New Roman"/>
            </a:endParaRPr>
          </a:p>
        </p:txBody>
      </p:sp>
      <p:sp>
        <p:nvSpPr>
          <p:cNvPr id="216" name=""/>
          <p:cNvSpPr/>
          <p:nvPr/>
        </p:nvSpPr>
        <p:spPr>
          <a:xfrm>
            <a:off x="2505240" y="3809880"/>
            <a:ext cx="712080" cy="2746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Metals</a:t>
            </a:r>
            <a:endParaRPr b="0" lang="en-US" sz="1800" strike="noStrike" u="none">
              <a:solidFill>
                <a:srgbClr val="000000"/>
              </a:solidFill>
              <a:effectLst/>
              <a:uFillTx/>
              <a:latin typeface="Times New Roman"/>
            </a:endParaRPr>
          </a:p>
        </p:txBody>
      </p:sp>
      <p:grpSp>
        <p:nvGrpSpPr>
          <p:cNvPr id="217" name=""/>
          <p:cNvGrpSpPr/>
          <p:nvPr/>
        </p:nvGrpSpPr>
        <p:grpSpPr>
          <a:xfrm>
            <a:off x="7098840" y="4691160"/>
            <a:ext cx="1369800" cy="1481760"/>
            <a:chOff x="7098840" y="4691160"/>
            <a:chExt cx="1369800" cy="1481760"/>
          </a:xfrm>
        </p:grpSpPr>
        <p:grpSp>
          <p:nvGrpSpPr>
            <p:cNvPr id="218" name=""/>
            <p:cNvGrpSpPr/>
            <p:nvPr/>
          </p:nvGrpSpPr>
          <p:grpSpPr>
            <a:xfrm>
              <a:off x="7098840" y="5224320"/>
              <a:ext cx="1183680" cy="948600"/>
              <a:chOff x="7098840" y="5224320"/>
              <a:chExt cx="1183680" cy="948600"/>
            </a:xfrm>
          </p:grpSpPr>
          <p:sp>
            <p:nvSpPr>
              <p:cNvPr id="219" name=""/>
              <p:cNvSpPr/>
              <p:nvPr/>
            </p:nvSpPr>
            <p:spPr>
              <a:xfrm>
                <a:off x="7098840" y="522432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20" name=""/>
              <p:cNvSpPr/>
              <p:nvPr/>
            </p:nvSpPr>
            <p:spPr>
              <a:xfrm>
                <a:off x="7268040" y="5248080"/>
                <a:ext cx="10015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Weather risk</a:t>
                </a:r>
                <a:endParaRPr b="0" lang="en-US" sz="1400" strike="noStrike" u="none">
                  <a:solidFill>
                    <a:srgbClr val="000000"/>
                  </a:solidFill>
                  <a:effectLst/>
                  <a:uFillTx/>
                  <a:latin typeface="Times New Roman"/>
                </a:endParaRPr>
              </a:p>
            </p:txBody>
          </p:sp>
          <p:sp>
            <p:nvSpPr>
              <p:cNvPr id="221" name=""/>
              <p:cNvSpPr/>
              <p:nvPr/>
            </p:nvSpPr>
            <p:spPr>
              <a:xfrm>
                <a:off x="7241040" y="5389200"/>
                <a:ext cx="10414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management</a:t>
                </a:r>
                <a:endParaRPr b="0" lang="en-US" sz="1400" strike="noStrike" u="none">
                  <a:solidFill>
                    <a:srgbClr val="000000"/>
                  </a:solidFill>
                  <a:effectLst/>
                  <a:uFillTx/>
                  <a:latin typeface="Times New Roman"/>
                </a:endParaRPr>
              </a:p>
            </p:txBody>
          </p:sp>
          <p:sp>
            <p:nvSpPr>
              <p:cNvPr id="222" name=""/>
              <p:cNvSpPr/>
              <p:nvPr/>
            </p:nvSpPr>
            <p:spPr>
              <a:xfrm>
                <a:off x="7224480" y="5533560"/>
                <a:ext cx="5954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product</a:t>
                </a:r>
                <a:endParaRPr b="0" lang="en-US" sz="1400" strike="noStrike" u="none">
                  <a:solidFill>
                    <a:srgbClr val="000000"/>
                  </a:solidFill>
                  <a:effectLst/>
                  <a:uFillTx/>
                  <a:latin typeface="Times New Roman"/>
                </a:endParaRPr>
              </a:p>
            </p:txBody>
          </p:sp>
          <p:sp>
            <p:nvSpPr>
              <p:cNvPr id="223" name=""/>
              <p:cNvSpPr/>
              <p:nvPr/>
            </p:nvSpPr>
            <p:spPr>
              <a:xfrm>
                <a:off x="7098840" y="579096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24" name=""/>
              <p:cNvSpPr/>
              <p:nvPr/>
            </p:nvSpPr>
            <p:spPr>
              <a:xfrm>
                <a:off x="7261920" y="5816160"/>
                <a:ext cx="8431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Alternative</a:t>
                </a:r>
                <a:endParaRPr b="0" lang="en-US" sz="1400" strike="noStrike" u="none">
                  <a:solidFill>
                    <a:srgbClr val="000000"/>
                  </a:solidFill>
                  <a:effectLst/>
                  <a:uFillTx/>
                  <a:latin typeface="Times New Roman"/>
                </a:endParaRPr>
              </a:p>
            </p:txBody>
          </p:sp>
          <p:sp>
            <p:nvSpPr>
              <p:cNvPr id="225" name=""/>
              <p:cNvSpPr/>
              <p:nvPr/>
            </p:nvSpPr>
            <p:spPr>
              <a:xfrm>
                <a:off x="7237080" y="5959080"/>
                <a:ext cx="9320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risk transfer</a:t>
                </a:r>
                <a:endParaRPr b="0" lang="en-US" sz="1400" strike="noStrike" u="none">
                  <a:solidFill>
                    <a:srgbClr val="000000"/>
                  </a:solidFill>
                  <a:effectLst/>
                  <a:uFillTx/>
                  <a:latin typeface="Times New Roman"/>
                </a:endParaRPr>
              </a:p>
            </p:txBody>
          </p:sp>
        </p:grpSp>
        <p:sp>
          <p:nvSpPr>
            <p:cNvPr id="226" name=""/>
            <p:cNvSpPr/>
            <p:nvPr/>
          </p:nvSpPr>
          <p:spPr>
            <a:xfrm>
              <a:off x="7149240" y="4691160"/>
              <a:ext cx="131940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Weather</a:t>
              </a:r>
              <a:endParaRPr b="0" lang="en-US" sz="1800" strike="noStrike" u="none">
                <a:solidFill>
                  <a:srgbClr val="000000"/>
                </a:solidFill>
                <a:effectLst/>
                <a:uFillTx/>
                <a:latin typeface="Times New Roman"/>
              </a:endParaRPr>
            </a:p>
          </p:txBody>
        </p:sp>
      </p:grpSp>
      <p:sp>
        <p:nvSpPr>
          <p:cNvPr id="227" name=""/>
          <p:cNvSpPr/>
          <p:nvPr/>
        </p:nvSpPr>
        <p:spPr>
          <a:xfrm>
            <a:off x="4373640" y="1066680"/>
            <a:ext cx="23112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Enron Japan</a:t>
            </a:r>
            <a:endParaRPr b="0" lang="en-US" sz="2400" strike="noStrike" u="none">
              <a:solidFill>
                <a:srgbClr val="000000"/>
              </a:solidFill>
              <a:effectLst/>
              <a:uFillTx/>
              <a:latin typeface="Times New Roman"/>
            </a:endParaRPr>
          </a:p>
        </p:txBody>
      </p:sp>
      <p:sp>
        <p:nvSpPr>
          <p:cNvPr id="228" name=""/>
          <p:cNvSpPr/>
          <p:nvPr/>
        </p:nvSpPr>
        <p:spPr>
          <a:xfrm>
            <a:off x="2201760" y="2062080"/>
            <a:ext cx="1676520" cy="136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 name=""/>
          <p:cNvSpPr/>
          <p:nvPr/>
        </p:nvSpPr>
        <p:spPr>
          <a:xfrm>
            <a:off x="2327760" y="208440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30" name=""/>
          <p:cNvSpPr/>
          <p:nvPr/>
        </p:nvSpPr>
        <p:spPr>
          <a:xfrm>
            <a:off x="2541600" y="2109960"/>
            <a:ext cx="1199880" cy="427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Power</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Development   </a:t>
            </a:r>
            <a:endParaRPr b="0" lang="en-US" sz="1400" strike="noStrike" u="none">
              <a:solidFill>
                <a:srgbClr val="000000"/>
              </a:solidFill>
              <a:effectLst/>
              <a:uFillTx/>
              <a:latin typeface="Times New Roman"/>
            </a:endParaRPr>
          </a:p>
        </p:txBody>
      </p:sp>
      <p:sp>
        <p:nvSpPr>
          <p:cNvPr id="231" name=""/>
          <p:cNvSpPr/>
          <p:nvPr/>
        </p:nvSpPr>
        <p:spPr>
          <a:xfrm>
            <a:off x="2327760" y="251136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32" name=""/>
          <p:cNvSpPr/>
          <p:nvPr/>
        </p:nvSpPr>
        <p:spPr>
          <a:xfrm>
            <a:off x="2535120" y="2535120"/>
            <a:ext cx="1041480" cy="427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Electricity</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Management</a:t>
            </a:r>
            <a:endParaRPr b="0" lang="en-US" sz="1400" strike="noStrike" u="none">
              <a:solidFill>
                <a:srgbClr val="000000"/>
              </a:solidFill>
              <a:effectLst/>
              <a:uFillTx/>
              <a:latin typeface="Times New Roman"/>
            </a:endParaRPr>
          </a:p>
        </p:txBody>
      </p:sp>
      <p:sp>
        <p:nvSpPr>
          <p:cNvPr id="233" name=""/>
          <p:cNvSpPr/>
          <p:nvPr/>
        </p:nvSpPr>
        <p:spPr>
          <a:xfrm>
            <a:off x="2282760" y="1604880"/>
            <a:ext cx="14860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Electricity</a:t>
            </a:r>
            <a:endParaRPr b="0" lang="en-US" sz="1800" strike="noStrike" u="none">
              <a:solidFill>
                <a:srgbClr val="000000"/>
              </a:solidFill>
              <a:effectLst/>
              <a:uFillTx/>
              <a:latin typeface="Times New Roman"/>
            </a:endParaRPr>
          </a:p>
        </p:txBody>
      </p:sp>
      <p:sp>
        <p:nvSpPr>
          <p:cNvPr id="234" name=""/>
          <p:cNvSpPr/>
          <p:nvPr/>
        </p:nvSpPr>
        <p:spPr>
          <a:xfrm>
            <a:off x="4545000" y="2014560"/>
            <a:ext cx="1486080" cy="1566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 name=""/>
          <p:cNvSpPr/>
          <p:nvPr/>
        </p:nvSpPr>
        <p:spPr>
          <a:xfrm>
            <a:off x="4677840" y="205740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36" name=""/>
          <p:cNvSpPr/>
          <p:nvPr/>
        </p:nvSpPr>
        <p:spPr>
          <a:xfrm>
            <a:off x="4854600" y="2104920"/>
            <a:ext cx="1417680" cy="2138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Petrochemicals</a:t>
            </a:r>
            <a:endParaRPr b="0" lang="en-US" sz="1400" strike="noStrike" u="none">
              <a:solidFill>
                <a:srgbClr val="000000"/>
              </a:solidFill>
              <a:effectLst/>
              <a:uFillTx/>
              <a:latin typeface="Times New Roman"/>
            </a:endParaRPr>
          </a:p>
        </p:txBody>
      </p:sp>
      <p:sp>
        <p:nvSpPr>
          <p:cNvPr id="237" name=""/>
          <p:cNvSpPr/>
          <p:nvPr/>
        </p:nvSpPr>
        <p:spPr>
          <a:xfrm>
            <a:off x="4677840" y="243828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38" name=""/>
          <p:cNvSpPr/>
          <p:nvPr/>
        </p:nvSpPr>
        <p:spPr>
          <a:xfrm>
            <a:off x="4897080" y="2454120"/>
            <a:ext cx="11008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Crude/Liquids</a:t>
            </a:r>
            <a:endParaRPr b="0" lang="en-US" sz="1400" strike="noStrike" u="none">
              <a:solidFill>
                <a:srgbClr val="000000"/>
              </a:solidFill>
              <a:effectLst/>
              <a:uFillTx/>
              <a:latin typeface="Times New Roman"/>
            </a:endParaRPr>
          </a:p>
        </p:txBody>
      </p:sp>
      <p:sp>
        <p:nvSpPr>
          <p:cNvPr id="239" name=""/>
          <p:cNvSpPr/>
          <p:nvPr/>
        </p:nvSpPr>
        <p:spPr>
          <a:xfrm>
            <a:off x="4677840" y="281952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40" name=""/>
          <p:cNvSpPr/>
          <p:nvPr/>
        </p:nvSpPr>
        <p:spPr>
          <a:xfrm>
            <a:off x="4868280" y="2835360"/>
            <a:ext cx="3675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Coal</a:t>
            </a:r>
            <a:endParaRPr b="0" lang="en-US" sz="1400" strike="noStrike" u="none">
              <a:solidFill>
                <a:srgbClr val="000000"/>
              </a:solidFill>
              <a:effectLst/>
              <a:uFillTx/>
              <a:latin typeface="Times New Roman"/>
            </a:endParaRPr>
          </a:p>
        </p:txBody>
      </p:sp>
      <p:sp>
        <p:nvSpPr>
          <p:cNvPr id="241" name=""/>
          <p:cNvSpPr/>
          <p:nvPr/>
        </p:nvSpPr>
        <p:spPr>
          <a:xfrm>
            <a:off x="4290840" y="1633680"/>
            <a:ext cx="214632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Global Markets</a:t>
            </a:r>
            <a:endParaRPr b="0" lang="en-US" sz="1800" strike="noStrike" u="none">
              <a:solidFill>
                <a:srgbClr val="000000"/>
              </a:solidFill>
              <a:effectLst/>
              <a:uFillTx/>
              <a:latin typeface="Times New Roman"/>
            </a:endParaRPr>
          </a:p>
        </p:txBody>
      </p:sp>
      <p:sp>
        <p:nvSpPr>
          <p:cNvPr id="242" name="PlaceHolder 1"/>
          <p:cNvSpPr>
            <a:spLocks noGrp="1"/>
          </p:cNvSpPr>
          <p:nvPr>
            <p:ph type="title"/>
          </p:nvPr>
        </p:nvSpPr>
        <p:spPr>
          <a:xfrm>
            <a:off x="1568520" y="380880"/>
            <a:ext cx="7673760" cy="53352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66"/>
                </a:solidFill>
                <a:effectLst/>
                <a:uFillTx/>
                <a:latin typeface="Arial"/>
                <a:ea typeface="ＭＳ Ｐゴシック"/>
              </a:rPr>
              <a:t>Enron and the Japanese Market</a:t>
            </a:r>
            <a:endParaRPr b="0" i="1" lang="en-US" sz="1400" strike="noStrike" u="none">
              <a:solidFill>
                <a:srgbClr val="000000"/>
              </a:solidFill>
              <a:effectLst/>
              <a:uFillTx/>
              <a:latin typeface="Frutiger 66 BoldItalic"/>
            </a:endParaRPr>
          </a:p>
        </p:txBody>
      </p:sp>
      <p:sp>
        <p:nvSpPr>
          <p:cNvPr id="243" name=""/>
          <p:cNvSpPr/>
          <p:nvPr/>
        </p:nvSpPr>
        <p:spPr>
          <a:xfrm>
            <a:off x="4704840" y="320040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44" name=""/>
          <p:cNvSpPr/>
          <p:nvPr/>
        </p:nvSpPr>
        <p:spPr>
          <a:xfrm>
            <a:off x="4869000" y="3124080"/>
            <a:ext cx="18158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Agricultural Products</a:t>
            </a:r>
            <a:endParaRPr b="0" lang="en-US" sz="1400" strike="noStrike" u="none">
              <a:solidFill>
                <a:srgbClr val="000000"/>
              </a:solidFill>
              <a:effectLst/>
              <a:uFillTx/>
              <a:latin typeface="Times New Roman"/>
            </a:endParaRPr>
          </a:p>
        </p:txBody>
      </p:sp>
      <p:sp>
        <p:nvSpPr>
          <p:cNvPr id="245" name=""/>
          <p:cNvSpPr/>
          <p:nvPr/>
        </p:nvSpPr>
        <p:spPr>
          <a:xfrm>
            <a:off x="1733400" y="1600200"/>
            <a:ext cx="7756560" cy="0"/>
          </a:xfrm>
          <a:prstGeom prst="line">
            <a:avLst/>
          </a:prstGeom>
          <a:ln w="936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46" name=""/>
          <p:cNvGrpSpPr/>
          <p:nvPr/>
        </p:nvGrpSpPr>
        <p:grpSpPr>
          <a:xfrm>
            <a:off x="4643640" y="5181480"/>
            <a:ext cx="1821600" cy="1481040"/>
            <a:chOff x="4643640" y="5181480"/>
            <a:chExt cx="1821600" cy="1481040"/>
          </a:xfrm>
        </p:grpSpPr>
        <p:grpSp>
          <p:nvGrpSpPr>
            <p:cNvPr id="247" name=""/>
            <p:cNvGrpSpPr/>
            <p:nvPr/>
          </p:nvGrpSpPr>
          <p:grpSpPr>
            <a:xfrm>
              <a:off x="4643640" y="5715000"/>
              <a:ext cx="1780200" cy="947520"/>
              <a:chOff x="4643640" y="5715000"/>
              <a:chExt cx="1780200" cy="947520"/>
            </a:xfrm>
          </p:grpSpPr>
          <p:sp>
            <p:nvSpPr>
              <p:cNvPr id="248" name=""/>
              <p:cNvSpPr/>
              <p:nvPr/>
            </p:nvSpPr>
            <p:spPr>
              <a:xfrm>
                <a:off x="4643640" y="571500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49" name=""/>
              <p:cNvSpPr/>
              <p:nvPr/>
            </p:nvSpPr>
            <p:spPr>
              <a:xfrm>
                <a:off x="4817520" y="5738760"/>
                <a:ext cx="1606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Trading &amp; marketing</a:t>
                </a:r>
                <a:endParaRPr b="0" lang="en-US" sz="1400" strike="noStrike" u="none">
                  <a:solidFill>
                    <a:srgbClr val="000000"/>
                  </a:solidFill>
                  <a:effectLst/>
                  <a:uFillTx/>
                  <a:latin typeface="Times New Roman"/>
                </a:endParaRPr>
              </a:p>
            </p:txBody>
          </p:sp>
          <p:sp>
            <p:nvSpPr>
              <p:cNvPr id="250" name=""/>
              <p:cNvSpPr/>
              <p:nvPr/>
            </p:nvSpPr>
            <p:spPr>
              <a:xfrm>
                <a:off x="4786920" y="5879880"/>
                <a:ext cx="360" cy="2127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1" name=""/>
              <p:cNvSpPr/>
              <p:nvPr/>
            </p:nvSpPr>
            <p:spPr>
              <a:xfrm>
                <a:off x="4786920" y="6024240"/>
                <a:ext cx="360" cy="2127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2" name=""/>
              <p:cNvSpPr/>
              <p:nvPr/>
            </p:nvSpPr>
            <p:spPr>
              <a:xfrm>
                <a:off x="4643640" y="6281640"/>
                <a:ext cx="148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0000"/>
                    </a:solidFill>
                    <a:effectLst/>
                    <a:uFillTx/>
                    <a:latin typeface="Wingdings"/>
                    <a:ea typeface="Wingdings"/>
                  </a:rPr>
                  <a:t></a:t>
                </a:r>
                <a:endParaRPr b="0" lang="en-US" sz="1400" strike="noStrike" u="none">
                  <a:solidFill>
                    <a:srgbClr val="000000"/>
                  </a:solidFill>
                  <a:effectLst/>
                  <a:uFillTx/>
                  <a:latin typeface="Times New Roman"/>
                </a:endParaRPr>
              </a:p>
            </p:txBody>
          </p:sp>
          <p:sp>
            <p:nvSpPr>
              <p:cNvPr id="253" name=""/>
              <p:cNvSpPr/>
              <p:nvPr/>
            </p:nvSpPr>
            <p:spPr>
              <a:xfrm>
                <a:off x="4818960" y="6306840"/>
                <a:ext cx="12891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Content delivery</a:t>
                </a:r>
                <a:endParaRPr b="0" lang="en-US" sz="1400" strike="noStrike" u="none">
                  <a:solidFill>
                    <a:srgbClr val="000000"/>
                  </a:solidFill>
                  <a:effectLst/>
                  <a:uFillTx/>
                  <a:latin typeface="Times New Roman"/>
                </a:endParaRPr>
              </a:p>
            </p:txBody>
          </p:sp>
          <p:sp>
            <p:nvSpPr>
              <p:cNvPr id="254" name=""/>
              <p:cNvSpPr/>
              <p:nvPr/>
            </p:nvSpPr>
            <p:spPr>
              <a:xfrm>
                <a:off x="4786920" y="6449760"/>
                <a:ext cx="360" cy="2127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
          <p:nvSpPr>
            <p:cNvPr id="255" name=""/>
            <p:cNvSpPr/>
            <p:nvPr/>
          </p:nvSpPr>
          <p:spPr>
            <a:xfrm>
              <a:off x="4716720" y="5181480"/>
              <a:ext cx="174852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Broadband</a:t>
              </a:r>
              <a:endParaRPr b="0" lang="en-US" sz="18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748DFD18-1259-408B-BB6C-761DFC9968ED}"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1650960" y="304920"/>
            <a:ext cx="7508880" cy="914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ea typeface="ＭＳ Ｐゴシック"/>
              </a:rPr>
              <a:t>Implementation</a:t>
            </a:r>
            <a:endParaRPr b="0" i="1" lang="en-US" sz="2400" strike="noStrike" u="none">
              <a:solidFill>
                <a:srgbClr val="000000"/>
              </a:solidFill>
              <a:effectLst/>
              <a:uFillTx/>
              <a:latin typeface="Frutiger 66 BoldItalic"/>
            </a:endParaRPr>
          </a:p>
        </p:txBody>
      </p:sp>
      <p:sp>
        <p:nvSpPr>
          <p:cNvPr id="257" name="PlaceHolder 2"/>
          <p:cNvSpPr>
            <a:spLocks noGrp="1"/>
          </p:cNvSpPr>
          <p:nvPr>
            <p:ph/>
          </p:nvPr>
        </p:nvSpPr>
        <p:spPr>
          <a:xfrm>
            <a:off x="1676160" y="1218960"/>
            <a:ext cx="7483320" cy="5181480"/>
          </a:xfrm>
          <a:prstGeom prst="rect">
            <a:avLst/>
          </a:prstGeom>
          <a:noFill/>
          <a:ln w="0">
            <a:noFill/>
          </a:ln>
        </p:spPr>
        <p:txBody>
          <a:bodyPr lIns="90000" rIns="90000" tIns="46800" bIns="46800" anchor="t">
            <a:normAutofit/>
          </a:bodyPr>
          <a:p>
            <a:pPr marL="343080" indent="-34308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Pro-active Targeted Approach</a:t>
            </a:r>
            <a:r>
              <a:rPr b="0" lang="en-US" sz="1800" strike="noStrike" u="none">
                <a:solidFill>
                  <a:srgbClr val="000000"/>
                </a:solidFill>
                <a:effectLst/>
                <a:uFillTx/>
                <a:latin typeface="Frutiger 55 Roman"/>
                <a:ea typeface="ＭＳ Ｐゴシック"/>
              </a:rPr>
              <a:t> to Media</a:t>
            </a:r>
            <a:endParaRPr b="0" lang="en-US" sz="1800" strike="noStrike" u="none">
              <a:solidFill>
                <a:srgbClr val="000000"/>
              </a:solidFill>
              <a:effectLst/>
              <a:uFillTx/>
              <a:latin typeface="Frutiger 55 Roman"/>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Continuous Education Program</a:t>
            </a:r>
            <a:r>
              <a:rPr b="0" lang="en-US" sz="1800" strike="noStrike" u="none">
                <a:solidFill>
                  <a:srgbClr val="000000"/>
                </a:solidFill>
                <a:effectLst/>
                <a:uFillTx/>
                <a:latin typeface="Frutiger 55 Roman"/>
                <a:ea typeface="ＭＳ Ｐゴシック"/>
              </a:rPr>
              <a:t> </a:t>
            </a:r>
            <a:endParaRPr b="0" lang="en-US" sz="1800" strike="noStrike" u="none">
              <a:solidFill>
                <a:srgbClr val="000000"/>
              </a:solidFill>
              <a:effectLst/>
              <a:uFillTx/>
              <a:latin typeface="Frutiger 55 Roman"/>
            </a:endParaRPr>
          </a:p>
          <a:p>
            <a:pPr lvl="1" marL="743040" indent="-28584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Dissemination of information and key messages through interviews, website, seminars</a:t>
            </a:r>
            <a:r>
              <a:rPr b="0" lang="en-US" sz="1600" strike="noStrike" u="none">
                <a:solidFill>
                  <a:srgbClr val="000000"/>
                </a:solidFill>
                <a:effectLst/>
                <a:uFillTx/>
                <a:latin typeface="Frutiger 55 Roman"/>
                <a:ea typeface="ＭＳ Ｐゴシック"/>
              </a:rPr>
              <a:t> </a:t>
            </a:r>
            <a:endParaRPr b="0" lang="en-US" sz="1600" strike="noStrike" u="none">
              <a:solidFill>
                <a:srgbClr val="000000"/>
              </a:solidFill>
              <a:effectLst/>
              <a:uFillTx/>
              <a:latin typeface="Frutiger 55 Roman"/>
            </a:endParaRPr>
          </a:p>
          <a:p>
            <a:pPr lvl="1" marL="743040" indent="-28584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Judicious use of EJ website</a:t>
            </a:r>
            <a:r>
              <a:rPr b="0" lang="en-US" sz="1600" strike="noStrike" u="none">
                <a:solidFill>
                  <a:srgbClr val="000000"/>
                </a:solidFill>
                <a:effectLst/>
                <a:uFillTx/>
                <a:latin typeface="Frutiger 55 Roman"/>
                <a:ea typeface="ＭＳ Ｐゴシック"/>
              </a:rPr>
              <a:t> </a:t>
            </a:r>
            <a:endParaRPr b="0" lang="en-US" sz="1600" strike="noStrike" u="none">
              <a:solidFill>
                <a:srgbClr val="000000"/>
              </a:solidFill>
              <a:effectLst/>
              <a:uFillTx/>
              <a:latin typeface="Frutiger 55 Roman"/>
            </a:endParaRPr>
          </a:p>
          <a:p>
            <a:pPr lvl="1" marL="743040" indent="-28584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Journalists visits to Houston</a:t>
            </a:r>
            <a:r>
              <a:rPr b="0" lang="en-US" sz="1600" strike="noStrike" u="none">
                <a:solidFill>
                  <a:srgbClr val="000000"/>
                </a:solidFill>
                <a:effectLst/>
                <a:uFillTx/>
                <a:latin typeface="Frutiger 55 Roman"/>
                <a:ea typeface="ＭＳ Ｐゴシック"/>
              </a:rPr>
              <a:t> </a:t>
            </a:r>
            <a:endParaRPr b="0" lang="en-US" sz="1600" strike="noStrike" u="none">
              <a:solidFill>
                <a:srgbClr val="000000"/>
              </a:solidFill>
              <a:effectLst/>
              <a:uFillTx/>
              <a:latin typeface="Frutiger 55 Roman"/>
            </a:endParaRPr>
          </a:p>
          <a:p>
            <a:pPr marL="343080" indent="-343080">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Analytical Market Information Monitoring</a:t>
            </a:r>
            <a:r>
              <a:rPr b="0" lang="en-US" sz="2000" strike="noStrike" u="none">
                <a:solidFill>
                  <a:srgbClr val="000000"/>
                </a:solidFill>
                <a:effectLst/>
                <a:uFillTx/>
                <a:latin typeface="Frutiger 55 Roman"/>
                <a:ea typeface="ＭＳ 明朝"/>
              </a:rPr>
              <a:t> </a:t>
            </a:r>
            <a:endParaRPr b="0" lang="en-US" sz="2000" strike="noStrike" u="none">
              <a:solidFill>
                <a:srgbClr val="000000"/>
              </a:solidFill>
              <a:effectLst/>
              <a:uFillTx/>
              <a:latin typeface="Frutiger 55 Roman"/>
            </a:endParaRPr>
          </a:p>
          <a:p>
            <a:pPr lvl="1" marL="743040" indent="-28584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Track and follow market trends through media and direct access to market sources</a:t>
            </a:r>
            <a:r>
              <a:rPr b="0" lang="en-US" sz="1600" strike="noStrike" u="none">
                <a:solidFill>
                  <a:srgbClr val="000000"/>
                </a:solidFill>
                <a:effectLst/>
                <a:uFillTx/>
                <a:latin typeface="Frutiger 55 Roman"/>
                <a:ea typeface="ＭＳ Ｐゴシック"/>
              </a:rPr>
              <a:t> </a:t>
            </a:r>
            <a:endParaRPr b="0" lang="en-US" sz="1600" strike="noStrike" u="none">
              <a:solidFill>
                <a:srgbClr val="000000"/>
              </a:solidFill>
              <a:effectLst/>
              <a:uFillTx/>
              <a:latin typeface="Frutiger 55 Roman"/>
            </a:endParaRPr>
          </a:p>
          <a:p>
            <a:pPr lvl="1" marL="743040" indent="-28584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Provide market intelligence to Enron Japan commercial groups</a:t>
            </a:r>
            <a:endParaRPr b="0" lang="en-US" sz="1600" strike="noStrike" u="none">
              <a:solidFill>
                <a:srgbClr val="000000"/>
              </a:solidFill>
              <a:effectLst/>
              <a:uFillTx/>
              <a:latin typeface="Frutiger 55 Roman"/>
            </a:endParaRPr>
          </a:p>
          <a:p>
            <a:pPr lvl="1" marL="743040" indent="-28584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Exploit opportunities for media coverage</a:t>
            </a:r>
            <a:endParaRPr b="0" lang="en-US" sz="1600" strike="noStrike" u="none">
              <a:solidFill>
                <a:srgbClr val="000000"/>
              </a:solidFill>
              <a:effectLst/>
              <a:uFillTx/>
              <a:latin typeface="Frutiger 55 Roman"/>
            </a:endParaRPr>
          </a:p>
          <a:p>
            <a:pPr lvl="1" marL="74304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Ｐゴシック"/>
              </a:rPr>
              <a:t>Increased Use of Senior Enron Management</a:t>
            </a:r>
            <a:endParaRPr b="0" lang="en-US" sz="1800" strike="noStrike" u="none">
              <a:solidFill>
                <a:srgbClr val="000000"/>
              </a:solidFill>
              <a:effectLst/>
              <a:uFillTx/>
              <a:latin typeface="Frutiger 55 Roman"/>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Increased Participation in Industry/Academic Seminars</a:t>
            </a:r>
            <a:r>
              <a:rPr b="0" lang="en-US" sz="1800" strike="noStrike" u="none">
                <a:solidFill>
                  <a:srgbClr val="000000"/>
                </a:solidFill>
                <a:effectLst/>
                <a:uFillTx/>
                <a:latin typeface="Frutiger 55 Roman"/>
                <a:ea typeface="ＭＳ Ｐゴシック"/>
              </a:rPr>
              <a:t> </a:t>
            </a:r>
            <a:endParaRPr b="0" lang="en-US" sz="1800" strike="noStrike" u="none">
              <a:solidFill>
                <a:srgbClr val="000000"/>
              </a:solidFill>
              <a:effectLst/>
              <a:uFillTx/>
              <a:latin typeface="Frutiger 55 Roman"/>
            </a:endParaRPr>
          </a:p>
          <a:p>
            <a:pPr lvl="1" marL="743040" indent="-285840">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Position Enron Japan as an involved authority</a:t>
            </a:r>
            <a:r>
              <a:rPr b="0" lang="en-US" sz="1600" strike="noStrike" u="none">
                <a:solidFill>
                  <a:srgbClr val="000000"/>
                </a:solidFill>
                <a:effectLst/>
                <a:uFillTx/>
                <a:latin typeface="Frutiger 55 Roman"/>
                <a:ea typeface="ＭＳ Ｐゴシック"/>
              </a:rPr>
              <a:t> </a:t>
            </a:r>
            <a:endParaRPr b="0" lang="en-US" sz="1600" strike="noStrike" u="none">
              <a:solidFill>
                <a:srgbClr val="000000"/>
              </a:solidFill>
              <a:effectLst/>
              <a:uFillTx/>
              <a:latin typeface="Frutiger 55 Roman"/>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
        <p:nvSpPr>
          <p:cNvPr id="4" name="PlaceHolder 3"/>
          <p:cNvSpPr>
            <a:spLocks noGrp="1"/>
          </p:cNvSpPr>
          <p:nvPr>
            <p:ph type="sldNum" idx="1"/>
          </p:nvPr>
        </p:nvSpPr>
        <p:spPr/>
        <p:txBody>
          <a:bodyPr/>
          <a:p>
            <a:fld id="{80831076-954E-4F11-B49E-397AE63FD2CC}" type="slidenum">
              <a:t>22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
          <p:cNvSpPr/>
          <p:nvPr/>
        </p:nvSpPr>
        <p:spPr>
          <a:xfrm>
            <a:off x="1905120" y="1828800"/>
            <a:ext cx="6807240" cy="350532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Verdana"/>
              </a:rPr>
              <a:t>Current Environment – </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Verdana"/>
              </a:rPr>
              <a:t>Media is a powerful force in Japan</a:t>
            </a:r>
            <a:endParaRPr b="0" lang="en-US" sz="2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D297598E-4077-4165-B024-AE16B028BFD3}"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1650960" y="304920"/>
            <a:ext cx="7508880" cy="914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ea typeface="ＭＳ 明朝"/>
              </a:rPr>
              <a:t>Media is Powerful Force in Japan</a:t>
            </a:r>
            <a:endParaRPr b="0" i="1" lang="en-US" sz="2400" strike="noStrike" u="none">
              <a:solidFill>
                <a:srgbClr val="000000"/>
              </a:solidFill>
              <a:effectLst/>
              <a:uFillTx/>
              <a:latin typeface="Frutiger 66 BoldItalic"/>
            </a:endParaRPr>
          </a:p>
        </p:txBody>
      </p:sp>
      <p:sp>
        <p:nvSpPr>
          <p:cNvPr id="31" name="PlaceHolder 2"/>
          <p:cNvSpPr>
            <a:spLocks noGrp="1"/>
          </p:cNvSpPr>
          <p:nvPr>
            <p:ph/>
          </p:nvPr>
        </p:nvSpPr>
        <p:spPr>
          <a:xfrm>
            <a:off x="1657080" y="1422360"/>
            <a:ext cx="7483320" cy="4114800"/>
          </a:xfrm>
          <a:prstGeom prst="rect">
            <a:avLst/>
          </a:prstGeom>
          <a:noFill/>
          <a:ln w="0">
            <a:noFill/>
          </a:ln>
        </p:spPr>
        <p:txBody>
          <a:bodyPr lIns="90000" rIns="90000" tIns="46800" bIns="46800" anchor="t">
            <a:normAutofit/>
          </a:bodyPr>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The Japanese media market has some 125 daily newspapers, over 6,000 trade papers and more than 2,000 magazines – 3.9 billion annual distribution</a:t>
            </a:r>
            <a:endParaRPr b="0" lang="en-US" sz="1600" strike="noStrike" u="none">
              <a:solidFill>
                <a:srgbClr val="000000"/>
              </a:solidFill>
              <a:effectLst/>
              <a:uFillTx/>
              <a:latin typeface="Frutiger 55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Per capita newspaper circulation rates in Japan are among the highest in the world.  The major five newspapers – Yomiuri, Asahi, Mainichi, Sankei and Nikkei – account for around 60% of the total circulation </a:t>
            </a:r>
            <a:endParaRPr b="0" lang="en-US" sz="1600" strike="noStrike" u="none">
              <a:solidFill>
                <a:srgbClr val="000000"/>
              </a:solidFill>
              <a:effectLst/>
              <a:uFillTx/>
              <a:latin typeface="Frutiger 55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94% of population watches TV</a:t>
            </a:r>
            <a:endParaRPr b="0" lang="en-US" sz="1600" strike="noStrike" u="none">
              <a:solidFill>
                <a:srgbClr val="000000"/>
              </a:solidFill>
              <a:effectLst/>
              <a:uFillTx/>
              <a:latin typeface="Frutiger 55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Internet users should triple by 2003 to 60 million</a:t>
            </a:r>
            <a:endParaRPr b="0" lang="en-US" sz="1600" strike="noStrike" u="none">
              <a:solidFill>
                <a:srgbClr val="000000"/>
              </a:solidFill>
              <a:effectLst/>
              <a:uFillTx/>
              <a:latin typeface="Frutiger 55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Ｐゴシック"/>
              </a:rPr>
              <a:t>Knowledge of trends, industry deregulations, market leaders, Japanese local mindset is a key to the success.  Relationships with leading media and government officials are a critical factor.</a:t>
            </a:r>
            <a:endParaRPr b="0" lang="en-US" sz="1600" strike="noStrike" u="none">
              <a:solidFill>
                <a:srgbClr val="000000"/>
              </a:solidFill>
              <a:effectLst/>
              <a:uFillTx/>
              <a:latin typeface="Frutiger 55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
        <p:nvSpPr>
          <p:cNvPr id="32" name=""/>
          <p:cNvSpPr/>
          <p:nvPr/>
        </p:nvSpPr>
        <p:spPr>
          <a:xfrm>
            <a:off x="1676520" y="5791320"/>
            <a:ext cx="7467480" cy="380880"/>
          </a:xfrm>
          <a:prstGeom prst="roundRect">
            <a:avLst>
              <a:gd name="adj" fmla="val 16667"/>
            </a:avLst>
          </a:prstGeom>
          <a:solidFill>
            <a:srgbClr val="3399ff">
              <a:alpha val="50000"/>
            </a:srgbClr>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66 BoldItalic"/>
              </a:rPr>
              <a:t>Good media relations is central to Enron Japan’s strategy</a:t>
            </a:r>
            <a:endParaRPr b="0" lang="en-US" sz="20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53127AD-4C4B-4A28-B96C-4E5F75A0E1D0}"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
          <p:cNvSpPr/>
          <p:nvPr/>
        </p:nvSpPr>
        <p:spPr>
          <a:xfrm>
            <a:off x="5295960" y="6324480"/>
            <a:ext cx="304920" cy="3049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 name=""/>
          <p:cNvSpPr/>
          <p:nvPr/>
        </p:nvSpPr>
        <p:spPr>
          <a:xfrm flipH="1" flipV="1">
            <a:off x="4038120" y="2438280"/>
            <a:ext cx="685800" cy="609840"/>
          </a:xfrm>
          <a:prstGeom prst="line">
            <a:avLst/>
          </a:prstGeom>
          <a:ln w="101520">
            <a:solidFill>
              <a:srgbClr val="ccccff"/>
            </a:solidFill>
            <a:miter/>
            <a:tailEnd len="med"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 name=""/>
          <p:cNvSpPr/>
          <p:nvPr/>
        </p:nvSpPr>
        <p:spPr>
          <a:xfrm>
            <a:off x="5637960" y="3657600"/>
            <a:ext cx="847800" cy="644400"/>
          </a:xfrm>
          <a:prstGeom prst="line">
            <a:avLst/>
          </a:prstGeom>
          <a:ln w="101520">
            <a:solidFill>
              <a:srgbClr val="ccccff"/>
            </a:solidFill>
            <a:miter/>
            <a:tailEnd len="med"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 name=""/>
          <p:cNvSpPr/>
          <p:nvPr/>
        </p:nvSpPr>
        <p:spPr>
          <a:xfrm flipV="1">
            <a:off x="5637960" y="2361960"/>
            <a:ext cx="784440" cy="685800"/>
          </a:xfrm>
          <a:prstGeom prst="line">
            <a:avLst/>
          </a:prstGeom>
          <a:ln w="101520">
            <a:solidFill>
              <a:srgbClr val="ccccff"/>
            </a:solidFill>
            <a:miter/>
            <a:tailEnd len="med"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 name=""/>
          <p:cNvSpPr/>
          <p:nvPr/>
        </p:nvSpPr>
        <p:spPr>
          <a:xfrm flipH="1">
            <a:off x="4038120" y="3656880"/>
            <a:ext cx="762120" cy="685800"/>
          </a:xfrm>
          <a:prstGeom prst="line">
            <a:avLst/>
          </a:prstGeom>
          <a:ln w="101520">
            <a:solidFill>
              <a:srgbClr val="ccccff"/>
            </a:solidFill>
            <a:miter/>
            <a:tailEnd len="med" type="stealth"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 name=""/>
          <p:cNvSpPr/>
          <p:nvPr/>
        </p:nvSpPr>
        <p:spPr>
          <a:xfrm>
            <a:off x="2286000" y="2590920"/>
            <a:ext cx="568440" cy="1676160"/>
          </a:xfrm>
          <a:custGeom>
            <a:avLst/>
            <a:gdLst/>
            <a:ahLst/>
            <a:rect l="l" t="t" r="r" b="b"/>
            <a:pathLst>
              <a:path w="624" h="1536">
                <a:moveTo>
                  <a:pt x="624" y="0"/>
                </a:moveTo>
                <a:cubicBezTo>
                  <a:pt x="312" y="280"/>
                  <a:pt x="0" y="560"/>
                  <a:pt x="0" y="816"/>
                </a:cubicBezTo>
                <a:cubicBezTo>
                  <a:pt x="0" y="1072"/>
                  <a:pt x="312" y="1304"/>
                  <a:pt x="624" y="1536"/>
                </a:cubicBezTo>
              </a:path>
            </a:pathLst>
          </a:custGeom>
          <a:noFill/>
          <a:ln w="152280">
            <a:solidFill>
              <a:srgbClr val="ccccff"/>
            </a:solidFill>
            <a:round/>
            <a:headEnd len="med" type="stealth" w="med"/>
            <a:tailEnd len="med" type="stealth"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grpSp>
        <p:nvGrpSpPr>
          <p:cNvPr id="39" name=""/>
          <p:cNvGrpSpPr/>
          <p:nvPr/>
        </p:nvGrpSpPr>
        <p:grpSpPr>
          <a:xfrm>
            <a:off x="1371600" y="4343400"/>
            <a:ext cx="2209680" cy="763560"/>
            <a:chOff x="1371600" y="4343400"/>
            <a:chExt cx="2209680" cy="763560"/>
          </a:xfrm>
        </p:grpSpPr>
        <p:sp>
          <p:nvSpPr>
            <p:cNvPr id="40" name=""/>
            <p:cNvSpPr/>
            <p:nvPr/>
          </p:nvSpPr>
          <p:spPr>
            <a:xfrm>
              <a:off x="1371600" y="4343400"/>
              <a:ext cx="2209680" cy="763560"/>
            </a:xfrm>
            <a:prstGeom prst="roundRect">
              <a:avLst>
                <a:gd name="adj" fmla="val 16667"/>
              </a:avLst>
            </a:prstGeom>
            <a:solidFill>
              <a:srgbClr val="99ff33"/>
            </a:solidFill>
            <a:ln w="12600">
              <a:solidFill>
                <a:srgbClr val="99ff33"/>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 name=""/>
            <p:cNvSpPr/>
            <p:nvPr/>
          </p:nvSpPr>
          <p:spPr>
            <a:xfrm>
              <a:off x="1499040" y="4394160"/>
              <a:ext cx="1954080" cy="642600"/>
            </a:xfrm>
            <a:prstGeom prst="rect">
              <a:avLst/>
            </a:prstGeom>
            <a:solidFill>
              <a:srgbClr val="99ff33">
                <a:alpha val="50000"/>
              </a:srgbClr>
            </a:solidFill>
            <a:ln w="12600">
              <a:solidFill>
                <a:srgbClr val="99ff33"/>
              </a:solidFill>
              <a:miter/>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66 BoldItalic"/>
                </a:rPr>
                <a:t>Industry/Utilities</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66 BoldItalic"/>
                </a:rPr>
                <a:t>and Consumers</a:t>
              </a:r>
              <a:endParaRPr b="0" lang="en-US" sz="1800" strike="noStrike" u="none">
                <a:solidFill>
                  <a:srgbClr val="000000"/>
                </a:solidFill>
                <a:effectLst/>
                <a:uFillTx/>
                <a:latin typeface="Times New Roman"/>
              </a:endParaRPr>
            </a:p>
          </p:txBody>
        </p:sp>
      </p:grpSp>
      <p:grpSp>
        <p:nvGrpSpPr>
          <p:cNvPr id="42" name=""/>
          <p:cNvGrpSpPr/>
          <p:nvPr/>
        </p:nvGrpSpPr>
        <p:grpSpPr>
          <a:xfrm>
            <a:off x="1905120" y="1752480"/>
            <a:ext cx="2209680" cy="658800"/>
            <a:chOff x="1905120" y="1752480"/>
            <a:chExt cx="2209680" cy="658800"/>
          </a:xfrm>
        </p:grpSpPr>
        <p:sp>
          <p:nvSpPr>
            <p:cNvPr id="43" name=""/>
            <p:cNvSpPr/>
            <p:nvPr/>
          </p:nvSpPr>
          <p:spPr>
            <a:xfrm>
              <a:off x="1905120" y="1752480"/>
              <a:ext cx="2209680" cy="658800"/>
            </a:xfrm>
            <a:prstGeom prst="roundRect">
              <a:avLst>
                <a:gd name="adj" fmla="val 16667"/>
              </a:avLst>
            </a:prstGeom>
            <a:solidFill>
              <a:srgbClr val="99ff33"/>
            </a:solidFill>
            <a:ln w="12600">
              <a:solidFill>
                <a:srgbClr val="99ff33"/>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 name=""/>
            <p:cNvSpPr/>
            <p:nvPr/>
          </p:nvSpPr>
          <p:spPr>
            <a:xfrm>
              <a:off x="2157480" y="1782360"/>
              <a:ext cx="1704240" cy="612000"/>
            </a:xfrm>
            <a:prstGeom prst="rect">
              <a:avLst/>
            </a:prstGeom>
            <a:solidFill>
              <a:srgbClr val="99ff33">
                <a:alpha val="50000"/>
              </a:srgbClr>
            </a:solidFill>
            <a:ln w="12600">
              <a:solidFill>
                <a:srgbClr val="99ff33"/>
              </a:solidFill>
              <a:miter/>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66 BoldItalic"/>
                </a:rPr>
                <a:t>Bureaucracy</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66 BoldItalic"/>
                </a:rPr>
                <a:t>METI/MPT/MOF</a:t>
              </a:r>
              <a:endParaRPr b="0" lang="en-US" sz="1600" strike="noStrike" u="none">
                <a:solidFill>
                  <a:srgbClr val="000000"/>
                </a:solidFill>
                <a:effectLst/>
                <a:uFillTx/>
                <a:latin typeface="Times New Roman"/>
              </a:endParaRPr>
            </a:p>
          </p:txBody>
        </p:sp>
      </p:grpSp>
      <p:grpSp>
        <p:nvGrpSpPr>
          <p:cNvPr id="45" name=""/>
          <p:cNvGrpSpPr/>
          <p:nvPr/>
        </p:nvGrpSpPr>
        <p:grpSpPr>
          <a:xfrm>
            <a:off x="6934320" y="4267080"/>
            <a:ext cx="2209680" cy="762120"/>
            <a:chOff x="6934320" y="4267080"/>
            <a:chExt cx="2209680" cy="762120"/>
          </a:xfrm>
        </p:grpSpPr>
        <p:sp>
          <p:nvSpPr>
            <p:cNvPr id="46" name=""/>
            <p:cNvSpPr/>
            <p:nvPr/>
          </p:nvSpPr>
          <p:spPr>
            <a:xfrm>
              <a:off x="6934320" y="4267080"/>
              <a:ext cx="2209680" cy="762120"/>
            </a:xfrm>
            <a:prstGeom prst="roundRect">
              <a:avLst>
                <a:gd name="adj" fmla="val 16667"/>
              </a:avLst>
            </a:prstGeom>
            <a:solidFill>
              <a:srgbClr val="99ff33"/>
            </a:solidFill>
            <a:ln w="12600">
              <a:solidFill>
                <a:srgbClr val="99ff33"/>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7" name=""/>
            <p:cNvSpPr/>
            <p:nvPr/>
          </p:nvSpPr>
          <p:spPr>
            <a:xfrm>
              <a:off x="7346160" y="4440240"/>
              <a:ext cx="1385640" cy="368280"/>
            </a:xfrm>
            <a:prstGeom prst="rect">
              <a:avLst/>
            </a:prstGeom>
            <a:solidFill>
              <a:srgbClr val="99ff33">
                <a:alpha val="50000"/>
              </a:srgbClr>
            </a:solidFill>
            <a:ln w="12600">
              <a:solidFill>
                <a:srgbClr val="99ff33"/>
              </a:solidFill>
              <a:miter/>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66 BoldItalic"/>
                </a:rPr>
                <a:t>Politicians</a:t>
              </a:r>
              <a:endParaRPr b="0" lang="en-US" sz="1800" strike="noStrike" u="none">
                <a:solidFill>
                  <a:srgbClr val="000000"/>
                </a:solidFill>
                <a:effectLst/>
                <a:uFillTx/>
                <a:latin typeface="Times New Roman"/>
              </a:endParaRPr>
            </a:p>
          </p:txBody>
        </p:sp>
      </p:grpSp>
      <p:sp>
        <p:nvSpPr>
          <p:cNvPr id="48" name=""/>
          <p:cNvSpPr/>
          <p:nvPr/>
        </p:nvSpPr>
        <p:spPr>
          <a:xfrm flipH="1">
            <a:off x="7889040" y="2590920"/>
            <a:ext cx="568440" cy="1600200"/>
          </a:xfrm>
          <a:custGeom>
            <a:avLst/>
            <a:gdLst/>
            <a:ahLst/>
            <a:rect l="l" t="t" r="r" b="b"/>
            <a:pathLst>
              <a:path w="624" h="1536">
                <a:moveTo>
                  <a:pt x="624" y="0"/>
                </a:moveTo>
                <a:cubicBezTo>
                  <a:pt x="312" y="280"/>
                  <a:pt x="0" y="560"/>
                  <a:pt x="0" y="816"/>
                </a:cubicBezTo>
                <a:cubicBezTo>
                  <a:pt x="0" y="1072"/>
                  <a:pt x="312" y="1304"/>
                  <a:pt x="624" y="1536"/>
                </a:cubicBezTo>
              </a:path>
            </a:pathLst>
          </a:custGeom>
          <a:noFill/>
          <a:ln w="152280">
            <a:solidFill>
              <a:srgbClr val="ccccff"/>
            </a:solidFill>
            <a:round/>
            <a:headEnd len="med" type="stealth" w="med"/>
            <a:tailEnd len="med" type="stealth"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9" name=""/>
          <p:cNvSpPr/>
          <p:nvPr/>
        </p:nvSpPr>
        <p:spPr>
          <a:xfrm>
            <a:off x="3581280" y="2971800"/>
            <a:ext cx="3346560" cy="685800"/>
          </a:xfrm>
          <a:prstGeom prst="ellipse">
            <a:avLst/>
          </a:prstGeom>
          <a:solidFill>
            <a:srgbClr val="99ccff"/>
          </a:solidFill>
          <a:ln w="9360">
            <a:solidFill>
              <a:srgbClr val="99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0" name=""/>
          <p:cNvSpPr/>
          <p:nvPr/>
        </p:nvSpPr>
        <p:spPr>
          <a:xfrm>
            <a:off x="3809880" y="3124080"/>
            <a:ext cx="297180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3333cc"/>
                </a:solidFill>
                <a:effectLst/>
                <a:uFillTx/>
                <a:latin typeface="Frutiger 66 BoldItalic"/>
              </a:rPr>
              <a:t>Media</a:t>
            </a:r>
            <a:endParaRPr b="0" lang="en-US" sz="2000" strike="noStrike" u="none">
              <a:solidFill>
                <a:srgbClr val="000000"/>
              </a:solidFill>
              <a:effectLst/>
              <a:uFillTx/>
              <a:latin typeface="Times New Roman"/>
            </a:endParaRPr>
          </a:p>
        </p:txBody>
      </p:sp>
      <p:sp>
        <p:nvSpPr>
          <p:cNvPr id="51" name=""/>
          <p:cNvSpPr/>
          <p:nvPr/>
        </p:nvSpPr>
        <p:spPr>
          <a:xfrm rot="16200000">
            <a:off x="5181480" y="3581280"/>
            <a:ext cx="380880" cy="3886200"/>
          </a:xfrm>
          <a:custGeom>
            <a:avLst/>
            <a:gdLst/>
            <a:ahLst/>
            <a:rect l="l" t="t" r="r" b="b"/>
            <a:pathLst>
              <a:path w="624" h="1536">
                <a:moveTo>
                  <a:pt x="624" y="0"/>
                </a:moveTo>
                <a:cubicBezTo>
                  <a:pt x="312" y="280"/>
                  <a:pt x="0" y="560"/>
                  <a:pt x="0" y="816"/>
                </a:cubicBezTo>
                <a:cubicBezTo>
                  <a:pt x="0" y="1072"/>
                  <a:pt x="312" y="1304"/>
                  <a:pt x="624" y="1536"/>
                </a:cubicBezTo>
              </a:path>
            </a:pathLst>
          </a:custGeom>
          <a:noFill/>
          <a:ln w="152280">
            <a:solidFill>
              <a:srgbClr val="ccccff"/>
            </a:solidFill>
            <a:round/>
            <a:headEnd len="med" type="stealth" w="med"/>
            <a:tailEnd len="med" type="stealth"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52" name=""/>
          <p:cNvSpPr/>
          <p:nvPr/>
        </p:nvSpPr>
        <p:spPr>
          <a:xfrm flipV="1" rot="5400000">
            <a:off x="5105160" y="303480"/>
            <a:ext cx="304920" cy="2438640"/>
          </a:xfrm>
          <a:custGeom>
            <a:avLst/>
            <a:gdLst/>
            <a:ahLst/>
            <a:rect l="l" t="t" r="r" b="b"/>
            <a:pathLst>
              <a:path w="624" h="1536">
                <a:moveTo>
                  <a:pt x="624" y="0"/>
                </a:moveTo>
                <a:cubicBezTo>
                  <a:pt x="312" y="280"/>
                  <a:pt x="0" y="560"/>
                  <a:pt x="0" y="816"/>
                </a:cubicBezTo>
                <a:cubicBezTo>
                  <a:pt x="0" y="1072"/>
                  <a:pt x="312" y="1304"/>
                  <a:pt x="624" y="1536"/>
                </a:cubicBezTo>
              </a:path>
            </a:pathLst>
          </a:custGeom>
          <a:noFill/>
          <a:ln w="155520">
            <a:solidFill>
              <a:srgbClr val="ccccff"/>
            </a:solidFill>
            <a:round/>
            <a:headEnd len="med" type="triangle" w="med"/>
            <a:tailEnd len="med" type="triangle"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53" name=""/>
          <p:cNvSpPr/>
          <p:nvPr/>
        </p:nvSpPr>
        <p:spPr>
          <a:xfrm>
            <a:off x="1600200" y="5943600"/>
            <a:ext cx="7696080" cy="457200"/>
          </a:xfrm>
          <a:prstGeom prst="roundRect">
            <a:avLst>
              <a:gd name="adj" fmla="val 16667"/>
            </a:avLst>
          </a:prstGeom>
          <a:solidFill>
            <a:srgbClr val="0099ff">
              <a:alpha val="50000"/>
            </a:srgbClr>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4" name=""/>
          <p:cNvSpPr/>
          <p:nvPr/>
        </p:nvSpPr>
        <p:spPr>
          <a:xfrm>
            <a:off x="2206800" y="5943600"/>
            <a:ext cx="625140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66 BoldItalic"/>
              </a:rPr>
              <a:t>Media plays a central part in reaching the public</a:t>
            </a:r>
            <a:endParaRPr b="0" lang="en-US" sz="2000" strike="noStrike" u="none">
              <a:solidFill>
                <a:srgbClr val="000000"/>
              </a:solidFill>
              <a:effectLst/>
              <a:uFillTx/>
              <a:latin typeface="Times New Roman"/>
            </a:endParaRPr>
          </a:p>
        </p:txBody>
      </p:sp>
      <p:sp>
        <p:nvSpPr>
          <p:cNvPr id="55" name="PlaceHolder 1"/>
          <p:cNvSpPr>
            <a:spLocks noGrp="1"/>
          </p:cNvSpPr>
          <p:nvPr>
            <p:ph type="title"/>
          </p:nvPr>
        </p:nvSpPr>
        <p:spPr>
          <a:xfrm>
            <a:off x="1650960" y="228600"/>
            <a:ext cx="7508880" cy="914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66 BoldItalic"/>
              </a:rPr>
              <a:t>Media Plays a Central Part In Communicating to the Multi-Faceted Japanese Public</a:t>
            </a:r>
            <a:endParaRPr b="0" i="1" lang="en-US" sz="2400" strike="noStrike" u="none">
              <a:solidFill>
                <a:srgbClr val="000000"/>
              </a:solidFill>
              <a:effectLst/>
              <a:uFillTx/>
              <a:latin typeface="Frutiger 66 BoldItalic"/>
            </a:endParaRPr>
          </a:p>
        </p:txBody>
      </p:sp>
      <p:grpSp>
        <p:nvGrpSpPr>
          <p:cNvPr id="56" name=""/>
          <p:cNvGrpSpPr/>
          <p:nvPr/>
        </p:nvGrpSpPr>
        <p:grpSpPr>
          <a:xfrm>
            <a:off x="6629400" y="1676520"/>
            <a:ext cx="2133720" cy="761760"/>
            <a:chOff x="6629400" y="1676520"/>
            <a:chExt cx="2133720" cy="761760"/>
          </a:xfrm>
        </p:grpSpPr>
        <p:sp>
          <p:nvSpPr>
            <p:cNvPr id="57" name=""/>
            <p:cNvSpPr/>
            <p:nvPr/>
          </p:nvSpPr>
          <p:spPr>
            <a:xfrm>
              <a:off x="6629400" y="1676520"/>
              <a:ext cx="2133720" cy="761760"/>
            </a:xfrm>
            <a:prstGeom prst="roundRect">
              <a:avLst>
                <a:gd name="adj" fmla="val 16667"/>
              </a:avLst>
            </a:prstGeom>
            <a:solidFill>
              <a:srgbClr val="99ff33"/>
            </a:solidFill>
            <a:ln w="12600">
              <a:solidFill>
                <a:srgbClr val="99ff33"/>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 name=""/>
            <p:cNvSpPr/>
            <p:nvPr/>
          </p:nvSpPr>
          <p:spPr>
            <a:xfrm>
              <a:off x="7026840" y="1849320"/>
              <a:ext cx="1339560" cy="368280"/>
            </a:xfrm>
            <a:prstGeom prst="rect">
              <a:avLst/>
            </a:prstGeom>
            <a:solidFill>
              <a:srgbClr val="99ff33">
                <a:alpha val="50000"/>
              </a:srgbClr>
            </a:solidFill>
            <a:ln w="12600">
              <a:solidFill>
                <a:srgbClr val="99ff33"/>
              </a:solidFill>
              <a:miter/>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66 BoldItalic"/>
                </a:rPr>
                <a:t>Academics</a:t>
              </a:r>
              <a:endParaRPr b="0" lang="en-US" sz="1800" strike="noStrike" u="none">
                <a:solidFill>
                  <a:srgbClr val="000000"/>
                </a:solidFill>
                <a:effectLst/>
                <a:uFillTx/>
                <a:latin typeface="Times New Roman"/>
              </a:endParaRPr>
            </a:p>
          </p:txBody>
        </p:sp>
      </p:grpSp>
      <p:sp>
        <p:nvSpPr>
          <p:cNvPr id="59" name=""/>
          <p:cNvSpPr/>
          <p:nvPr/>
        </p:nvSpPr>
        <p:spPr>
          <a:xfrm>
            <a:off x="4267080" y="4648320"/>
            <a:ext cx="2133720" cy="685800"/>
          </a:xfrm>
          <a:prstGeom prst="ellipse">
            <a:avLst/>
          </a:prstGeom>
          <a:solidFill>
            <a:srgbClr val="ff99cc"/>
          </a:solidFill>
          <a:ln w="9360">
            <a:solidFill>
              <a:srgbClr val="ff66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0" name=""/>
          <p:cNvSpPr/>
          <p:nvPr/>
        </p:nvSpPr>
        <p:spPr>
          <a:xfrm>
            <a:off x="4267080" y="4784760"/>
            <a:ext cx="205740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d60093"/>
                </a:solidFill>
                <a:effectLst/>
                <a:uFillTx/>
                <a:latin typeface="Frutiger 66 BoldItalic"/>
              </a:rPr>
              <a:t>Enron</a:t>
            </a:r>
            <a:r>
              <a:rPr b="1" lang="en-US" sz="2000" strike="noStrike" u="none">
                <a:solidFill>
                  <a:srgbClr val="ff0066"/>
                </a:solidFill>
                <a:effectLst/>
                <a:uFillTx/>
                <a:latin typeface="Frutiger 66 BoldItalic"/>
              </a:rPr>
              <a:t> </a:t>
            </a:r>
            <a:r>
              <a:rPr b="1" lang="en-US" sz="2000" strike="noStrike" u="none">
                <a:solidFill>
                  <a:srgbClr val="d60093"/>
                </a:solidFill>
                <a:effectLst/>
                <a:uFillTx/>
                <a:latin typeface="Frutiger 66 BoldItalic"/>
              </a:rPr>
              <a:t>Japan</a:t>
            </a:r>
            <a:endParaRPr b="0" lang="en-US" sz="2000" strike="noStrike" u="none">
              <a:solidFill>
                <a:srgbClr val="000000"/>
              </a:solidFill>
              <a:effectLst/>
              <a:uFillTx/>
              <a:latin typeface="Times New Roman"/>
            </a:endParaRPr>
          </a:p>
        </p:txBody>
      </p:sp>
      <p:sp>
        <p:nvSpPr>
          <p:cNvPr id="61" name=""/>
          <p:cNvSpPr/>
          <p:nvPr/>
        </p:nvSpPr>
        <p:spPr>
          <a:xfrm flipV="1">
            <a:off x="5257800" y="3733920"/>
            <a:ext cx="0" cy="838080"/>
          </a:xfrm>
          <a:prstGeom prst="line">
            <a:avLst/>
          </a:prstGeom>
          <a:ln w="139680">
            <a:solidFill>
              <a:srgbClr val="ffcc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2A5F3C62-91D6-41BC-A08A-79BDFFB674AB}"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1650600" y="380880"/>
            <a:ext cx="7645320" cy="914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66 BoldItalic"/>
                <a:ea typeface="ＭＳ Ｐゴシック"/>
              </a:rPr>
              <a:t>Press Club system is a unique aspect to the Japanese media practice</a:t>
            </a:r>
            <a:endParaRPr b="0" i="1" lang="en-US" sz="2400" strike="noStrike" u="none">
              <a:solidFill>
                <a:srgbClr val="000000"/>
              </a:solidFill>
              <a:effectLst/>
              <a:uFillTx/>
              <a:latin typeface="Frutiger 66 BoldItalic"/>
            </a:endParaRPr>
          </a:p>
        </p:txBody>
      </p:sp>
      <p:sp>
        <p:nvSpPr>
          <p:cNvPr id="63" name="PlaceHolder 2"/>
          <p:cNvSpPr>
            <a:spLocks noGrp="1"/>
          </p:cNvSpPr>
          <p:nvPr>
            <p:ph/>
          </p:nvPr>
        </p:nvSpPr>
        <p:spPr>
          <a:xfrm>
            <a:off x="1657080" y="1422360"/>
            <a:ext cx="7483320" cy="4114800"/>
          </a:xfrm>
          <a:prstGeom prst="rect">
            <a:avLst/>
          </a:prstGeom>
          <a:noFill/>
          <a:ln w="0">
            <a:noFill/>
          </a:ln>
        </p:spPr>
        <p:txBody>
          <a:bodyPr lIns="90000" rIns="90000" tIns="46800" bIns="46800" anchor="t">
            <a:normAutofit/>
          </a:bodyPr>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51"/>
              </a:spcBef>
              <a:buClr>
                <a:srgbClr val="cc33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rPr>
              <a:t>Press clubs are media groups attached to various government agencies and industry associations</a:t>
            </a:r>
            <a:endParaRPr b="0" lang="en-US" sz="1800" strike="noStrike" u="none">
              <a:solidFill>
                <a:srgbClr val="000000"/>
              </a:solidFill>
              <a:effectLst/>
              <a:uFillTx/>
              <a:latin typeface="Frutiger 55 Roman"/>
            </a:endParaRPr>
          </a:p>
          <a:p>
            <a:pPr marL="343080" indent="-343080">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Press club members have exclusive and immediate access to news, but they must proceed according to the restrictive rules of each club</a:t>
            </a:r>
            <a:endParaRPr b="0" lang="en-US" sz="1600" strike="noStrike" u="none">
              <a:solidFill>
                <a:srgbClr val="000000"/>
              </a:solidFill>
              <a:effectLst/>
              <a:uFillTx/>
              <a:latin typeface="Frutiger 55 Roman"/>
            </a:endParaRPr>
          </a:p>
          <a:p>
            <a:pPr lvl="1" marL="74304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The Press Club is notionally a working “beat” of reporters</a:t>
            </a:r>
            <a:endParaRPr b="0" lang="en-US" sz="1600" strike="noStrike" u="none">
              <a:solidFill>
                <a:srgbClr val="000000"/>
              </a:solidFill>
              <a:effectLst/>
              <a:uFillTx/>
              <a:latin typeface="Frutiger 55 Roman"/>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As often as once every 18 months a journalist will be moved from covering the certain beat to another</a:t>
            </a:r>
            <a:endParaRPr b="0" lang="en-US" sz="1600" strike="noStrike" u="none">
              <a:solidFill>
                <a:srgbClr val="000000"/>
              </a:solidFill>
              <a:effectLst/>
              <a:uFillTx/>
              <a:latin typeface="Frutiger 55 Roman"/>
            </a:endParaRPr>
          </a:p>
          <a:p>
            <a:pPr marL="343080" indent="-34308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Ｐゴシック"/>
              </a:rPr>
              <a:t>Enron has been assigned to the Energy Press Club in Tokyo</a:t>
            </a:r>
            <a:endParaRPr b="0" lang="en-US" sz="1800" strike="noStrike" u="none">
              <a:solidFill>
                <a:srgbClr val="000000"/>
              </a:solidFill>
              <a:effectLst/>
              <a:uFillTx/>
              <a:latin typeface="Frutiger 55 Roman"/>
            </a:endParaRPr>
          </a:p>
          <a:p>
            <a:pPr marL="343080" indent="-343080">
              <a:lnSpc>
                <a:spcPct val="90000"/>
              </a:lnSpc>
              <a:spcBef>
                <a:spcPts val="32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ea typeface="ＭＳ Ｐゴシック"/>
              </a:rPr>
              <a:t>	</a:t>
            </a:r>
            <a:endParaRPr b="0" lang="en-US" sz="1300" strike="noStrike" u="none">
              <a:solidFill>
                <a:srgbClr val="000000"/>
              </a:solidFill>
              <a:effectLst/>
              <a:uFillTx/>
              <a:latin typeface="Frutiger 55 Roman"/>
            </a:endParaRPr>
          </a:p>
        </p:txBody>
      </p:sp>
      <p:sp>
        <p:nvSpPr>
          <p:cNvPr id="64" name=""/>
          <p:cNvSpPr/>
          <p:nvPr/>
        </p:nvSpPr>
        <p:spPr>
          <a:xfrm>
            <a:off x="1676520" y="5791320"/>
            <a:ext cx="7467480" cy="380880"/>
          </a:xfrm>
          <a:prstGeom prst="roundRect">
            <a:avLst>
              <a:gd name="adj" fmla="val 16667"/>
            </a:avLst>
          </a:prstGeom>
          <a:solidFill>
            <a:srgbClr val="3399ff">
              <a:alpha val="50000"/>
            </a:srgbClr>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66 BoldItalic"/>
                <a:ea typeface="ＭＳ Ｐゴシック"/>
              </a:rPr>
              <a:t>Press Club Structure means constant journalist education</a:t>
            </a:r>
            <a:endParaRPr b="0" lang="en-US" sz="20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1A8261E-E696-465B-8056-119B7CED50C0}"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1371600" y="457200"/>
            <a:ext cx="8153280" cy="9907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rPr>
              <a:t>Securing Placement in Japanese Media is Competitive</a:t>
            </a:r>
            <a:endParaRPr b="0" i="1" lang="en-US" sz="2400" strike="noStrike" u="none">
              <a:solidFill>
                <a:srgbClr val="000000"/>
              </a:solidFill>
              <a:effectLst/>
              <a:uFillTx/>
              <a:latin typeface="Frutiger 66 BoldItalic"/>
            </a:endParaRPr>
          </a:p>
        </p:txBody>
      </p:sp>
      <p:sp>
        <p:nvSpPr>
          <p:cNvPr id="66" name="PlaceHolder 2"/>
          <p:cNvSpPr>
            <a:spLocks noGrp="1"/>
          </p:cNvSpPr>
          <p:nvPr>
            <p:ph/>
          </p:nvPr>
        </p:nvSpPr>
        <p:spPr>
          <a:xfrm>
            <a:off x="1657080" y="1447560"/>
            <a:ext cx="7483320" cy="4343400"/>
          </a:xfrm>
          <a:prstGeom prst="rect">
            <a:avLst/>
          </a:prstGeom>
          <a:noFill/>
          <a:ln w="0">
            <a:noFill/>
          </a:ln>
        </p:spPr>
        <p:txBody>
          <a:bodyPr lIns="90000" rIns="90000" tIns="46800" bIns="46800" anchor="t">
            <a:normAutofit/>
          </a:bodyPr>
          <a:p>
            <a:pPr marL="343080" indent="-343080">
              <a:spcBef>
                <a:spcPts val="499"/>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ea typeface="ＭＳ 明朝"/>
              </a:rPr>
              <a:t>In order to Win Large and Accurate News Coverage…..</a:t>
            </a:r>
            <a:r>
              <a:rPr b="0" lang="en-US" sz="2000" strike="noStrike" u="none">
                <a:solidFill>
                  <a:srgbClr val="000000"/>
                </a:solidFill>
                <a:effectLst/>
                <a:uFillTx/>
                <a:latin typeface="Frutiger 55 Roman"/>
                <a:ea typeface="ＭＳ 明朝"/>
              </a:rPr>
              <a:t> </a:t>
            </a:r>
            <a:endParaRPr b="0" lang="en-US" sz="2000" strike="noStrike" u="none">
              <a:solidFill>
                <a:srgbClr val="000000"/>
              </a:solidFill>
              <a:effectLst/>
              <a:uFillTx/>
              <a:latin typeface="Frutiger 55 Roman"/>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Frutiger 55 Roman"/>
            </a:endParaRPr>
          </a:p>
          <a:p>
            <a:pPr lvl="1" marL="743040" indent="-285840">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rPr>
              <a:t>Constant and Careful Education and Briefing to Journalists</a:t>
            </a:r>
            <a:endParaRPr b="0" lang="en-US" sz="1800" strike="noStrike" u="none">
              <a:solidFill>
                <a:srgbClr val="000000"/>
              </a:solidFill>
              <a:effectLst/>
              <a:uFillTx/>
              <a:latin typeface="Frutiger 55 Roman"/>
            </a:endParaRPr>
          </a:p>
          <a:p>
            <a:pPr lvl="1" marL="743040" indent="-285840">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rPr>
              <a:t>Good Relationship with the Media</a:t>
            </a:r>
            <a:endParaRPr b="0" lang="en-US" sz="1800" strike="noStrike" u="none">
              <a:solidFill>
                <a:srgbClr val="000000"/>
              </a:solidFill>
              <a:effectLst/>
              <a:uFillTx/>
              <a:latin typeface="Frutiger 55 Roman"/>
            </a:endParaRPr>
          </a:p>
          <a:p>
            <a:pPr lvl="1" marL="743040" indent="-285840">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rPr>
              <a:t>Firm and Steady Delivery of Key Messages</a:t>
            </a:r>
            <a:endParaRPr b="0" lang="en-US" sz="1800" strike="noStrike" u="none">
              <a:solidFill>
                <a:srgbClr val="000000"/>
              </a:solidFill>
              <a:effectLst/>
              <a:uFillTx/>
              <a:latin typeface="Frutiger 55 Roman"/>
            </a:endParaRPr>
          </a:p>
          <a:p>
            <a:pPr lvl="1" marL="743040" indent="-28584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spcBef>
                <a:spcPts val="499"/>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ea typeface="ＭＳ 明朝"/>
              </a:rPr>
              <a:t>Press Club System Fosters Undifferentiated and Unadventurous Reporting.</a:t>
            </a:r>
            <a:endParaRPr b="0" lang="en-US" sz="2000" strike="noStrike" u="none">
              <a:solidFill>
                <a:srgbClr val="000000"/>
              </a:solidFill>
              <a:effectLst/>
              <a:uFillTx/>
              <a:latin typeface="Frutiger 55 Roman"/>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a:p>
            <a:pPr marL="343080" indent="-343080">
              <a:spcBef>
                <a:spcPts val="499"/>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ea typeface="ＭＳ 明朝"/>
              </a:rPr>
              <a:t>Few Japanese Reporters are True Specialists in  a Particular Field. </a:t>
            </a:r>
            <a:endParaRPr b="0" lang="en-US" sz="2000" strike="noStrike" u="none">
              <a:solidFill>
                <a:srgbClr val="000000"/>
              </a:solidFill>
              <a:effectLst/>
              <a:uFillTx/>
              <a:latin typeface="Frutiger 55 Roman"/>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Frutiger 55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Frutiger 55 Roman"/>
            </a:endParaRPr>
          </a:p>
        </p:txBody>
      </p:sp>
      <p:sp>
        <p:nvSpPr>
          <p:cNvPr id="4" name="PlaceHolder 3"/>
          <p:cNvSpPr>
            <a:spLocks noGrp="1"/>
          </p:cNvSpPr>
          <p:nvPr>
            <p:ph type="sldNum" idx="1"/>
          </p:nvPr>
        </p:nvSpPr>
        <p:spPr/>
        <p:txBody>
          <a:bodyPr/>
          <a:p>
            <a:fld id="{6ECD36EB-80DF-4370-9D8A-32F624BEF34E}"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
          <p:cNvSpPr/>
          <p:nvPr/>
        </p:nvSpPr>
        <p:spPr>
          <a:xfrm>
            <a:off x="1905120" y="1828800"/>
            <a:ext cx="7619760" cy="350532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99ff"/>
                </a:solidFill>
                <a:effectLst/>
                <a:uFillTx/>
                <a:latin typeface="Verdana"/>
              </a:rPr>
              <a:t>A Strategy for Education and Understanding</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8B8622A4-FC5F-40E6-9AF4-E1F9CAA3423E}"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1650960" y="304920"/>
            <a:ext cx="7508880" cy="914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3399ff"/>
                </a:solidFill>
                <a:effectLst/>
                <a:uFillTx/>
                <a:latin typeface="Frutiger 66 BoldItalic"/>
              </a:rPr>
              <a:t>Progress in 2000</a:t>
            </a:r>
            <a:endParaRPr b="0" i="1" lang="en-US" sz="2400" strike="noStrike" u="none">
              <a:solidFill>
                <a:srgbClr val="000000"/>
              </a:solidFill>
              <a:effectLst/>
              <a:uFillTx/>
              <a:latin typeface="Frutiger 66 BoldItalic"/>
            </a:endParaRPr>
          </a:p>
        </p:txBody>
      </p:sp>
      <p:sp>
        <p:nvSpPr>
          <p:cNvPr id="69" name="PlaceHolder 2"/>
          <p:cNvSpPr>
            <a:spLocks noGrp="1"/>
          </p:cNvSpPr>
          <p:nvPr>
            <p:ph/>
          </p:nvPr>
        </p:nvSpPr>
        <p:spPr>
          <a:xfrm>
            <a:off x="1657080" y="1397160"/>
            <a:ext cx="7483320" cy="4394160"/>
          </a:xfrm>
          <a:prstGeom prst="rect">
            <a:avLst/>
          </a:prstGeom>
          <a:noFill/>
          <a:ln w="0">
            <a:noFill/>
          </a:ln>
        </p:spPr>
        <p:txBody>
          <a:bodyPr lIns="90000" rIns="90000" tIns="46800" bIns="46800" anchor="t">
            <a:normAutofit/>
          </a:bodyPr>
          <a:p>
            <a:pPr marL="343080" indent="-343080">
              <a:lnSpc>
                <a:spcPct val="90000"/>
              </a:lnSpc>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Enron’s initiatives commenced in October 2000 with:</a:t>
            </a:r>
            <a:endParaRPr b="0" lang="en-US" sz="18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Office opening and press conference</a:t>
            </a:r>
            <a:endParaRPr b="0" lang="en-US" sz="1600" strike="noStrike" u="none">
              <a:solidFill>
                <a:srgbClr val="000000"/>
              </a:solidFill>
              <a:effectLst/>
              <a:uFillTx/>
              <a:latin typeface="Frutiger 55 Roman"/>
            </a:endParaRPr>
          </a:p>
          <a:p>
            <a:pPr lvl="1" marL="74304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Enron Japan Website</a:t>
            </a:r>
            <a:endParaRPr b="0" lang="en-US" sz="18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rPr>
              <a:t>More than brochureware: provides information to a market generally starved of information</a:t>
            </a:r>
            <a:endParaRPr b="0" lang="en-US" sz="1600" strike="noStrike" u="none">
              <a:solidFill>
                <a:srgbClr val="000000"/>
              </a:solidFill>
              <a:effectLst/>
              <a:uFillTx/>
              <a:latin typeface="Frutiger 55 Roman"/>
            </a:endParaRPr>
          </a:p>
          <a:p>
            <a:pPr lvl="1" marL="743040" indent="-28584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Commenced Building Good Relationships with Key Media and Opinion Leaders</a:t>
            </a:r>
            <a:endParaRPr b="0" lang="en-US" sz="18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Commenced informal meetings with key journalists </a:t>
            </a:r>
            <a:endParaRPr b="0" lang="en-US" sz="16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Provided several one-on-one interviews with senior management to selected media</a:t>
            </a:r>
            <a:endParaRPr b="0" lang="en-US" sz="1600" strike="noStrike" u="none">
              <a:solidFill>
                <a:srgbClr val="000000"/>
              </a:solidFill>
              <a:effectLst/>
              <a:uFillTx/>
              <a:latin typeface="Frutiger 55 Roman"/>
            </a:endParaRPr>
          </a:p>
          <a:p>
            <a:pPr lvl="1" marL="743040" indent="-285840">
              <a:lnSpc>
                <a:spcPct val="90000"/>
              </a:lnSpc>
              <a:spcBef>
                <a:spcPts val="400"/>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Frutiger 55 Roman"/>
                <a:ea typeface="ＭＳ 明朝"/>
              </a:rPr>
              <a:t>Accessing key opinion leaders such as academics and analysts</a:t>
            </a:r>
            <a:endParaRPr b="0" lang="en-US" sz="1600" strike="noStrike" u="none">
              <a:solidFill>
                <a:srgbClr val="000000"/>
              </a:solidFill>
              <a:effectLst/>
              <a:uFillTx/>
              <a:latin typeface="Frutiger 55 Roman"/>
            </a:endParaRPr>
          </a:p>
          <a:p>
            <a:pPr lvl="1" marL="74304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marL="343080" indent="-343080">
              <a:lnSpc>
                <a:spcPct val="90000"/>
              </a:lnSpc>
              <a:spcBef>
                <a:spcPts val="451"/>
              </a:spcBef>
              <a:buClr>
                <a:srgbClr val="e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Frutiger 55 Roman"/>
                <a:ea typeface="ＭＳ 明朝"/>
              </a:rPr>
              <a:t>Established in-house media coverage system</a:t>
            </a:r>
            <a:endParaRPr b="0" lang="en-US" sz="1800" strike="noStrike" u="none">
              <a:solidFill>
                <a:srgbClr val="000000"/>
              </a:solidFill>
              <a:effectLst/>
              <a:uFillTx/>
              <a:latin typeface="Frutiger 55 Roman"/>
            </a:endParaRPr>
          </a:p>
          <a:p>
            <a:pPr marL="343080" indent="-343080">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Frutiger 55 Roman"/>
            </a:endParaRPr>
          </a:p>
        </p:txBody>
      </p:sp>
      <p:sp>
        <p:nvSpPr>
          <p:cNvPr id="4" name="PlaceHolder 3"/>
          <p:cNvSpPr>
            <a:spLocks noGrp="1"/>
          </p:cNvSpPr>
          <p:nvPr>
            <p:ph type="sldNum" idx="1"/>
          </p:nvPr>
        </p:nvSpPr>
        <p:spPr/>
        <p:txBody>
          <a:bodyPr/>
          <a:p>
            <a:fld id="{FB2B0F1B-2AFD-4421-ADCF-1FFEC8845202}"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26258</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1995-06-17T21:01:02Z</dcterms:created>
  <dc:creator>Authorised User</dc:creator>
  <dc:description/>
  <dc:language>en-US</dc:language>
  <cp:lastModifiedBy>mwatana</cp:lastModifiedBy>
  <cp:lastPrinted>2000-09-03T23:26:02Z</cp:lastPrinted>
  <dcterms:modified xsi:type="dcterms:W3CDTF">2001-05-15T00:42:15Z</dcterms:modified>
  <cp:revision>585</cp:revision>
  <dc:subject/>
  <dc:title>No Slide Title</dc:title>
</cp:coreProperties>
</file>