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7.xml.rels" ContentType="application/vnd.openxmlformats-package.relationships+xml"/>
  <Override PartName="/ppt/notesSlides/notesSlide1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1"/>
          </p:nvPr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209600" y="705960"/>
            <a:ext cx="4703760" cy="3527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49320" y="4468320"/>
            <a:ext cx="5224320" cy="423396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2"/>
          </p:nvPr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3"/>
          </p:nvPr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6CD5DE30-99AA-43A2-A3EC-FEBA4C5282B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sldImg"/>
          </p:nvPr>
        </p:nvSpPr>
        <p:spPr>
          <a:xfrm>
            <a:off x="1182600" y="696960"/>
            <a:ext cx="4762440" cy="3571920"/>
          </a:xfrm>
          <a:prstGeom prst="rect">
            <a:avLst/>
          </a:prstGeom>
          <a:ln w="0">
            <a:noFill/>
          </a:ln>
        </p:spPr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49320" y="4502160"/>
            <a:ext cx="5224320" cy="419256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estimated peak load (as of 10/11/00) is 51,700 MW placing it behind France -EDF (72,400), Tokyo Electric (57,600) and just ahead of England (49,700).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comparison purposes,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45,000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ISO 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30,311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England ISO 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22,523 MW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7848720" y="6477120"/>
            <a:ext cx="1110960" cy="26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219320" y="6629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JD-California-0101-</a:t>
            </a:r>
            <a:fld id="{13537733-D46B-4BC0-9A73-C6D4F3AF2FD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768240" y="528480"/>
            <a:ext cx="7647120" cy="606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Welcome Eurelectric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March 29, 2001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7205760" y="5065560"/>
            <a:ext cx="1595880" cy="1524240"/>
            <a:chOff x="7205760" y="5065560"/>
            <a:chExt cx="1595880" cy="1524240"/>
          </a:xfrm>
        </p:grpSpPr>
        <p:pic>
          <p:nvPicPr>
            <p:cNvPr id="20" name="WC-Elogo-N" descr=""/>
            <p:cNvPicPr/>
            <p:nvPr/>
          </p:nvPicPr>
          <p:blipFill>
            <a:blip r:embed="rId1"/>
            <a:stretch/>
          </p:blipFill>
          <p:spPr>
            <a:xfrm>
              <a:off x="7205760" y="5065560"/>
              <a:ext cx="1587600" cy="1524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1" name=""/>
            <p:cNvSpPr/>
            <p:nvPr/>
          </p:nvSpPr>
          <p:spPr>
            <a:xfrm>
              <a:off x="8669520" y="603360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Frutiger 55 Roman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2" name=""/>
          <p:cNvGraphicFramePr/>
          <p:nvPr/>
        </p:nvGraphicFramePr>
        <p:xfrm>
          <a:off x="441360" y="5607000"/>
          <a:ext cx="2336760" cy="711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41360" y="5607000"/>
                    <a:ext cx="2336760" cy="71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2533680" y="6238800"/>
            <a:ext cx="525600" cy="254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914400" y="981000"/>
            <a:ext cx="7940520" cy="3733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Resist rate increases….until now…. reality beginning to set 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Re-price QFs and IOU plants; demand wholesale caps in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Take over electricity procurement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Appoint obscure agency (CDWR) with little expertise to procurement role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Assume CDWR can purchase power to fit under rate freeze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Tap State’s general fund as bridge to bond financing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Take over 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Quid pro quo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for keeping utilities solvent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Rescind consumer choice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Fear that choice threatens recovery of DWR costs and bond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Establish “California First” energy policy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Confine trade to California’s borders; dictate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33520" y="200160"/>
            <a:ext cx="7772400" cy="823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California’s Proposal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Nationalize, Re-regulate and Hope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00280" y="5622840"/>
            <a:ext cx="4148280" cy="9590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State viewed as on the wrong track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Contradicts national/international trends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Creates “country risk” on par with Indonesia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Prompts businesses to consider re-locating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1120" y="5667480"/>
            <a:ext cx="2705040" cy="838080"/>
          </a:xfrm>
          <a:prstGeom prst="rightArrow">
            <a:avLst>
              <a:gd name="adj1" fmla="val 50000"/>
              <a:gd name="adj2" fmla="val 80692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111320" y="589428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98400" y="314280"/>
            <a:ext cx="7772400" cy="66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it Won’t Work?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00280" y="129996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Repeated calls for the “Good Old Days” of heavy-handed regulation simply delay the necessary fixes.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controls in the wholesale electric market lead to real shortages.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Government should not become the Portfolio Manager for large amounts of electricity purchases.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Government is also not the right party to invest large sums of money into new generation.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Trying to find the guilty and placing blame won’t help.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Bankruptcy is a very bad idea – too much financial uncertainty.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0">
              <a:lnSpc>
                <a:spcPct val="125000"/>
              </a:lnSpc>
              <a:spcBef>
                <a:spcPts val="374"/>
              </a:spcBef>
              <a:buNone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15720" y="324000"/>
            <a:ext cx="8507160" cy="846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Alternative Is Preferable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Create the Market that California Was Promised But Never Got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09480" y="1342800"/>
            <a:ext cx="7772400" cy="4267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Decrease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Give Consumers and Businesses Price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Give Consumers Financial Incentives Needed to Respond to Those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Mine Large Amounts of Reductions Now in Anticipation of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Increase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Maximize existing sources—Re-balance power and environmental goals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Overhaul Plant Siting Laws to Create a Stream-lined, One-stop Shop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Remove Road Blocks to On-site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Get the Utilities Back on Their Financial Feet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Prices must increase; rate shock can be avoided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Create a Real Retail Market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Market Is the Best Portfolio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Direct Access can save the State’s budget and its bond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698400" y="314280"/>
            <a:ext cx="7772400" cy="66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Else is Important?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00280" y="130032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Implement Order 2000 in power markets with real access and well structured rules.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FERC needs to be the market monitor and enforcement agency, not the ISO.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management is very complex in the power business and is not the same as making a bet.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access is the key solution – consumers need to see price signals.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Any restructuring needs to deal with entry for new generation.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Look forward to solutions – there are no answers in placing blame.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Frutiger 45 Light"/>
              <a:buChar char="•"/>
              <a:tabLst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385920" y="341280"/>
            <a:ext cx="8238960" cy="528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Other thoughts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35040" y="1166760"/>
            <a:ext cx="7846920" cy="415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Knowledge is Power – We must make sure policymakers and consumers have early warning about upcoming shocks.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Focus like a Laser Beam – We must stay focused on implementing the key components of competitive markets even when problems arise.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other Workable Options - Over the longer term, cost-of-service regulation and regulatory micromanagement are worse than a “bad” competitive market.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 and Demand Are Still Trump – Sooner or later “reasonable” prices come down to either more supply or less demand, and competition provides both more efficiently.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tabLst>
                <a:tab algn="l" pos="0"/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401760" y="2583000"/>
            <a:ext cx="8486640" cy="53604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Northeast Wholesale Market Overview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Market Design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74640" y="1554120"/>
            <a:ext cx="777240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 time energy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balanced schedules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Posted supply and demand curves w/real-time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transmission market (flowgates)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Option not 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“grandfathering” of rights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price caps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installed capacity requirements (ICAP)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44748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PJM HISTORY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542960"/>
            <a:ext cx="777240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PJM established as a “tight” power pool in 1927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r>
              <a:rPr b="1" lang="en-US" sz="24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st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Operational Independent System Operator (“ISO”) in January 1, 1998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r>
              <a:rPr b="1" lang="en-US" sz="24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rd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largest power pool in the world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Encompasses states of Pennsylvania, New Jersey, Maryland, Delaware, and Wash DC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5522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PJM Organization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1919160" y="1355760"/>
          <a:ext cx="5149800" cy="5149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19160" y="1355760"/>
                    <a:ext cx="5149800" cy="5149800"/>
                  </a:xfrm>
                  <a:prstGeom prst="rect">
                    <a:avLst/>
                  </a:prstGeom>
                  <a:solidFill>
                    <a:srgbClr val="ffff99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4093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PJM Market Design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92120" y="1266480"/>
            <a:ext cx="8153280" cy="4210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Energy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Day-ahead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Real-time, spot (balancing)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Installed Capacity Market (“ICAP”)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Required of Load Serving Entities (“LSE’s”)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Congestion Management System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Locational Marginal Pricing (“LMP”)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Fixed Transmission Rights (“FTR’s”)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Financial/obligation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12840" y="2492280"/>
            <a:ext cx="8486640" cy="146556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California  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What Went Wrong, Why and How to Fix It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48528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PJM Good Practices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327320"/>
            <a:ext cx="777240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Governance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Independent Board of Managers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Members Committee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Stakeholder (member) driven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Real-time energy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balanced schedules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Posted supply &amp; demand curves w/real-time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information availability (relative to other ISO’s)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7240" y="480960"/>
            <a:ext cx="7772400" cy="1828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CURRENT PJM ISSUES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711360" y="1283760"/>
            <a:ext cx="7772400" cy="4496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FTR’s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Obligation not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not Physical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Allocation/Availability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ICAP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 required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Inter-pool “seams”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Scope and configuration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314280" y="3009960"/>
            <a:ext cx="8487000" cy="58176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Northeast Retail Market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Market Design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1771560"/>
            <a:ext cx="777240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mandated rate reductions/caps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Savings to be derived from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Allow long-term bilateral agreements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Default service to be supplied by competitive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Pennsylvania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91760" y="1230480"/>
            <a:ext cx="8178840" cy="4171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85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access established by legislation in December, 1996 (7 utilities)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 freeze (reductions for 1 utility)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Shopping credits range from $0.0354/kWh to $0.0567/kWh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Provided for recovery of “stranded costs”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Divestiture not mandated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 utilities divested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switching percentages range from 0.9% to 31.8%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Jersey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85800" y="1390680"/>
            <a:ext cx="7772400" cy="411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access established by legislation in February, 1999 (4 utilities)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 reductions of at least 10% over 36 months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Rates frozen for 48 months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Shopping credits range from $0.0506/KWh to $0.0537/KWh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Provided for recovery of “stranded costs”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Divestiture not mandated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b31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 of 3 utilities w/generation divested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switching percentages range from 0.0% to 4.25%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"/>
          <p:cNvGrpSpPr/>
          <p:nvPr/>
        </p:nvGrpSpPr>
        <p:grpSpPr>
          <a:xfrm>
            <a:off x="2814480" y="1387440"/>
            <a:ext cx="3573720" cy="3429000"/>
            <a:chOff x="2814480" y="1387440"/>
            <a:chExt cx="3573720" cy="3429000"/>
          </a:xfrm>
        </p:grpSpPr>
        <p:pic>
          <p:nvPicPr>
            <p:cNvPr id="97" name="WC-Elogo-N" descr=""/>
            <p:cNvPicPr/>
            <p:nvPr/>
          </p:nvPicPr>
          <p:blipFill>
            <a:blip r:embed="rId1"/>
            <a:stretch/>
          </p:blipFill>
          <p:spPr>
            <a:xfrm>
              <a:off x="2814480" y="1387440"/>
              <a:ext cx="3573720" cy="3429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8" name=""/>
            <p:cNvSpPr/>
            <p:nvPr/>
          </p:nvSpPr>
          <p:spPr>
            <a:xfrm>
              <a:off x="6191640" y="369684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Frutiger 55 Roman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385920" y="341280"/>
            <a:ext cx="8238960" cy="528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are we doing this?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90600" y="1154160"/>
            <a:ext cx="837540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find considerable merit in consumer calls for direct access to electricity services.  Pg 21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 in other product and service markets, choice will appropriately decentralize decision-making and give consumers direct influence over the development, delivery, consumption and price of energy services.  Pg 13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California’s electric strategy must shy away from proposals that simply maintain the current level of economic activity, and we must opt instead for a strategy which fosters economic growth.  Pg 6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 resist the tendency to drape outmoded regulatory approaches onto new and dynamic circumstances. Pg 9 BB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736560" y="276120"/>
            <a:ext cx="7772400" cy="528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But making markets work isn’t easy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1680" y="1063800"/>
            <a:ext cx="792468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Competition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Many buyers and many sellers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Easy entry and exit for producers and retailers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and consumption decisions driven by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Non-discriminatory access to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Proper construction of Default Service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2375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Failure to get restructuring right has tremendous (and often negative) impacts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Financial distress on utilities and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Political instability for regulators and politicians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95000"/>
              </a:lnSpc>
              <a:spcBef>
                <a:spcPts val="1250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120" y="456840"/>
            <a:ext cx="7939080" cy="60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Summary of the Situation in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92504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  De-regulation Has Not Failed in California Because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 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California Never De-regulated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  If Designed Properly, De-regulation Benefits Consumers and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Economy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California Must Focus its Actions 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Increasing Supply and Reducing Demand, NOW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Getting Prices More Aligned with Costs—rate increases are a key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component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Frutiger 45 Light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Re-regulation and Bankruptcies Will Fail to Resolve the Crisis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97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Very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California’s Long History of Flawed Energy Policies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3221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Over-reliance on Imports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Over-reliance on Monopolies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Overly Burdensome Regulatory Programs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No Faith in the Value of Market Signals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State made decisions as Energy “Portfolio </a:t>
            </a: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Manager”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22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19720" y="5257800"/>
            <a:ext cx="43434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 History of Energy Booms and Busts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 Crumbling Energy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 Trust in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533412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447920" y="55627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914400" y="1828800"/>
            <a:ext cx="7315200" cy="327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Demand Is Up Sharply in California and the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Inadequate Investment in Supply and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Uncooperative Weather Patterns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(Rainfall/Temperature)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California Is Living with a Flawed Restructuring Law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55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Political Leadership Is Lacking </a:t>
            </a:r>
            <a:r>
              <a:rPr b="1" i="1" lang="en-US" sz="20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97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California’s Most Recent Energy Problems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37160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95ba6"/>
          </a:solidFill>
          <a:ln w="93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676520" y="57150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The Result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19720" y="5257800"/>
            <a:ext cx="31464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 financial crisis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 political crisis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 looming economic crisis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361440"/>
            <a:ext cx="7772400" cy="838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What Went Wrong?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 Rejected Markets in Favor of a Risky Lab Experiment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90640" y="1638360"/>
            <a:ext cx="5943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b31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ffb310"/>
                </a:solidFill>
                <a:effectLst/>
                <a:uFillTx/>
                <a:latin typeface="Frutiger 45 Light"/>
              </a:rPr>
              <a:t>Markets</a:t>
            </a:r>
            <a:r>
              <a:rPr b="1" lang="en-US" sz="1800" strike="noStrike" u="none">
                <a:solidFill>
                  <a:srgbClr val="ffb31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ffb31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800" strike="noStrike" u="none">
                <a:solidFill>
                  <a:srgbClr val="ffb310"/>
                </a:solidFill>
                <a:effectLst/>
                <a:uFillTx/>
                <a:latin typeface="Frutiger 45 Light"/>
              </a:rPr>
              <a:t>California’s Electric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90640" y="2203560"/>
            <a:ext cx="7391520" cy="102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28036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Easy entry 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Siting laws block power plant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28036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28036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Term contracts dominate            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Utilities forced to buy from and sell to spot 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90640" y="1512720"/>
            <a:ext cx="7335720" cy="3854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90640" y="213660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90640" y="276084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90640" y="36352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90640" y="463392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306600" y="1512720"/>
            <a:ext cx="0" cy="3841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90640" y="2886120"/>
            <a:ext cx="586728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52480" y="3635280"/>
            <a:ext cx="771516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Prices influence supply and      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-Consumers pay the same if they conserve or not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demand decisions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             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-Siting Laws trump incentives to expand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71560" y="4633920"/>
            <a:ext cx="73915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74880"/>
                <a:tab algn="l" pos="194940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Customers have real choices</a:t>
            </a:r>
            <a:r>
              <a:rPr b="1" lang="en-US" sz="12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      </a:t>
            </a:r>
            <a:r>
              <a:rPr b="1" lang="en-US" sz="12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Lawmakers claim that AB 1890 is “not about” retail 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                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4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competition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479680" y="5511960"/>
            <a:ext cx="5503680" cy="9316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gap between supply and demand is now a chasm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Government assumed role of electricity “portfolio manager”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on behalf of consumers.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Fewer than  2% of customers switched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49280" y="5618160"/>
            <a:ext cx="1746360" cy="838080"/>
          </a:xfrm>
          <a:prstGeom prst="rightArrow">
            <a:avLst>
              <a:gd name="adj1" fmla="val 50000"/>
              <a:gd name="adj2" fmla="val 52094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9280" y="58435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914400" y="1581120"/>
            <a:ext cx="7597800" cy="327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The Governor’s Approach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Exercise extreme caution--avoid political risk at all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View the crisis as a “political campaign”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Shift the focus:  Assign blame to market power and federal inaction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Rely on Executive Orders and powers rather than work the Legislature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Appease consumer advocates—Insists on ”no new rate increases!”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The Legislature’s Approach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Follow Governor’s lead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Avoid becoming political road kill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Frutiger 45 Light"/>
              <a:buChar char="–"/>
              <a:tabLst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Express increasing frustration with Governor’s tendency toward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secrecy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1920" y="380520"/>
            <a:ext cx="870588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Response of California Policy Makers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Long on Politics, Short on 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305240" y="5315040"/>
            <a:ext cx="4530960" cy="10094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Distrust of Governor by Legislature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Political paralysis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Crisis deepening—no solution in sight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37160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67652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KBurton</cp:lastModifiedBy>
  <cp:lastPrinted>2001-03-29T19:44:27Z</cp:lastPrinted>
  <dcterms:modified xsi:type="dcterms:W3CDTF">2001-03-29T19:45:14Z</dcterms:modified>
  <cp:revision>108</cp:revision>
  <dc:subject/>
  <dc:title>California:  What Went Wrong and How to Fix It?</dc:title>
</cp:coreProperties>
</file>