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2.xlsx" ContentType="application/vnd.openxmlformats-officedocument.spreadsheetml.sheet"/>
  <Override PartName="/ppt/media/image1.wmf" ContentType="image/x-wmf"/>
  <Override PartName="/ppt/media/image14.wmf" ContentType="image/x-wmf"/>
  <Override PartName="/ppt/media/image5.wmf" ContentType="image/x-wmf"/>
  <Override PartName="/ppt/media/image10.png" ContentType="image/png"/>
  <Override PartName="/ppt/media/image6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9.png" ContentType="image/png"/>
  <Override PartName="/ppt/media/image12.wmf" ContentType="image/x-wmf"/>
  <Override PartName="/ppt/media/image3.wmf" ContentType="image/x-wmf"/>
  <Override PartName="/ppt/media/image13.wmf" ContentType="image/x-wmf"/>
  <Override PartName="/ppt/media/image4.wmf" ContentType="image/x-wmf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15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1"/>
          </p:nvPr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1211400" y="716040"/>
            <a:ext cx="4620960" cy="3465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920880" y="4411440"/>
            <a:ext cx="5168880" cy="4174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2"/>
          </p:nvPr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3"/>
          </p:nvPr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D6BF31EF-78C3-42B4-9D99-C92165380C27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E3E238CA-F3E3-4CAF-9AB3-106EA51EBD36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3975120" y="-3240"/>
            <a:ext cx="30351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3975120" y="8834400"/>
            <a:ext cx="30351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-1440" y="8834400"/>
            <a:ext cx="303372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-1440" y="-3240"/>
            <a:ext cx="303372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3975120" y="-3240"/>
            <a:ext cx="30351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-1440" y="8834400"/>
            <a:ext cx="303372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-1440" y="-3240"/>
            <a:ext cx="303372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PlaceHolder 1"/>
          <p:cNvSpPr>
            <a:spLocks noGrp="1"/>
          </p:cNvSpPr>
          <p:nvPr>
            <p:ph type="sldImg"/>
          </p:nvPr>
        </p:nvSpPr>
        <p:spPr>
          <a:xfrm>
            <a:off x="1192320" y="700200"/>
            <a:ext cx="4633920" cy="3475080"/>
          </a:xfrm>
          <a:prstGeom prst="rect">
            <a:avLst/>
          </a:prstGeom>
          <a:ln w="0">
            <a:noFill/>
          </a:ln>
        </p:spPr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928800" y="4406760"/>
            <a:ext cx="5148000" cy="418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556F8847-3677-46AF-9863-43EDD2AA11C6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PlaceHolder 1"/>
          <p:cNvSpPr>
            <a:spLocks noGrp="1"/>
          </p:cNvSpPr>
          <p:nvPr>
            <p:ph type="sldImg"/>
          </p:nvPr>
        </p:nvSpPr>
        <p:spPr>
          <a:xfrm>
            <a:off x="118260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E21FE8EB-0780-4409-90B2-18724BDF0406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PlaceHolder 1"/>
          <p:cNvSpPr>
            <a:spLocks noGrp="1"/>
          </p:cNvSpPr>
          <p:nvPr>
            <p:ph type="sldImg"/>
          </p:nvPr>
        </p:nvSpPr>
        <p:spPr>
          <a:xfrm>
            <a:off x="1217520" y="695160"/>
            <a:ext cx="4653000" cy="3489480"/>
          </a:xfrm>
          <a:prstGeom prst="rect">
            <a:avLst/>
          </a:prstGeom>
          <a:ln w="0">
            <a:noFill/>
          </a:ln>
        </p:spPr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937800" y="4416480"/>
            <a:ext cx="5133960" cy="4184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56E51727-AD2D-4CC4-98FF-3EE2916B48B3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8C67D5A7-696A-4F6C-90CA-B76C7F22A613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12F547D7-516A-40B8-9C57-B2C4FF2FD74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70B3A130-D391-450C-9812-0862E21B4B14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1"/>
          <p:cNvSpPr>
            <a:spLocks noGrp="1"/>
          </p:cNvSpPr>
          <p:nvPr>
            <p:ph type="sldImg"/>
          </p:nvPr>
        </p:nvSpPr>
        <p:spPr>
          <a:xfrm>
            <a:off x="1193760" y="704880"/>
            <a:ext cx="4635720" cy="3476520"/>
          </a:xfrm>
          <a:prstGeom prst="rect">
            <a:avLst/>
          </a:prstGeom>
          <a:ln w="0">
            <a:noFill/>
          </a:ln>
        </p:spPr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934560" y="4414320"/>
            <a:ext cx="5140440" cy="4179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7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png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0" y="5068800"/>
            <a:ext cx="9144000" cy="1330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Gas and Power Wholesale Business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16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17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6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27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29" name=""/>
          <p:cNvSpPr/>
          <p:nvPr/>
        </p:nvSpPr>
        <p:spPr>
          <a:xfrm>
            <a:off x="1231920" y="279360"/>
            <a:ext cx="6832440" cy="87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18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North America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0" name=""/>
          <p:cNvGraphicFramePr/>
          <p:nvPr/>
        </p:nvGraphicFramePr>
        <p:xfrm>
          <a:off x="101520" y="1155600"/>
          <a:ext cx="9042480" cy="4746600"/>
        </p:xfrm>
        <a:graphic>
          <a:graphicData uri="http://schemas.openxmlformats.org/drawingml/2006/table">
            <a:tbl>
              <a:tblPr/>
              <a:tblGrid>
                <a:gridCol w="2163960"/>
                <a:gridCol w="216000"/>
                <a:gridCol w="691200"/>
                <a:gridCol w="1088280"/>
                <a:gridCol w="999720"/>
                <a:gridCol w="1417320"/>
                <a:gridCol w="1088280"/>
                <a:gridCol w="1377720"/>
              </a:tblGrid>
              <a:tr h="276840">
                <a:tc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NON-EOL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NON-EOL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 -EOL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NYMEX SWAPS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383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789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OPTIONS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  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 52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EAST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1087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107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CENTRAL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406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84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WEST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TEXAS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46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91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CANADA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78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228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SUBTOTAL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1672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510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3347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475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3929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413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- CALIFORNIA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- NORTHWEST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- SOUTHWEST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85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NORTHEAST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265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SOUTHEAST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MIDWEST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214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CANADIAN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SUBTOTAL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811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500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1335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417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TOTALS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1844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953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4158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975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5264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830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1" name=""/>
          <p:cNvSpPr/>
          <p:nvPr/>
        </p:nvSpPr>
        <p:spPr>
          <a:xfrm>
            <a:off x="10537920" y="2179800"/>
            <a:ext cx="18396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2514600" y="876240"/>
            <a:ext cx="2070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TRADES PER DAY - 2000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2676600" y="-990720"/>
            <a:ext cx="183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5635800" y="490680"/>
            <a:ext cx="153000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4710960" y="884160"/>
            <a:ext cx="1692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TRADES PER DAY - 2001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7095960" y="896760"/>
            <a:ext cx="20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TRADES PER DAY - OCTOBER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8686800" y="662940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"/>
          <p:cNvGraphicFramePr/>
          <p:nvPr/>
        </p:nvGraphicFramePr>
        <p:xfrm>
          <a:off x="482760" y="2717640"/>
          <a:ext cx="7962840" cy="182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2760" y="2717640"/>
                    <a:ext cx="796284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0" name=""/>
          <p:cNvSpPr/>
          <p:nvPr/>
        </p:nvSpPr>
        <p:spPr>
          <a:xfrm>
            <a:off x="1146240" y="293364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0" y="142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Enron North America Volumes Through 3</a:t>
            </a:r>
            <a:r>
              <a:rPr b="1" lang="en-US" sz="30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rd</a:t>
            </a: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Qtr.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(Bbtue/d)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2" name=""/>
          <p:cNvGraphicFramePr/>
          <p:nvPr/>
        </p:nvGraphicFramePr>
        <p:xfrm>
          <a:off x="600120" y="771480"/>
          <a:ext cx="7943760" cy="1638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0120" y="771480"/>
                    <a:ext cx="7943760" cy="163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4" name=""/>
          <p:cNvSpPr/>
          <p:nvPr/>
        </p:nvSpPr>
        <p:spPr>
          <a:xfrm>
            <a:off x="-150840" y="2752560"/>
            <a:ext cx="944424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-179280" y="4789440"/>
            <a:ext cx="944388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6" name=""/>
          <p:cNvGraphicFramePr/>
          <p:nvPr/>
        </p:nvGraphicFramePr>
        <p:xfrm>
          <a:off x="542880" y="4800600"/>
          <a:ext cx="7962840" cy="1762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4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2880" y="4800600"/>
                    <a:ext cx="7962840" cy="17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8" name=""/>
          <p:cNvSpPr/>
          <p:nvPr/>
        </p:nvSpPr>
        <p:spPr>
          <a:xfrm>
            <a:off x="1176480" y="83988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982800" y="4923000"/>
            <a:ext cx="177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8648640" y="6583320"/>
            <a:ext cx="495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1" name=""/>
          <p:cNvGraphicFramePr/>
          <p:nvPr/>
        </p:nvGraphicFramePr>
        <p:xfrm>
          <a:off x="289080" y="3673440"/>
          <a:ext cx="8499240" cy="3205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89080" y="3673440"/>
                    <a:ext cx="8499240" cy="32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3" name=""/>
          <p:cNvGraphicFramePr/>
          <p:nvPr/>
        </p:nvGraphicFramePr>
        <p:xfrm>
          <a:off x="57240" y="0"/>
          <a:ext cx="8724960" cy="3762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5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7240" y="0"/>
                    <a:ext cx="8724960" cy="376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5" name=""/>
          <p:cNvSpPr/>
          <p:nvPr/>
        </p:nvSpPr>
        <p:spPr>
          <a:xfrm>
            <a:off x="8839080" y="657684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6" name=""/>
          <p:cNvGraphicFramePr/>
          <p:nvPr/>
        </p:nvGraphicFramePr>
        <p:xfrm>
          <a:off x="-219240" y="1066680"/>
          <a:ext cx="4753080" cy="4724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19240" y="1066680"/>
                    <a:ext cx="4753080" cy="472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8" name=""/>
          <p:cNvSpPr/>
          <p:nvPr/>
        </p:nvSpPr>
        <p:spPr>
          <a:xfrm>
            <a:off x="0" y="457920"/>
            <a:ext cx="914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Quarter 2000 vs Second Quarter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0" y="-41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Leading Market Position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 flipV="1">
            <a:off x="4649760" y="1403280"/>
            <a:ext cx="0" cy="5391360"/>
          </a:xfrm>
          <a:prstGeom prst="line">
            <a:avLst/>
          </a:prstGeom>
          <a:ln w="648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46080" y="1095480"/>
            <a:ext cx="9144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ctr" pos="2174760"/>
                <a:tab algn="ctr" pos="6800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1943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1784520" y="1592280"/>
            <a:ext cx="15696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1778040" y="19033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6677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6508800" y="1611360"/>
            <a:ext cx="156960" cy="142920"/>
          </a:xfrm>
          <a:prstGeom prst="rect">
            <a:avLst/>
          </a:prstGeom>
          <a:solidFill>
            <a:srgbClr val="66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6502320" y="1913040"/>
            <a:ext cx="15732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8" name=""/>
          <p:cNvGraphicFramePr/>
          <p:nvPr/>
        </p:nvGraphicFramePr>
        <p:xfrm>
          <a:off x="4314960" y="1076400"/>
          <a:ext cx="4752720" cy="4724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14960" y="1076400"/>
                    <a:ext cx="475272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0" name=""/>
          <p:cNvSpPr/>
          <p:nvPr/>
        </p:nvSpPr>
        <p:spPr>
          <a:xfrm>
            <a:off x="8862480" y="666288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1" name=""/>
          <p:cNvGraphicFramePr/>
          <p:nvPr/>
        </p:nvGraphicFramePr>
        <p:xfrm>
          <a:off x="142920" y="1914480"/>
          <a:ext cx="8258040" cy="470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2920" y="1914480"/>
                    <a:ext cx="8258040" cy="470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0" y="36504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Canada Gross Margins</a:t>
            </a:r>
            <a:br>
              <a:rPr sz="3000"/>
            </a:b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1278000" y="1771560"/>
            <a:ext cx="602784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spcBef>
                <a:spcPts val="150"/>
              </a:spcBef>
              <a:spcAft>
                <a:spcPts val="6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8715240" y="6583320"/>
            <a:ext cx="428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Enron North America Natural Gas and Power</a:t>
            </a:r>
            <a:br>
              <a:rPr sz="1700"/>
            </a:br>
            <a:r>
              <a:rPr b="1" lang="en-US" sz="17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Transactions in Last Year</a:t>
            </a:r>
            <a:endParaRPr b="1" lang="en-US" sz="17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77" name=""/>
          <p:cNvGraphicFramePr/>
          <p:nvPr/>
        </p:nvGraphicFramePr>
        <p:xfrm>
          <a:off x="228600" y="1447920"/>
          <a:ext cx="8429760" cy="4825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47920"/>
                    <a:ext cx="8429760" cy="482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9" name=""/>
          <p:cNvSpPr/>
          <p:nvPr/>
        </p:nvSpPr>
        <p:spPr>
          <a:xfrm>
            <a:off x="1748880" y="1219320"/>
            <a:ext cx="1825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Top 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1530360" y="1289160"/>
            <a:ext cx="15732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1523880" y="160020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Enron North America Natural Gas</a:t>
            </a:r>
            <a:br>
              <a:rPr sz="1700"/>
            </a:br>
            <a:r>
              <a:rPr b="1" lang="en-US" sz="17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Transactions in Last Year</a:t>
            </a:r>
            <a:endParaRPr b="1" lang="en-US" sz="17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3" name=""/>
          <p:cNvGraphicFramePr/>
          <p:nvPr/>
        </p:nvGraphicFramePr>
        <p:xfrm>
          <a:off x="228600" y="1447920"/>
          <a:ext cx="8429760" cy="4825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47920"/>
                    <a:ext cx="8429760" cy="482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5" name=""/>
          <p:cNvSpPr/>
          <p:nvPr/>
        </p:nvSpPr>
        <p:spPr>
          <a:xfrm>
            <a:off x="1748880" y="1219320"/>
            <a:ext cx="1825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Top 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1530360" y="1289160"/>
            <a:ext cx="15732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1523880" y="160020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Enron North America Power</a:t>
            </a:r>
            <a:br>
              <a:rPr sz="1700"/>
            </a:br>
            <a:r>
              <a:rPr b="1" lang="en-US" sz="17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Transactions in Last Year</a:t>
            </a:r>
            <a:endParaRPr b="1" lang="en-US" sz="17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9" name=""/>
          <p:cNvGraphicFramePr/>
          <p:nvPr/>
        </p:nvGraphicFramePr>
        <p:xfrm>
          <a:off x="228600" y="1447920"/>
          <a:ext cx="8429760" cy="4825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47920"/>
                    <a:ext cx="8429760" cy="4825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1" name=""/>
          <p:cNvSpPr/>
          <p:nvPr/>
        </p:nvSpPr>
        <p:spPr>
          <a:xfrm>
            <a:off x="1748880" y="1219320"/>
            <a:ext cx="18252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Top 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1530360" y="1289160"/>
            <a:ext cx="15732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1523880" y="160020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228600" y="380880"/>
            <a:ext cx="8915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Financial Highlights</a:t>
            </a:r>
            <a:br>
              <a:rPr sz="3000"/>
            </a:b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63360" y="2935440"/>
            <a:ext cx="9080640" cy="12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13"/>
              </a:spcBef>
              <a:spcAft>
                <a:spcPts val="88"/>
              </a:spcAft>
              <a:tabLst>
                <a:tab algn="l" pos="0"/>
                <a:tab algn="dec" pos="3435480"/>
                <a:tab algn="dec" pos="4632480"/>
                <a:tab algn="dec" pos="5310360"/>
                <a:tab algn="dec" pos="6176880"/>
                <a:tab algn="dec" pos="7201080"/>
                <a:tab algn="dec" pos="7937640"/>
                <a:tab algn="dec" pos="874548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EBIT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$ 1,330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$2,747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$4,077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013"/>
              </a:spcBef>
              <a:spcAft>
                <a:spcPts val="88"/>
              </a:spcAft>
              <a:tabLst>
                <a:tab algn="l" pos="0"/>
                <a:tab algn="dec" pos="3435480"/>
                <a:tab algn="dec" pos="4632480"/>
                <a:tab algn="dec" pos="5310360"/>
                <a:tab algn="dec" pos="6176880"/>
                <a:tab algn="dec" pos="7201080"/>
                <a:tab algn="dec" pos="7937640"/>
                <a:tab algn="dec" pos="874548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Funds Flow (Pre-Tax)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$ 1,389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$3,706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$5,095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013"/>
              </a:spcBef>
              <a:spcAft>
                <a:spcPts val="88"/>
              </a:spcAft>
              <a:tabLst>
                <a:tab algn="l" pos="0"/>
                <a:tab algn="dec" pos="3435480"/>
                <a:tab algn="dec" pos="4632480"/>
                <a:tab algn="dec" pos="5310360"/>
                <a:tab algn="dec" pos="6176880"/>
                <a:tab algn="dec" pos="7201080"/>
                <a:tab algn="dec" pos="7937640"/>
                <a:tab algn="dec" pos="874548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Flow from Ops. (Pre-Tax)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$ 3,465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$1,676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$5,141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20600" y="2525760"/>
            <a:ext cx="908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ctr" pos="3087720"/>
                <a:tab algn="ctr" pos="4286160"/>
                <a:tab algn="ctr" pos="5022720"/>
                <a:tab algn="ctr" pos="5830920"/>
                <a:tab algn="ctr" pos="6854760"/>
                <a:tab algn="ctr" pos="7662960"/>
                <a:tab algn="ctr" pos="839952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4257720" y="2138400"/>
            <a:ext cx="1954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YTD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4183200" y="2494080"/>
            <a:ext cx="2120760" cy="0"/>
          </a:xfrm>
          <a:prstGeom prst="line">
            <a:avLst/>
          </a:prstGeom>
          <a:ln w="190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2556000" y="2130480"/>
            <a:ext cx="1504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2798640" y="2494080"/>
            <a:ext cx="982800" cy="0"/>
          </a:xfrm>
          <a:prstGeom prst="line">
            <a:avLst/>
          </a:prstGeom>
          <a:ln w="190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8961120" y="65833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3021120" y="2909880"/>
            <a:ext cx="5652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4950000" y="2909880"/>
            <a:ext cx="56484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7593120" y="2909880"/>
            <a:ext cx="5652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6881760" y="2133720"/>
            <a:ext cx="1954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21 Month Totals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6792840" y="2503440"/>
            <a:ext cx="2121120" cy="0"/>
          </a:xfrm>
          <a:prstGeom prst="line">
            <a:avLst/>
          </a:prstGeom>
          <a:ln w="190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784800" y="4923000"/>
            <a:ext cx="385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**Excludes Retail Risk Management and Prudency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79520" y="-178200"/>
            <a:ext cx="8128080" cy="94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GROSS MARGIN BY BOOK</a:t>
            </a:r>
            <a:br>
              <a:rPr sz="2600"/>
            </a:b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(Yr. To Date Thru October)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735120" y="1015920"/>
            <a:ext cx="8408880" cy="5842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85000"/>
              </a:lnSpc>
              <a:spcBef>
                <a:spcPts val="337"/>
              </a:spcBef>
              <a:spcAft>
                <a:spcPts val="451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NYMEX SWAPS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(2,000,000)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753,979,000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751,979,000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OPTIONS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43,000,000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96,675,000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139,675,000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EAST DESK                                                  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150,000,000                            5,786,000               155,786,000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CENTRAL DESK                                          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230,000,000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         181,855,000 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410,855,000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WEST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870,000,000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(195,162,000)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674,838,000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TEXAS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170,341,000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390,341,000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CANADA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(2,265,000)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17,735,000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24"/>
              </a:spcBef>
              <a:spcAft>
                <a:spcPts val="224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DERIVATIVE MARKETING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31,032,000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    61,032,000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   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POWER - PORTLAND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WEST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                                                   460,000,000                 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769,562,000          1,229,562,000              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MIDMARKET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59,679,000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99,679,000 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ffff66"/>
                </a:solidFill>
                <a:effectLst/>
                <a:uFillTx/>
                <a:latin typeface="Arial"/>
              </a:rPr>
              <a:t>EAST POWER - HOUSTON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NORTHEAST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(40,000,000)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195,041,000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155,041,000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SOUTHEAST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11,538,000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91,538,000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MIDWEST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94,181,000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164,181,000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TEXAS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54,985,000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67,985,000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EAST OPTIONS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27,795,000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27,795,000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EAST MANAGEMENT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46,449,000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54,449,000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POWER - CANADA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ALBERTA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316,471,000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316,471,000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ONTARIO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TOTALS</a:t>
            </a: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2,192,000,000          </a:t>
            </a: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       2,617,942,000     </a:t>
            </a: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4,808,942,000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4255920" y="638280"/>
            <a:ext cx="4480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         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GM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YTD GM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4299120" y="1163520"/>
            <a:ext cx="392904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172040" y="6103800"/>
            <a:ext cx="420840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8871120" y="6583320"/>
            <a:ext cx="27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42880" y="-360"/>
            <a:ext cx="8128080" cy="94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Monthly Gross Margin</a:t>
            </a:r>
            <a:br>
              <a:rPr sz="2600"/>
            </a:b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</a:t>
            </a:r>
            <a:br>
              <a:rPr sz="1500"/>
            </a:br>
            <a:endParaRPr b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290520" y="825480"/>
            <a:ext cx="8408880" cy="4051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Month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January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39, 957,000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(15,198,837)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23,614,000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48,372,163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February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15 ,864,000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9,287,000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28,880,000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54,031,000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March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37,433,000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(25,320,000)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37,254,000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49,367,000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April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50,297,000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13,884,000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25,398,000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89,579,000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May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220.733,000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43,119,000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75,741,000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339,593,000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June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70,671,000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15,144,000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73,681,000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159,496,000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July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15,678,000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15,760,000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15,738,000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47,176,000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August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328,792,000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24,152,000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6,411,000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359,355,000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September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(62,765,000)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965,000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113.577,000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51,777,000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October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20,673,000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(26,947,000)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(280,000)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(6,554,000)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November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421,410,000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57,026,000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67,380,000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545,816,000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December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390,146,000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16,719,000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32,786,000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439,651,000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Totals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1,548,889,000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128,590,163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500,180,000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2,177,659,163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2909880" y="765000"/>
            <a:ext cx="5929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         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East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West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 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Power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2482920" y="1328760"/>
            <a:ext cx="593568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2495520" y="4834080"/>
            <a:ext cx="593568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8877240" y="65833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30280" y="-360"/>
            <a:ext cx="8128080" cy="94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Monthly Gross Margin</a:t>
            </a:r>
            <a:br>
              <a:rPr sz="2600"/>
            </a:b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(Yr. To Date Thru October)</a:t>
            </a: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br>
              <a:rPr sz="1500"/>
            </a:br>
            <a:br>
              <a:rPr sz="1500"/>
            </a:br>
            <a:endParaRPr b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507960" y="1079280"/>
            <a:ext cx="8408880" cy="4051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Month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January                  162,794,000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(7,385,000)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253,523,000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103,457,000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512,389,000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February                   44,473,000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19,129,000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(23,431,000)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(7,091,000)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33,080,000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March                      375,579,000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40,810,000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136,840,000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17,295,000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570,524,000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April                      (138,095,000)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28,396,000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114,809,000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(6,029,000)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(919,000)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May                         (17,475,000)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180,674,000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104,753,000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(8,174,000)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259,778,000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June                        479,120,000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153,503,000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27,820,000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90,696,000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751,139,000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July                         (43,839,000)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(41,723,000)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63,733,000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7,293,000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(14,536,000)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August                     29,546,000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53,540,000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63,097,000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9,508,000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155,691,000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September               87,528,000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(19,249,000)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48,933,000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101,164,000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218,376,000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October                  (25,311,000)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(41,621,000)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450,000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4,910,000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(61,572,000)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November                87,921,000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63,915,000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38,714,000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3,442,000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193,992,000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YTD Totals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1,042,241,000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429,989,000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829,241,000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316,471,000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2,617,942,000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1461960" y="714240"/>
            <a:ext cx="7301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         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East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West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Alberta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      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 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Power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1746360" y="1290600"/>
            <a:ext cx="678636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1682640" y="4363920"/>
            <a:ext cx="692640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8812080" y="66628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4889520" y="1211400"/>
            <a:ext cx="1808280" cy="4303440"/>
          </a:xfrm>
          <a:custGeom>
            <a:avLst/>
            <a:gdLst/>
            <a:ahLst/>
            <a:rect l="l" t="t" r="r" b="b"/>
            <a:pathLst>
              <a:path w="1103" h="2711">
                <a:moveTo>
                  <a:pt x="0" y="1887"/>
                </a:moveTo>
                <a:lnTo>
                  <a:pt x="537" y="0"/>
                </a:lnTo>
                <a:lnTo>
                  <a:pt x="1103" y="1877"/>
                </a:lnTo>
                <a:lnTo>
                  <a:pt x="537" y="2711"/>
                </a:lnTo>
                <a:lnTo>
                  <a:pt x="0" y="1887"/>
                </a:lnTo>
                <a:close/>
              </a:path>
            </a:pathLst>
          </a:custGeom>
          <a:solidFill>
            <a:srgbClr val="008000"/>
          </a:solidFill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1873080" y="1143000"/>
            <a:ext cx="1447920" cy="4305240"/>
          </a:xfrm>
          <a:custGeom>
            <a:avLst/>
            <a:gdLst/>
            <a:ahLst/>
            <a:rect l="l" t="t" r="r" b="b"/>
            <a:pathLst>
              <a:path w="1104" h="2872">
                <a:moveTo>
                  <a:pt x="552" y="0"/>
                </a:moveTo>
                <a:lnTo>
                  <a:pt x="0" y="1440"/>
                </a:lnTo>
                <a:lnTo>
                  <a:pt x="248" y="2072"/>
                </a:lnTo>
                <a:lnTo>
                  <a:pt x="72" y="2872"/>
                </a:lnTo>
                <a:lnTo>
                  <a:pt x="1056" y="2872"/>
                </a:lnTo>
                <a:lnTo>
                  <a:pt x="848" y="2088"/>
                </a:lnTo>
                <a:lnTo>
                  <a:pt x="1104" y="1440"/>
                </a:lnTo>
                <a:lnTo>
                  <a:pt x="552" y="0"/>
                </a:lnTo>
                <a:close/>
              </a:path>
            </a:pathLst>
          </a:custGeom>
          <a:solidFill>
            <a:srgbClr val="008000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477120" y="1170000"/>
            <a:ext cx="2527200" cy="4324320"/>
          </a:xfrm>
          <a:prstGeom prst="triangle">
            <a:avLst>
              <a:gd name="adj" fmla="val 50000"/>
            </a:avLst>
          </a:prstGeom>
          <a:solidFill>
            <a:srgbClr val="3399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Commercial Headcount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2573280" y="1801800"/>
            <a:ext cx="2090880" cy="391320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-39240" y="1952640"/>
            <a:ext cx="2093400" cy="34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Managing 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Vice Presidents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Analysts &amp; Associates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7408800" y="161460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5353200" y="1573200"/>
            <a:ext cx="90468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3448080" y="1185840"/>
            <a:ext cx="1450800" cy="4270320"/>
          </a:xfrm>
          <a:prstGeom prst="triangle">
            <a:avLst>
              <a:gd name="adj" fmla="val 50000"/>
            </a:avLst>
          </a:prstGeom>
          <a:solidFill>
            <a:srgbClr val="3399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84012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2233440" y="1604880"/>
            <a:ext cx="72576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3" name=""/>
          <p:cNvGrpSpPr/>
          <p:nvPr/>
        </p:nvGrpSpPr>
        <p:grpSpPr>
          <a:xfrm>
            <a:off x="76320" y="2216160"/>
            <a:ext cx="8965800" cy="2577960"/>
            <a:chOff x="76320" y="2216160"/>
            <a:chExt cx="8965800" cy="2577960"/>
          </a:xfrm>
        </p:grpSpPr>
        <p:sp>
          <p:nvSpPr>
            <p:cNvPr id="74" name=""/>
            <p:cNvSpPr/>
            <p:nvPr/>
          </p:nvSpPr>
          <p:spPr>
            <a:xfrm>
              <a:off x="76320" y="221616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6320" y="287640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6320" y="351144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6320" y="415908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76320" y="479412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9" name=""/>
          <p:cNvSpPr/>
          <p:nvPr/>
        </p:nvSpPr>
        <p:spPr>
          <a:xfrm>
            <a:off x="2223720" y="550692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3817440" y="548784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5427000" y="549756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7435800" y="5526000"/>
            <a:ext cx="74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8902800" y="6583320"/>
            <a:ext cx="241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"/>
          <p:cNvGraphicFramePr/>
          <p:nvPr/>
        </p:nvGraphicFramePr>
        <p:xfrm>
          <a:off x="0" y="990720"/>
          <a:ext cx="8915400" cy="5467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990720"/>
                    <a:ext cx="8915400" cy="546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" name=""/>
          <p:cNvSpPr/>
          <p:nvPr/>
        </p:nvSpPr>
        <p:spPr>
          <a:xfrm>
            <a:off x="5181480" y="3581280"/>
            <a:ext cx="3581640" cy="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1133640" y="228600"/>
            <a:ext cx="7146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  <a:ea typeface="Times New Roman"/>
              </a:rPr>
              <a:t>Enron Americas – Value at Risk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  <a:ea typeface="Times New Roman"/>
              </a:rPr>
              <a:t>[$MM]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1371600" y="6553080"/>
            <a:ext cx="38088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4038480" y="6553080"/>
            <a:ext cx="38124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6400800" y="6553080"/>
            <a:ext cx="380880" cy="0"/>
          </a:xfrm>
          <a:prstGeom prst="line">
            <a:avLst/>
          </a:prstGeom>
          <a:ln w="1908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828800" y="6443640"/>
            <a:ext cx="1295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10-Day Moving Average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495680" y="6443640"/>
            <a:ext cx="1295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2000 Average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6858000" y="6443640"/>
            <a:ext cx="1295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2001 Average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8832960" y="6629400"/>
            <a:ext cx="31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6" name=""/>
          <p:cNvGraphicFramePr/>
          <p:nvPr/>
        </p:nvGraphicFramePr>
        <p:xfrm>
          <a:off x="171360" y="1371600"/>
          <a:ext cx="8801280" cy="4857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1360" y="1371600"/>
                    <a:ext cx="8801280" cy="485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8" name=""/>
          <p:cNvSpPr/>
          <p:nvPr/>
        </p:nvSpPr>
        <p:spPr>
          <a:xfrm>
            <a:off x="1331640" y="61466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 rot="16200000">
            <a:off x="150084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 rot="16200000">
            <a:off x="30852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 rot="16200000">
            <a:off x="463140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 rot="16200000">
            <a:off x="6234840" y="5313600"/>
            <a:ext cx="220680" cy="14511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1160"/>
              <a:gd name="textAreaBottom" fmla="*/ 1413360 h 14511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 rot="16200000">
            <a:off x="7822440" y="5298120"/>
            <a:ext cx="182520" cy="1463400"/>
          </a:xfrm>
          <a:custGeom>
            <a:avLst/>
            <a:gdLst>
              <a:gd name="textAreaLeft" fmla="*/ 116640 w 182520"/>
              <a:gd name="textAreaRight" fmla="*/ 182880 w 182520"/>
              <a:gd name="textAreaTop" fmla="*/ 38160 h 1463400"/>
              <a:gd name="textAreaBottom" fmla="*/ 1425240 h 1463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2916000" y="6156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4478040" y="61498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6081480" y="61437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7615080" y="61531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1734840" y="166068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1576440" y="173520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1569960" y="204624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8880480" y="6603840"/>
            <a:ext cx="53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1" lang="en-US" sz="2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3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5" name=""/>
          <p:cNvSpPr/>
          <p:nvPr/>
        </p:nvSpPr>
        <p:spPr>
          <a:xfrm>
            <a:off x="1331640" y="6132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 rot="16200000">
            <a:off x="150084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 rot="16200000">
            <a:off x="302796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 rot="16200000">
            <a:off x="457416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 rot="16200000">
            <a:off x="6082560" y="5299560"/>
            <a:ext cx="220680" cy="14511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1160"/>
              <a:gd name="textAreaBottom" fmla="*/ 1413360 h 14511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 rot="16200000">
            <a:off x="7574760" y="5360040"/>
            <a:ext cx="239760" cy="1368720"/>
          </a:xfrm>
          <a:custGeom>
            <a:avLst/>
            <a:gdLst>
              <a:gd name="textAreaLeft" fmla="*/ 153360 w 239760"/>
              <a:gd name="textAreaRight" fmla="*/ 240120 w 239760"/>
              <a:gd name="textAreaTop" fmla="*/ 35640 h 1368720"/>
              <a:gd name="textAreaBottom" fmla="*/ 1333080 h 13687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285912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4421160" y="6135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929200" y="6129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7386480" y="61387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1428480" y="1574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1270080" y="16495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1263600" y="196056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8807400" y="6583320"/>
            <a:ext cx="571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Loretta Brooks</cp:lastModifiedBy>
  <cp:lastPrinted>2000-12-11T22:20:53Z</cp:lastPrinted>
  <dcterms:modified xsi:type="dcterms:W3CDTF">2001-11-30T15:03:27Z</dcterms:modified>
  <cp:revision>565</cp:revision>
  <dc:subject/>
  <dc:title>Presentation to the Board of Directors</dc:title>
</cp:coreProperties>
</file>