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10.png" ContentType="image/png"/>
  <Override PartName="/ppt/media/image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png" ContentType="image/pn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1"/>
          </p:nvPr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211400" y="716040"/>
            <a:ext cx="4620960" cy="3465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20880" y="4411440"/>
            <a:ext cx="5168880" cy="4174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2"/>
          </p:nvPr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3"/>
          </p:nvPr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E01762C9-6988-4C08-9DAB-C670B01E678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DBEDF486-5E4F-48FA-9687-C00EDB4BF8D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3975120" y="-3240"/>
            <a:ext cx="3035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3975120" y="8834400"/>
            <a:ext cx="30351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-1440" y="-3240"/>
            <a:ext cx="30337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3975120" y="-3240"/>
            <a:ext cx="3035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-1440" y="-3240"/>
            <a:ext cx="30337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119232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928800" y="4406760"/>
            <a:ext cx="514800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0AFC0E88-E132-49C8-BCA7-248A44F5ABF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PlaceHolder 1"/>
          <p:cNvSpPr>
            <a:spLocks noGrp="1"/>
          </p:cNvSpPr>
          <p:nvPr>
            <p:ph type="sldImg"/>
          </p:nvPr>
        </p:nvSpPr>
        <p:spPr>
          <a:xfrm>
            <a:off x="118260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7A78AA37-3DF2-461C-A8A5-986D7EBFF9C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1217520" y="695160"/>
            <a:ext cx="4653000" cy="348948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937800" y="4416480"/>
            <a:ext cx="5133960" cy="4184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56D9A43A-E897-4E86-B3F5-4848DE124DB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1193760" y="704880"/>
            <a:ext cx="4635720" cy="347652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934560" y="4414320"/>
            <a:ext cx="5140440" cy="417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png"/><Relationship Id="rId5" Type="http://schemas.openxmlformats.org/officeDocument/2006/relationships/slideLayout" Target="../slideLayouts/slideLayout3.xml"/><Relationship Id="rId6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068800"/>
            <a:ext cx="9144000" cy="133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Gas and Power Wholesale Business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6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7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7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29" name=""/>
          <p:cNvSpPr/>
          <p:nvPr/>
        </p:nvSpPr>
        <p:spPr>
          <a:xfrm>
            <a:off x="1231920" y="279360"/>
            <a:ext cx="6832440" cy="87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18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0" name=""/>
          <p:cNvGraphicFramePr/>
          <p:nvPr/>
        </p:nvGraphicFramePr>
        <p:xfrm>
          <a:off x="101520" y="1155600"/>
          <a:ext cx="9042480" cy="4746600"/>
        </p:xfrm>
        <a:graphic>
          <a:graphicData uri="http://schemas.openxmlformats.org/drawingml/2006/table">
            <a:tbl>
              <a:tblPr/>
              <a:tblGrid>
                <a:gridCol w="2163960"/>
                <a:gridCol w="216000"/>
                <a:gridCol w="691200"/>
                <a:gridCol w="1088280"/>
                <a:gridCol w="999720"/>
                <a:gridCol w="1417320"/>
                <a:gridCol w="1088280"/>
                <a:gridCol w="1377720"/>
              </a:tblGrid>
              <a:tr h="276840">
                <a:tc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 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NYMEX SWAPS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OPTIONS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 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52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EAST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CENTRAL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WEST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TEXAS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91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CANADA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228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1672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3347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3929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CALIFORNIA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NORTHWEST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SOUTHWEST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NORTHEAST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SOUTHEAST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MIDWEST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CANADIAN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1335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TOTALS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1844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4158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5264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1" name=""/>
          <p:cNvSpPr/>
          <p:nvPr/>
        </p:nvSpPr>
        <p:spPr>
          <a:xfrm>
            <a:off x="10537920" y="2179800"/>
            <a:ext cx="18396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514600" y="876240"/>
            <a:ext cx="20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676600" y="-9907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5635800" y="490680"/>
            <a:ext cx="15300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4710960" y="884160"/>
            <a:ext cx="169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095960" y="896760"/>
            <a:ext cx="20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OCTOBER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8686800" y="662940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"/>
          <p:cNvGraphicFramePr/>
          <p:nvPr/>
        </p:nvGraphicFramePr>
        <p:xfrm>
          <a:off x="482760" y="2717640"/>
          <a:ext cx="7962840" cy="182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2760" y="2717640"/>
                    <a:ext cx="796284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0" name=""/>
          <p:cNvSpPr/>
          <p:nvPr/>
        </p:nvSpPr>
        <p:spPr>
          <a:xfrm>
            <a:off x="1146240" y="29336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 Through 3</a:t>
            </a:r>
            <a:r>
              <a:rPr b="1" lang="en-US" sz="3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rd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Qtr.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600120" y="771480"/>
          <a:ext cx="7943760" cy="163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0120" y="771480"/>
                    <a:ext cx="794376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6" name=""/>
          <p:cNvGraphicFramePr/>
          <p:nvPr/>
        </p:nvGraphicFramePr>
        <p:xfrm>
          <a:off x="542880" y="480060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0060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8" name=""/>
          <p:cNvSpPr/>
          <p:nvPr/>
        </p:nvSpPr>
        <p:spPr>
          <a:xfrm>
            <a:off x="1176480" y="83988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982800" y="4923000"/>
            <a:ext cx="177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8648640" y="6583320"/>
            <a:ext cx="495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1" name=""/>
          <p:cNvGraphicFramePr/>
          <p:nvPr/>
        </p:nvGraphicFramePr>
        <p:xfrm>
          <a:off x="289080" y="3673440"/>
          <a:ext cx="8499240" cy="3205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9080" y="3673440"/>
                    <a:ext cx="8499240" cy="32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3" name=""/>
          <p:cNvGraphicFramePr/>
          <p:nvPr/>
        </p:nvGraphicFramePr>
        <p:xfrm>
          <a:off x="57240" y="0"/>
          <a:ext cx="8724960" cy="3762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240" y="0"/>
                    <a:ext cx="8724960" cy="37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8839080" y="657684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6" name=""/>
          <p:cNvGraphicFramePr/>
          <p:nvPr/>
        </p:nvGraphicFramePr>
        <p:xfrm>
          <a:off x="-219240" y="1066680"/>
          <a:ext cx="4753080" cy="472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19240" y="1066680"/>
                    <a:ext cx="475308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8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4314960" y="1076400"/>
          <a:ext cx="475272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14960" y="1076400"/>
                    <a:ext cx="475272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8862480" y="66628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"/>
          <p:cNvGraphicFramePr/>
          <p:nvPr/>
        </p:nvGraphicFramePr>
        <p:xfrm>
          <a:off x="14292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92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Canada Gross Margins</a:t>
            </a:r>
            <a:br>
              <a:rPr sz="3000"/>
            </a:b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50"/>
              </a:spcBef>
              <a:spcAft>
                <a:spcPts val="6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8715240" y="6583320"/>
            <a:ext cx="428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228600" y="380880"/>
            <a:ext cx="8915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Highlights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3360" y="2935440"/>
            <a:ext cx="908064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13"/>
              </a:spcBef>
              <a:spcAft>
                <a:spcPts val="88"/>
              </a:spcAft>
              <a:tabLst>
                <a:tab algn="l" pos="0"/>
                <a:tab algn="dec" pos="3435480"/>
                <a:tab algn="dec" pos="4632480"/>
                <a:tab algn="dec" pos="5310360"/>
                <a:tab algn="dec" pos="6176880"/>
                <a:tab algn="dec" pos="7201080"/>
                <a:tab algn="dec" pos="7937640"/>
                <a:tab algn="dec" pos="874548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EBIT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$ 1,330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$2,747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$4,077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013"/>
              </a:spcBef>
              <a:spcAft>
                <a:spcPts val="88"/>
              </a:spcAft>
              <a:tabLst>
                <a:tab algn="l" pos="0"/>
                <a:tab algn="dec" pos="3435480"/>
                <a:tab algn="dec" pos="4632480"/>
                <a:tab algn="dec" pos="5310360"/>
                <a:tab algn="dec" pos="6176880"/>
                <a:tab algn="dec" pos="7201080"/>
                <a:tab algn="dec" pos="7937640"/>
                <a:tab algn="dec" pos="874548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Funds Flow (Pre-Tax)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$ 1,389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$3,706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$5,095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013"/>
              </a:spcBef>
              <a:spcAft>
                <a:spcPts val="88"/>
              </a:spcAft>
              <a:tabLst>
                <a:tab algn="l" pos="0"/>
                <a:tab algn="dec" pos="3435480"/>
                <a:tab algn="dec" pos="4632480"/>
                <a:tab algn="dec" pos="5310360"/>
                <a:tab algn="dec" pos="6176880"/>
                <a:tab algn="dec" pos="7201080"/>
                <a:tab algn="dec" pos="7937640"/>
                <a:tab algn="dec" pos="874548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Flow from Ops. (Pre-Tax)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$ 3,465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$1,676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$5,141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20600" y="2525760"/>
            <a:ext cx="908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3087720"/>
                <a:tab algn="ctr" pos="4286160"/>
                <a:tab algn="ctr" pos="5022720"/>
                <a:tab algn="ctr" pos="5830920"/>
                <a:tab algn="ctr" pos="6854760"/>
                <a:tab algn="ctr" pos="7662960"/>
                <a:tab algn="ctr" pos="839952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ENA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257720" y="2138400"/>
            <a:ext cx="1954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183200" y="2494080"/>
            <a:ext cx="212076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556000" y="2130480"/>
            <a:ext cx="1504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798640" y="2494080"/>
            <a:ext cx="98280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8961120" y="6583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021120" y="2909880"/>
            <a:ext cx="5652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950000" y="2909880"/>
            <a:ext cx="56484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7593120" y="2909880"/>
            <a:ext cx="5652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881760" y="2133720"/>
            <a:ext cx="1954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21 Month Totals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792840" y="2503440"/>
            <a:ext cx="212112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784800" y="4923000"/>
            <a:ext cx="385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**Excludes Retail Risk Management and Prudency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79520" y="-17820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GROSS MARGIN BY BOOK</a:t>
            </a:r>
            <a:br>
              <a:rPr sz="2600"/>
            </a:b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(Yr. To Date Thru September)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35120" y="1015920"/>
            <a:ext cx="8408880" cy="5842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337"/>
              </a:spcBef>
              <a:spcAft>
                <a:spcPts val="451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NYMEX SWAPS DESK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(2,000,000)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650,000,000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648,000,000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OPTIONS DESK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43,000,000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129,000,000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EAST DESK                                                 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150,000,000                               23,000,000                  173,000,000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CENTRAL DESK                                         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230,000,000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180,000,000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410,000,000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WEST DESK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(200,000,000)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670,000,000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TEXAS DESK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390,000,000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CANADA DESK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34,000,000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24"/>
              </a:spcBef>
              <a:spcAft>
                <a:spcPts val="224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DERIVATIVE MARKETING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60,000,000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- PORTLAND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WEST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460,000,000                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730,000,000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1,190,000,000             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MIDMARKET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100,000,000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66"/>
                </a:solidFill>
                <a:effectLst/>
                <a:uFillTx/>
                <a:latin typeface="Arial"/>
              </a:rPr>
              <a:t>EAST POWER - HOUSTON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NORTHEAST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(40,000,000)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176,000,000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136,600,000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SOUTHEAST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96,000,000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MIDWEST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150,000,000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TEXAS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46,000,000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59,000,000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EAST OPTIONS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EAST MANAGEMENT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- CANADA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ALBERTA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321,000,000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321,000,000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ONTARIO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TOTALS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2,192,000,000          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2,438,000,000     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4,630,000,000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4255920" y="638280"/>
            <a:ext cx="448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        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GM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YTD GM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4299120" y="1163520"/>
            <a:ext cx="392904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172040" y="6103800"/>
            <a:ext cx="420840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8871120" y="6583320"/>
            <a:ext cx="27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42880" y="-36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Monthly Gross Margin</a:t>
            </a:r>
            <a:br>
              <a:rPr sz="2600"/>
            </a:b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</a:t>
            </a:r>
            <a:br>
              <a:rPr sz="1500"/>
            </a:b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290520" y="825480"/>
            <a:ext cx="8408880" cy="4051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Month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39, 957,000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(15,198,837)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23,614,000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48,372,163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February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15 ,864,000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9,287,000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28,880,000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54,031,000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March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37,433,000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(25,320,000)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37,254,000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49,367,000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April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50,297,000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13,884,000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25,398,000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89,579,000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220.733,000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43,119,000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75,741,000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339,593,000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70,671,000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15,144,000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73,681,000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159,496,000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July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15,678,000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15,760,000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15,738,000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47,176,000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August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328,792,000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24,152,000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6,411,000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359,355,000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(62,765,000)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965,000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113.577,000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51,777,000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20,673,000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(26,947,000)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(280,000)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(6,554,000)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421,410,000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57,026,000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67,380,000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545,816,000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December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390,146,000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16,719,000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32,786,000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439,651,000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Totals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1,548,889,000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128,590,163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500,180,000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2,177,659,163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909880" y="765000"/>
            <a:ext cx="5929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    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East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2482920" y="1328760"/>
            <a:ext cx="593568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495520" y="4834080"/>
            <a:ext cx="593568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8877240" y="6583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30280" y="-36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 Monthly Gross Margin</a:t>
            </a:r>
            <a:br>
              <a:rPr sz="2600"/>
            </a:b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(Yr. To Date Thru October)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br>
              <a:rPr sz="1500"/>
            </a:br>
            <a:br>
              <a:rPr sz="1500"/>
            </a:b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7960" y="1079280"/>
            <a:ext cx="8408880" cy="4051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Month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                  162,794,000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(7,385,000)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253,523,000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103,457,000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512,389,000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February                   44,473,000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19,129,000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(23,431,000)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(7,091,000)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33,080,000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March                      375,579,000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40,810,000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136,840,000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17,295,000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570,524,000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April                      (138,095,000)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28,396,000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114,809,000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(6,029,000)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(919,000)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May                         (17,475,000)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180,674,000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104,753,000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(8,174,000)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259,778,000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                        479,120,000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153,503,000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27,820,000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90,696,000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751,139,000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July                         (43,839,000)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(41,723,000)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63,733,000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7,293,000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(14,536,000)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August                     29,546,000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53,540,000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63,097,000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9,508,000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155,691,000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              87,528,000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(19,249,000)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48,933,000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101,164,000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218,376,000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                 (25,311,000)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(41,621,000)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450,000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4,910,000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(61,572,000)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November                87,921,000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63,915,000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38,714,000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3,442,000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193,992,000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YTD Totals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1,042,241,000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429,989,000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829,241,000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316,471,000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2,617,942,000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>
              <a:lnSpc>
                <a:spcPct val="150000"/>
              </a:lnSpc>
              <a:buNone/>
              <a:tabLst>
                <a:tab algn="l" pos="0"/>
                <a:tab algn="r" pos="3492360"/>
                <a:tab algn="r" pos="5092560"/>
                <a:tab algn="r" pos="6464160"/>
                <a:tab algn="r" pos="7886880"/>
                <a:tab algn="l" pos="8229600"/>
                <a:tab algn="l" pos="9144000"/>
                <a:tab algn="l" pos="10058400"/>
              </a:tabLst>
            </a:pP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461960" y="714240"/>
            <a:ext cx="7301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    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East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West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Alberta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   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Power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746360" y="1290600"/>
            <a:ext cx="678636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670040" y="4770360"/>
            <a:ext cx="692640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8812080" y="66628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4889520" y="1211400"/>
            <a:ext cx="1808280" cy="430344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873080" y="114300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477120" y="1170000"/>
            <a:ext cx="2527200" cy="4324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-39240" y="195264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7408800" y="161460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353200" y="157320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3448080" y="1185840"/>
            <a:ext cx="1450800" cy="4270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8401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2233440" y="1604880"/>
            <a:ext cx="72576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3" name=""/>
          <p:cNvGrpSpPr/>
          <p:nvPr/>
        </p:nvGrpSpPr>
        <p:grpSpPr>
          <a:xfrm>
            <a:off x="76320" y="2216160"/>
            <a:ext cx="8965800" cy="2577960"/>
            <a:chOff x="76320" y="2216160"/>
            <a:chExt cx="8965800" cy="2577960"/>
          </a:xfrm>
        </p:grpSpPr>
        <p:sp>
          <p:nvSpPr>
            <p:cNvPr id="74" name=""/>
            <p:cNvSpPr/>
            <p:nvPr/>
          </p:nvSpPr>
          <p:spPr>
            <a:xfrm>
              <a:off x="76320" y="22161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6320" y="2876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6320" y="3511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6320" y="41590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76320" y="47941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2223720" y="5506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3817440" y="548784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427000" y="549756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435800" y="5526000"/>
            <a:ext cx="74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902800" y="6583320"/>
            <a:ext cx="24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"/>
          <p:cNvGraphicFramePr/>
          <p:nvPr/>
        </p:nvGraphicFramePr>
        <p:xfrm>
          <a:off x="0" y="990720"/>
          <a:ext cx="8915400" cy="5467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90720"/>
                    <a:ext cx="891540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5181480" y="3581280"/>
            <a:ext cx="3581640" cy="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133640" y="228600"/>
            <a:ext cx="714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  <a:ea typeface="Times New Roman"/>
              </a:rPr>
              <a:t>Enron Americas – Value at Risk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[$MM]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371600" y="6553080"/>
            <a:ext cx="3808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4038480" y="6553080"/>
            <a:ext cx="3812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6400800" y="6553080"/>
            <a:ext cx="380880" cy="0"/>
          </a:xfrm>
          <a:prstGeom prst="line">
            <a:avLst/>
          </a:prstGeom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828800" y="644364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10-Day Moving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495680" y="6443640"/>
            <a:ext cx="129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2000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858000" y="644364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2001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832960" y="6629400"/>
            <a:ext cx="31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171360" y="1371600"/>
          <a:ext cx="8801280" cy="485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360" y="1371600"/>
                    <a:ext cx="8801280" cy="485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8" name=""/>
          <p:cNvSpPr/>
          <p:nvPr/>
        </p:nvSpPr>
        <p:spPr>
          <a:xfrm>
            <a:off x="133164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rot="16200000">
            <a:off x="150084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16200000">
            <a:off x="30852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rot="16200000">
            <a:off x="463140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rot="16200000">
            <a:off x="6234840" y="531360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6200000">
            <a:off x="7822440" y="5298120"/>
            <a:ext cx="182520" cy="1463400"/>
          </a:xfrm>
          <a:custGeom>
            <a:avLst/>
            <a:gdLst>
              <a:gd name="textAreaLeft" fmla="*/ 116640 w 182520"/>
              <a:gd name="textAreaRight" fmla="*/ 182880 w 182520"/>
              <a:gd name="textAreaTop" fmla="*/ 38160 h 1463400"/>
              <a:gd name="textAreaBottom" fmla="*/ 1425240 h 1463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91600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47804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81480" y="61437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615080" y="6153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8880480" y="6603840"/>
            <a:ext cx="53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5" name=""/>
          <p:cNvSpPr/>
          <p:nvPr/>
        </p:nvSpPr>
        <p:spPr>
          <a:xfrm>
            <a:off x="133164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 rot="16200000">
            <a:off x="150084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rot="16200000">
            <a:off x="302796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 rot="16200000">
            <a:off x="457416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rot="16200000">
            <a:off x="6082560" y="529956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 rot="16200000">
            <a:off x="7574760" y="5360040"/>
            <a:ext cx="239760" cy="1368720"/>
          </a:xfrm>
          <a:custGeom>
            <a:avLst/>
            <a:gdLst>
              <a:gd name="textAreaLeft" fmla="*/ 153360 w 239760"/>
              <a:gd name="textAreaRight" fmla="*/ 240120 w 239760"/>
              <a:gd name="textAreaTop" fmla="*/ 35640 h 1368720"/>
              <a:gd name="textAreaBottom" fmla="*/ 1333080 h 13687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8591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442116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92920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738648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8807400" y="6583320"/>
            <a:ext cx="571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Loretta Brooks</cp:lastModifiedBy>
  <cp:lastPrinted>2000-12-11T22:20:53Z</cp:lastPrinted>
  <dcterms:modified xsi:type="dcterms:W3CDTF">2001-11-30T00:06:53Z</dcterms:modified>
  <cp:revision>563</cp:revision>
  <dc:subject/>
  <dc:title>Presentation to the Board of Directors</dc:title>
</cp:coreProperties>
</file>