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png" ContentType="image/png"/>
  <Override PartName="/ppt/media/image9.png" ContentType="image/png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1"/>
          </p:nvPr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1211400" y="716040"/>
            <a:ext cx="4620960" cy="3465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920880" y="4411440"/>
            <a:ext cx="5168880" cy="4174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2"/>
          </p:nvPr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3"/>
          </p:nvPr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23331FB3-7780-4C02-B16D-FAD5B1F99CE2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3BFA6943-6B65-442F-8657-DC89E20733F8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3975120" y="-3240"/>
            <a:ext cx="30351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3975120" y="8834400"/>
            <a:ext cx="30351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-1440" y="8834400"/>
            <a:ext cx="303372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-1440" y="-3240"/>
            <a:ext cx="303372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3975120" y="-3240"/>
            <a:ext cx="30351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-1440" y="8834400"/>
            <a:ext cx="303372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-1440" y="-3240"/>
            <a:ext cx="303372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PlaceHolder 1"/>
          <p:cNvSpPr>
            <a:spLocks noGrp="1"/>
          </p:cNvSpPr>
          <p:nvPr>
            <p:ph type="sldImg"/>
          </p:nvPr>
        </p:nvSpPr>
        <p:spPr>
          <a:xfrm>
            <a:off x="1192320" y="700200"/>
            <a:ext cx="4633920" cy="3475080"/>
          </a:xfrm>
          <a:prstGeom prst="rect">
            <a:avLst/>
          </a:prstGeom>
          <a:ln w="0">
            <a:noFill/>
          </a:ln>
        </p:spPr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928800" y="4406760"/>
            <a:ext cx="5148000" cy="418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47BFB6B2-A756-4F58-9BAF-3C429BED4DDB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PlaceHolder 1"/>
          <p:cNvSpPr>
            <a:spLocks noGrp="1"/>
          </p:cNvSpPr>
          <p:nvPr>
            <p:ph type="sldImg"/>
          </p:nvPr>
        </p:nvSpPr>
        <p:spPr>
          <a:xfrm>
            <a:off x="118260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2593ABEC-B834-4066-AC19-E76BB662D508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PlaceHolder 1"/>
          <p:cNvSpPr>
            <a:spLocks noGrp="1"/>
          </p:cNvSpPr>
          <p:nvPr>
            <p:ph type="sldImg"/>
          </p:nvPr>
        </p:nvSpPr>
        <p:spPr>
          <a:xfrm>
            <a:off x="1217520" y="695160"/>
            <a:ext cx="4653000" cy="3489480"/>
          </a:xfrm>
          <a:prstGeom prst="rect">
            <a:avLst/>
          </a:prstGeom>
          <a:ln w="0">
            <a:noFill/>
          </a:ln>
        </p:spPr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937800" y="4416480"/>
            <a:ext cx="5133960" cy="4184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wmf"/><Relationship Id="rId7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.wmf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png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0" y="5068800"/>
            <a:ext cx="9144000" cy="1330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Gas and Power Wholesale Business</a:t>
            </a:r>
            <a:endParaRPr b="1" lang="en-US" sz="5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16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17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6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27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29" name=""/>
          <p:cNvSpPr/>
          <p:nvPr/>
        </p:nvSpPr>
        <p:spPr>
          <a:xfrm>
            <a:off x="1231920" y="279360"/>
            <a:ext cx="6832440" cy="87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18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North America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Gas Transactions Per Day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171360" y="1371600"/>
          <a:ext cx="8801280" cy="4857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1360" y="1371600"/>
                    <a:ext cx="8801280" cy="4857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1331640" y="61466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6200000">
            <a:off x="1500840" y="53168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 rot="16200000">
            <a:off x="3085200" y="53103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 rot="16200000">
            <a:off x="4631400" y="53200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 rot="16200000">
            <a:off x="6234840" y="5313600"/>
            <a:ext cx="220680" cy="145116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1160"/>
              <a:gd name="textAreaBottom" fmla="*/ 1413360 h 14511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 rot="16200000">
            <a:off x="7822440" y="5298120"/>
            <a:ext cx="182520" cy="1463400"/>
          </a:xfrm>
          <a:custGeom>
            <a:avLst/>
            <a:gdLst>
              <a:gd name="textAreaLeft" fmla="*/ 116640 w 182520"/>
              <a:gd name="textAreaRight" fmla="*/ 182880 w 182520"/>
              <a:gd name="textAreaTop" fmla="*/ 38160 h 1463400"/>
              <a:gd name="textAreaBottom" fmla="*/ 1425240 h 14634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2916000" y="6156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4478040" y="61498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6081480" y="61437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7615080" y="61531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1734840" y="166068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1576440" y="173520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1569960" y="204624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8880480" y="6603840"/>
            <a:ext cx="53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Power Transactions Per Day</a:t>
            </a:r>
            <a:endParaRPr b="1" lang="en-US" sz="2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254160" y="13809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809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" name=""/>
          <p:cNvSpPr/>
          <p:nvPr/>
        </p:nvSpPr>
        <p:spPr>
          <a:xfrm>
            <a:off x="1331640" y="61326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 rot="16200000">
            <a:off x="1500840" y="53024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 rot="16200000">
            <a:off x="3027960" y="529632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 rot="16200000">
            <a:off x="4574160" y="53056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 rot="16200000">
            <a:off x="6082560" y="5299560"/>
            <a:ext cx="220680" cy="145116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1160"/>
              <a:gd name="textAreaBottom" fmla="*/ 1413360 h 14511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 rot="16200000">
            <a:off x="7574760" y="5360040"/>
            <a:ext cx="239760" cy="1368720"/>
          </a:xfrm>
          <a:custGeom>
            <a:avLst/>
            <a:gdLst>
              <a:gd name="textAreaLeft" fmla="*/ 153360 w 239760"/>
              <a:gd name="textAreaRight" fmla="*/ 240120 w 239760"/>
              <a:gd name="textAreaTop" fmla="*/ 35640 h 1368720"/>
              <a:gd name="textAreaBottom" fmla="*/ 1333080 h 13687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2859120" y="61419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4421160" y="61358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5929200" y="6129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7386480" y="61387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1428480" y="157464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1270080" y="164952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1263600" y="196056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8807400" y="6583320"/>
            <a:ext cx="571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TRANSACTIONS PER DAY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101520" y="1155600"/>
          <a:ext cx="9042480" cy="4746600"/>
        </p:xfrm>
        <a:graphic>
          <a:graphicData uri="http://schemas.openxmlformats.org/drawingml/2006/table">
            <a:tbl>
              <a:tblPr/>
              <a:tblGrid>
                <a:gridCol w="2163960"/>
                <a:gridCol w="216000"/>
                <a:gridCol w="691200"/>
                <a:gridCol w="1088280"/>
                <a:gridCol w="999720"/>
                <a:gridCol w="1417320"/>
                <a:gridCol w="1088280"/>
                <a:gridCol w="1377720"/>
              </a:tblGrid>
              <a:tr h="276840">
                <a:tc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NON-EOL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NON-EOL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NON -EOL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NYMEX SWAPS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383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789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OPTIONS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  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25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25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 52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EAST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152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115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1087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107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CENTRAL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406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84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897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994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WEST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486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586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TEXAS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55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46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91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CANADA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192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78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228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292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SUBTOTAL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1672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510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3347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475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3929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413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- CALIFORNIA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27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- NORTHWEST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- SOUTHWEST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27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85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– NORTHEAST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265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– SOUTHEAST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116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– MIDWEST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155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214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– CANADIAN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SUBTOTAL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172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811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500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1335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417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TOTALS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1844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953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4158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975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5264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830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6" name=""/>
          <p:cNvSpPr/>
          <p:nvPr/>
        </p:nvSpPr>
        <p:spPr>
          <a:xfrm>
            <a:off x="10537920" y="2179800"/>
            <a:ext cx="18396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2514600" y="876240"/>
            <a:ext cx="2070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TRADES PER DAY - 2000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2676600" y="-990720"/>
            <a:ext cx="183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5635800" y="490680"/>
            <a:ext cx="153000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4710960" y="884160"/>
            <a:ext cx="1692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TRADES PER DAY - 2001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7095960" y="896760"/>
            <a:ext cx="20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TRADES PER DAY - OCTOBER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8686800" y="662940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"/>
          <p:cNvGraphicFramePr/>
          <p:nvPr/>
        </p:nvGraphicFramePr>
        <p:xfrm>
          <a:off x="482760" y="2717640"/>
          <a:ext cx="7962840" cy="1828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2760" y="2717640"/>
                    <a:ext cx="796284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5" name=""/>
          <p:cNvSpPr/>
          <p:nvPr/>
        </p:nvSpPr>
        <p:spPr>
          <a:xfrm>
            <a:off x="1146240" y="293364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0" y="14292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Enron North America Volumes Through 3</a:t>
            </a:r>
            <a:r>
              <a:rPr b="1" lang="en-US" sz="30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rd</a:t>
            </a: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Qtr.</a:t>
            </a:r>
            <a:br>
              <a:rPr sz="30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(Bbtue/d)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7" name=""/>
          <p:cNvGraphicFramePr/>
          <p:nvPr/>
        </p:nvGraphicFramePr>
        <p:xfrm>
          <a:off x="600120" y="771480"/>
          <a:ext cx="7943760" cy="1638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00120" y="771480"/>
                    <a:ext cx="7943760" cy="163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9" name=""/>
          <p:cNvSpPr/>
          <p:nvPr/>
        </p:nvSpPr>
        <p:spPr>
          <a:xfrm>
            <a:off x="-150840" y="2752560"/>
            <a:ext cx="944424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-179280" y="4789440"/>
            <a:ext cx="944388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1" name=""/>
          <p:cNvGraphicFramePr/>
          <p:nvPr/>
        </p:nvGraphicFramePr>
        <p:xfrm>
          <a:off x="542880" y="4800600"/>
          <a:ext cx="7962840" cy="1762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2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42880" y="4800600"/>
                    <a:ext cx="7962840" cy="176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3" name=""/>
          <p:cNvSpPr/>
          <p:nvPr/>
        </p:nvSpPr>
        <p:spPr>
          <a:xfrm>
            <a:off x="1176480" y="83988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982800" y="4923000"/>
            <a:ext cx="1778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8648640" y="6583320"/>
            <a:ext cx="495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" name=""/>
          <p:cNvGraphicFramePr/>
          <p:nvPr/>
        </p:nvGraphicFramePr>
        <p:xfrm>
          <a:off x="289080" y="3673440"/>
          <a:ext cx="8499240" cy="3205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89080" y="3673440"/>
                    <a:ext cx="8499240" cy="320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8" name=""/>
          <p:cNvGraphicFramePr/>
          <p:nvPr/>
        </p:nvGraphicFramePr>
        <p:xfrm>
          <a:off x="57240" y="0"/>
          <a:ext cx="8724960" cy="3762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7240" y="0"/>
                    <a:ext cx="8724960" cy="376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"/>
          <p:cNvSpPr/>
          <p:nvPr/>
        </p:nvSpPr>
        <p:spPr>
          <a:xfrm>
            <a:off x="8839080" y="657684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" name=""/>
          <p:cNvGraphicFramePr/>
          <p:nvPr/>
        </p:nvGraphicFramePr>
        <p:xfrm>
          <a:off x="-219240" y="1066680"/>
          <a:ext cx="4753080" cy="4724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19240" y="1066680"/>
                    <a:ext cx="4753080" cy="472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3" name=""/>
          <p:cNvSpPr/>
          <p:nvPr/>
        </p:nvSpPr>
        <p:spPr>
          <a:xfrm>
            <a:off x="0" y="457920"/>
            <a:ext cx="9144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Quarter 2000 vs Second Quarter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(TBtue/d)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0" y="-41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Leading Market Position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 flipV="1">
            <a:off x="4649760" y="1403280"/>
            <a:ext cx="0" cy="5391360"/>
          </a:xfrm>
          <a:prstGeom prst="line">
            <a:avLst/>
          </a:prstGeom>
          <a:ln w="648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46080" y="1095480"/>
            <a:ext cx="9144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ctr" pos="2174760"/>
                <a:tab algn="ctr" pos="6800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1943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1784520" y="1592280"/>
            <a:ext cx="15696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1778040" y="190332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6677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6508800" y="1611360"/>
            <a:ext cx="156960" cy="142920"/>
          </a:xfrm>
          <a:prstGeom prst="rect">
            <a:avLst/>
          </a:prstGeom>
          <a:solidFill>
            <a:srgbClr val="66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6502320" y="1913040"/>
            <a:ext cx="15732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3" name=""/>
          <p:cNvGraphicFramePr/>
          <p:nvPr/>
        </p:nvGraphicFramePr>
        <p:xfrm>
          <a:off x="4314960" y="1076400"/>
          <a:ext cx="4752720" cy="4724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314960" y="1076400"/>
                    <a:ext cx="475272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5" name=""/>
          <p:cNvSpPr/>
          <p:nvPr/>
        </p:nvSpPr>
        <p:spPr>
          <a:xfrm>
            <a:off x="8862480" y="666288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" name=""/>
          <p:cNvGraphicFramePr/>
          <p:nvPr/>
        </p:nvGraphicFramePr>
        <p:xfrm>
          <a:off x="142920" y="1914480"/>
          <a:ext cx="8258040" cy="4705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2920" y="1914480"/>
                    <a:ext cx="8258040" cy="470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0" y="36504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Canada Gross Margins</a:t>
            </a:r>
            <a:br>
              <a:rPr sz="3000"/>
            </a:b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1278000" y="1771560"/>
            <a:ext cx="602784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>
              <a:spcBef>
                <a:spcPts val="150"/>
              </a:spcBef>
              <a:spcAft>
                <a:spcPts val="6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8715240" y="6583320"/>
            <a:ext cx="428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9500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Louise Kitchen</cp:lastModifiedBy>
  <cp:lastPrinted>2000-12-11T22:20:53Z</cp:lastPrinted>
  <dcterms:modified xsi:type="dcterms:W3CDTF">2001-11-30T12:48:46Z</dcterms:modified>
  <cp:revision>564</cp:revision>
  <dc:subject/>
  <dc:title>Presentation to the Board of Directors</dc:title>
</cp:coreProperties>
</file>