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1"/>
          </p:nvPr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sldImg"/>
          </p:nvPr>
        </p:nvSpPr>
        <p:spPr>
          <a:xfrm>
            <a:off x="1211400" y="716040"/>
            <a:ext cx="4620960" cy="3465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920880" y="4411440"/>
            <a:ext cx="5168880" cy="4174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ftr" idx="2"/>
          </p:nvPr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sldNum" idx="3"/>
          </p:nvPr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88E8BD81-359C-4135-984E-BD204076524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8C3F0ACB-4711-401B-BCF7-0ECD65270C15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3975120" y="-3240"/>
            <a:ext cx="30351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3975120" y="8834400"/>
            <a:ext cx="30351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-1440" y="8834400"/>
            <a:ext cx="303372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-1440" y="-3240"/>
            <a:ext cx="303372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3975120" y="-3240"/>
            <a:ext cx="30351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-1440" y="8834400"/>
            <a:ext cx="303372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-1440" y="-3240"/>
            <a:ext cx="30337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PlaceHolder 1"/>
          <p:cNvSpPr>
            <a:spLocks noGrp="1"/>
          </p:cNvSpPr>
          <p:nvPr>
            <p:ph type="sldImg"/>
          </p:nvPr>
        </p:nvSpPr>
        <p:spPr>
          <a:xfrm>
            <a:off x="1192320" y="700200"/>
            <a:ext cx="4633920" cy="3475080"/>
          </a:xfrm>
          <a:prstGeom prst="rect">
            <a:avLst/>
          </a:prstGeom>
          <a:ln w="0">
            <a:noFill/>
          </a:ln>
        </p:spPr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928800" y="4406760"/>
            <a:ext cx="5148000" cy="41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983E91D7-1532-4D79-81D0-EB8839C48719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9760" cy="3486240"/>
          </a:xfrm>
          <a:prstGeom prst="rect">
            <a:avLst/>
          </a:prstGeom>
          <a:ln w="0">
            <a:noFill/>
          </a:ln>
        </p:spPr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"/>
          <p:cNvSpPr txBox="1"/>
          <p:nvPr/>
        </p:nvSpPr>
        <p:spPr>
          <a:xfrm>
            <a:off x="396216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050E47CF-C5CA-45B5-A265-8EB91A2C0930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 txBox="1"/>
          <p:nvPr/>
        </p:nvSpPr>
        <p:spPr>
          <a:xfrm>
            <a:off x="14040" y="88149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 txBox="1"/>
          <p:nvPr/>
        </p:nvSpPr>
        <p:spPr>
          <a:xfrm>
            <a:off x="1404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 txBox="1"/>
          <p:nvPr/>
        </p:nvSpPr>
        <p:spPr>
          <a:xfrm>
            <a:off x="3962160" y="20160"/>
            <a:ext cx="303372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PlaceHolder 1"/>
          <p:cNvSpPr>
            <a:spLocks noGrp="1"/>
          </p:cNvSpPr>
          <p:nvPr>
            <p:ph type="sldImg"/>
          </p:nvPr>
        </p:nvSpPr>
        <p:spPr>
          <a:xfrm>
            <a:off x="1193760" y="704880"/>
            <a:ext cx="4635720" cy="3476520"/>
          </a:xfrm>
          <a:prstGeom prst="rect">
            <a:avLst/>
          </a:prstGeom>
          <a:ln w="0">
            <a:noFill/>
          </a:ln>
        </p:spPr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934560" y="4414320"/>
            <a:ext cx="5140440" cy="4179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0" y="5068800"/>
            <a:ext cx="9144000" cy="133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Gas and Power Wholesale Business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5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16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17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6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27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29" name=""/>
          <p:cNvSpPr/>
          <p:nvPr/>
        </p:nvSpPr>
        <p:spPr>
          <a:xfrm>
            <a:off x="1231920" y="279360"/>
            <a:ext cx="6832440" cy="87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318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North America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7" name=""/>
          <p:cNvGraphicFramePr/>
          <p:nvPr/>
        </p:nvGraphicFramePr>
        <p:xfrm>
          <a:off x="289080" y="3673440"/>
          <a:ext cx="8499240" cy="3205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9080" y="3673440"/>
                    <a:ext cx="8499240" cy="32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39" name=""/>
          <p:cNvGraphicFramePr/>
          <p:nvPr/>
        </p:nvGraphicFramePr>
        <p:xfrm>
          <a:off x="57240" y="0"/>
          <a:ext cx="8724960" cy="3762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7240" y="0"/>
                    <a:ext cx="8724960" cy="376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1" name=""/>
          <p:cNvSpPr/>
          <p:nvPr/>
        </p:nvSpPr>
        <p:spPr>
          <a:xfrm>
            <a:off x="8839080" y="657684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3" name=""/>
          <p:cNvGraphicFramePr/>
          <p:nvPr/>
        </p:nvGraphicFramePr>
        <p:xfrm>
          <a:off x="171360" y="1371600"/>
          <a:ext cx="8801280" cy="485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360" y="1371600"/>
                    <a:ext cx="8801280" cy="485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5" name=""/>
          <p:cNvSpPr/>
          <p:nvPr/>
        </p:nvSpPr>
        <p:spPr>
          <a:xfrm>
            <a:off x="133164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 rot="16200000">
            <a:off x="150084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 rot="16200000">
            <a:off x="30852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 rot="16200000">
            <a:off x="463140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 rot="16200000">
            <a:off x="6234840" y="5313600"/>
            <a:ext cx="220680" cy="14511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1160"/>
              <a:gd name="textAreaBottom" fmla="*/ 1413360 h 1451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 rot="16200000">
            <a:off x="7822440" y="5298120"/>
            <a:ext cx="182520" cy="1463400"/>
          </a:xfrm>
          <a:custGeom>
            <a:avLst/>
            <a:gdLst>
              <a:gd name="textAreaLeft" fmla="*/ 116640 w 182520"/>
              <a:gd name="textAreaRight" fmla="*/ 182880 w 182520"/>
              <a:gd name="textAreaTop" fmla="*/ 38160 h 1463400"/>
              <a:gd name="textAreaBottom" fmla="*/ 1425240 h 14634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291600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447804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6081480" y="61437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7615080" y="61531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8880480" y="6603840"/>
            <a:ext cx="53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1" lang="en-US" sz="29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0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2" name=""/>
          <p:cNvSpPr/>
          <p:nvPr/>
        </p:nvSpPr>
        <p:spPr>
          <a:xfrm>
            <a:off x="133164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 rot="16200000">
            <a:off x="150084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 rot="16200000">
            <a:off x="302796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 rot="16200000">
            <a:off x="457416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 rot="16200000">
            <a:off x="6082560" y="5299560"/>
            <a:ext cx="220680" cy="145116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1160"/>
              <a:gd name="textAreaBottom" fmla="*/ 1413360 h 145116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 rot="16200000">
            <a:off x="7574760" y="5360040"/>
            <a:ext cx="239760" cy="1368720"/>
          </a:xfrm>
          <a:custGeom>
            <a:avLst/>
            <a:gdLst>
              <a:gd name="textAreaLeft" fmla="*/ 153360 w 239760"/>
              <a:gd name="textAreaRight" fmla="*/ 240120 w 239760"/>
              <a:gd name="textAreaTop" fmla="*/ 35640 h 1368720"/>
              <a:gd name="textAreaBottom" fmla="*/ 1333080 h 136872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285912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442116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592920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738648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8807400" y="6583320"/>
            <a:ext cx="571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Counter parties</a:t>
            </a:r>
            <a:br>
              <a:rPr sz="3000"/>
            </a:b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-360" y="512280"/>
            <a:ext cx="8885160" cy="6435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lvl="1" marL="746280" indent="-289080">
              <a:lnSpc>
                <a:spcPct val="85000"/>
              </a:lnSpc>
              <a:spcBef>
                <a:spcPts val="187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Trading: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AEP Energy Services, Inc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5264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Aquila Risk Management Corporation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4373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Aquila Energy Marketing Corporation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3898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Dynegy Marketing and Trade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3682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Mirant Americas Energy Marketing, L.P.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3256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Sempra Energy Trading Corp.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3229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Reliant Energy Services, Inc.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3059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Duke Energy Trading and Marketing, L.L.C.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3011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Cook Inlet Energy Supply L.L.C.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2671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Entergy-Koch Trading, L.P.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2293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PG&amp;E Energy Trading-Gas Corporation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2222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 Paso Merchant Energy, L.P.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2144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 Prime, Inc.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1467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Constellation Power Source, Inc.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1318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 Marketing &amp; Trading, LLC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1287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85000"/>
              </a:lnSpc>
              <a:spcBef>
                <a:spcPts val="187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Trading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Williams Energy Marketing &amp; Trading Company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2719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Aquila Energy Marketing Corporation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1417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Duke Energy Trading and Marketing, L.L.C.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1410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Dynegy Power Marketing, Inc.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1408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PSEG Energy Resources &amp; Trade LLC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1324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Constellation Power Services, L.P.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1322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Calpine Energy Services, L.P.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1286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Mirant Americas Energy Marketing, L.P.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1278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American Electric Power Services Corporation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1182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PG&amp;E Energy Trading – Power, L.P.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1110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 Paso Merchant Energy, L.P.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1082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Reliant Energy Services, Inc.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1032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Allegheny Energy Supply  Company, LLC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991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Cargill-Alliant, LLC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868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0000"/>
              </a:lnSpc>
              <a:spcBef>
                <a:spcPts val="249"/>
              </a:spcBef>
              <a:spcAft>
                <a:spcPts val="249"/>
              </a:spcAft>
              <a:buClr>
                <a:srgbClr val="00cc00"/>
              </a:buClr>
              <a:buSzPct val="13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BP Energy Company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621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6435720" y="43956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5981760" y="48276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October Transaction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8737560" y="6583320"/>
            <a:ext cx="4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Key Relationships/Deals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/>
          </p:nvPr>
        </p:nvSpPr>
        <p:spPr>
          <a:xfrm>
            <a:off x="728640" y="154584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People Gas Chicago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Suncor / Petro Canada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Ever Connect (Outsourcing Deal with 30 Ontario Munis.)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NUG Contract Management  (Ontario Power)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Alberto PPA – Deal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Virginia Gas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United Aluminum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 Paso Electric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19040" indent="-41904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Valley Electric Co-OP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8737560" y="6615000"/>
            <a:ext cx="4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142920" y="1914480"/>
          <a:ext cx="8258040" cy="470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2920" y="1914480"/>
                    <a:ext cx="8258040" cy="470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7288200" y="2306520"/>
            <a:ext cx="500040" cy="1600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0" y="36504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 Without Reductions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7206120" y="2013120"/>
            <a:ext cx="68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3,843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7289640" y="3425760"/>
            <a:ext cx="495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7238880" y="36464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2,220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7791480" y="2817720"/>
            <a:ext cx="999000" cy="1112400"/>
            <a:chOff x="7791480" y="2817720"/>
            <a:chExt cx="999000" cy="1112400"/>
          </a:xfrm>
        </p:grpSpPr>
        <p:grpSp>
          <p:nvGrpSpPr>
            <p:cNvPr id="38" name=""/>
            <p:cNvGrpSpPr/>
            <p:nvPr/>
          </p:nvGrpSpPr>
          <p:grpSpPr>
            <a:xfrm>
              <a:off x="7810560" y="3470400"/>
              <a:ext cx="970560" cy="459720"/>
              <a:chOff x="7810560" y="3470400"/>
              <a:chExt cx="970560" cy="459720"/>
            </a:xfrm>
          </p:grpSpPr>
          <p:sp>
            <p:nvSpPr>
              <p:cNvPr id="39" name=""/>
              <p:cNvSpPr/>
              <p:nvPr/>
            </p:nvSpPr>
            <p:spPr>
              <a:xfrm>
                <a:off x="7990560" y="3470400"/>
                <a:ext cx="79056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EES 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 ($665M)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 flipH="1" flipV="1">
                <a:off x="7810560" y="3595320"/>
                <a:ext cx="241200" cy="12600"/>
              </a:xfrm>
              <a:prstGeom prst="line">
                <a:avLst/>
              </a:prstGeom>
              <a:ln w="19080">
                <a:solidFill>
                  <a:srgbClr val="ffffff"/>
                </a:solidFill>
                <a:miter/>
                <a:tailEnd len="sm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1" name=""/>
            <p:cNvGrpSpPr/>
            <p:nvPr/>
          </p:nvGrpSpPr>
          <p:grpSpPr>
            <a:xfrm>
              <a:off x="7791480" y="2817720"/>
              <a:ext cx="999000" cy="459720"/>
              <a:chOff x="7791480" y="2817720"/>
              <a:chExt cx="999000" cy="459720"/>
            </a:xfrm>
          </p:grpSpPr>
          <p:sp>
            <p:nvSpPr>
              <p:cNvPr id="42" name=""/>
              <p:cNvSpPr/>
              <p:nvPr/>
            </p:nvSpPr>
            <p:spPr>
              <a:xfrm>
                <a:off x="7957440" y="2817720"/>
                <a:ext cx="8330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Reserve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  ($958M)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 flipH="1" flipV="1">
                <a:off x="7791480" y="2952360"/>
                <a:ext cx="241200" cy="12600"/>
              </a:xfrm>
              <a:prstGeom prst="line">
                <a:avLst/>
              </a:prstGeom>
              <a:ln w="19080">
                <a:solidFill>
                  <a:srgbClr val="ffffff"/>
                </a:solidFill>
                <a:miter/>
                <a:tailEnd len="sm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44" name=""/>
          <p:cNvSpPr/>
          <p:nvPr/>
        </p:nvSpPr>
        <p:spPr>
          <a:xfrm>
            <a:off x="1278000" y="1771560"/>
            <a:ext cx="602784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150"/>
              </a:spcBef>
              <a:spcAft>
                <a:spcPts val="6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EGM and EIM transferred out 3Q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50"/>
              </a:spcBef>
              <a:spcAft>
                <a:spcPts val="6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Includes ($665M) of EES Wholesale 2001 YTD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150"/>
              </a:spcBef>
              <a:spcAft>
                <a:spcPts val="6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Generated additional $958M in prudency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8961120" y="6583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228600" y="380880"/>
            <a:ext cx="8915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Highlights</a:t>
            </a:r>
            <a:br>
              <a:rPr sz="3000"/>
            </a:b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63360" y="2611440"/>
            <a:ext cx="9080640" cy="222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88"/>
              </a:spcBef>
              <a:spcAft>
                <a:spcPts val="113"/>
              </a:spcAft>
              <a:tabLst>
                <a:tab algn="l" pos="0"/>
                <a:tab algn="dec" pos="4805280"/>
                <a:tab algn="dec" pos="6451560"/>
                <a:tab algn="dec" pos="7432560"/>
                <a:tab algn="dec" pos="857268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Earnings Before Interest &amp; Taxes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$ 1,362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$ 2,885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(665)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$ 2,220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88"/>
              </a:spcBef>
              <a:spcAft>
                <a:spcPts val="113"/>
              </a:spcAft>
              <a:tabLst>
                <a:tab algn="l" pos="0"/>
                <a:tab algn="dec" pos="4805280"/>
                <a:tab algn="dec" pos="6451560"/>
                <a:tab algn="dec" pos="7432560"/>
                <a:tab algn="dec" pos="857268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Funds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Flow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937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$ 2,101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30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$ 2,131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88"/>
              </a:spcBef>
              <a:spcAft>
                <a:spcPts val="113"/>
              </a:spcAft>
              <a:tabLst>
                <a:tab algn="l" pos="0"/>
                <a:tab algn="dec" pos="4805280"/>
                <a:tab algn="dec" pos="6451560"/>
                <a:tab algn="dec" pos="7432560"/>
                <a:tab algn="dec" pos="857268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Flow from Operations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$ 2,988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 (36)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(538)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(574)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88"/>
              </a:spcBef>
              <a:spcAft>
                <a:spcPts val="113"/>
              </a:spcAft>
              <a:tabLst>
                <a:tab algn="l" pos="0"/>
                <a:tab algn="dec" pos="4805280"/>
                <a:tab algn="dec" pos="6451560"/>
                <a:tab algn="dec" pos="7432560"/>
                <a:tab algn="dec" pos="857268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20600" y="1687680"/>
            <a:ext cx="908064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ctr" pos="4229280"/>
                <a:tab algn="ctr" pos="6060960"/>
                <a:tab algn="ctr" pos="7143840"/>
                <a:tab algn="ctr" pos="82281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4229280"/>
                <a:tab algn="ctr" pos="6060960"/>
                <a:tab algn="ctr" pos="7143840"/>
                <a:tab algn="ctr" pos="82281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ctr" pos="4229280"/>
                <a:tab algn="ctr" pos="6060960"/>
                <a:tab algn="ctr" pos="7143840"/>
                <a:tab algn="ctr" pos="82281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   EA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EA 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EES W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YTD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5829480" y="1814400"/>
            <a:ext cx="280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9/30 YTD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4149720" y="2583000"/>
            <a:ext cx="84312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7978680" y="2583000"/>
            <a:ext cx="7398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783400" y="2170080"/>
            <a:ext cx="299232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784680" y="1539720"/>
            <a:ext cx="150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</a:t>
            </a:r>
            <a:br>
              <a:rPr sz="1800"/>
            </a:b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Year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3941640" y="2170080"/>
            <a:ext cx="1185840" cy="1260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5911920" y="2576520"/>
            <a:ext cx="7398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6977160" y="2583000"/>
            <a:ext cx="73980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8961120" y="6583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42880" y="-36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</a:t>
            </a:r>
            <a:br>
              <a:rPr sz="2600"/>
            </a:b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5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millions, excludes items &lt;$10million)</a:t>
            </a:r>
            <a:br>
              <a:rPr sz="1500"/>
            </a:br>
            <a:endParaRPr b="1" lang="en-US" sz="15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735120" y="858600"/>
            <a:ext cx="8408880" cy="5841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Historical Assets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HPL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364.2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 352.5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  (11.7)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Development Projects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Peakers                                                                1,045.0                       1,682.0                  637.0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Pastoria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72.5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112.9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40.4 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Fountain Valley PSCO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115.6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130.6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18.0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  Power /Las Vegas Cogen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120.1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142.8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22.7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 Site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12.7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11.7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Turbines – 2 x  7 EAs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40.3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49.5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9.2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Power Assets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Alamac / NCPH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7.5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22.0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14.5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Saguoro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18.5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20.7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Forecast Q4 2001 disposals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Vitro Sale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24.0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39.5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14.0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Onondaga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7.9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10.0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2.1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49"/>
              </a:spcBef>
              <a:spcAft>
                <a:spcPts val="3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Doyle                                                                              -                               4.8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75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TOTALS                                                              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$   1,817               $   2,580             $  764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4586400" y="689040"/>
            <a:ext cx="4174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Book         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Sales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Basis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Proceeds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Gain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4527720" y="1176480"/>
            <a:ext cx="392904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4491000" y="6148080"/>
            <a:ext cx="3924360" cy="324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8959680" y="6583320"/>
            <a:ext cx="184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79520" y="-178200"/>
            <a:ext cx="8128080" cy="94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7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GROSS MARGINS BY BOOK</a:t>
            </a: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735120" y="477720"/>
            <a:ext cx="8408880" cy="5842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85000"/>
              </a:lnSpc>
              <a:spcBef>
                <a:spcPts val="374"/>
              </a:spcBef>
              <a:spcAft>
                <a:spcPts val="49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NYMEX SWAPS DESK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(2,000,000)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650,000,000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648,000,000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OPTIONS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43,000,000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86,000,000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129,000,000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EAST DESK                                                 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150,000,000                           23,000,000              173,000,000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CENTRAL DESK                                         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230,000,000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180,000,000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410,000,000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WEST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870,000,000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(200,000,000)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670,000,000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TEXAS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220,000,000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390,000,000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75"/>
              </a:spcBef>
              <a:spcAft>
                <a:spcPts val="275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CANADA DESK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34,000,000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65000"/>
              </a:lnSpc>
              <a:spcBef>
                <a:spcPts val="249"/>
              </a:spcBef>
              <a:spcAft>
                <a:spcPts val="249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- DERIVATIVE MARKETING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30,000,000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60,000,000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</a:t>
            </a: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POWER - PORTLAND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WEST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460,000,000                 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730,000,000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1,190,000,000              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MIDMARKET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100,000,000 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ffff66"/>
                </a:solidFill>
                <a:effectLst/>
                <a:uFillTx/>
                <a:latin typeface="Arial"/>
              </a:rPr>
              <a:t>EAST POWER - HOUSTON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NORTHEAST DESK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(40,000,000)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176,000,000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136,600,000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SOUTHEAST DESK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96,000,000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MIDWEST DESK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150,000,000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TEXAS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46,000,000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59,000,000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EAST OPTIONS DESK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26,000,000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EAST MANAGEMENT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38,000,000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POWER - CANADA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ALBERTA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321,000,000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321,000,000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- ONTARIO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--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50000"/>
              </a:lnSpc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dec" pos="4286160"/>
                <a:tab algn="dec" pos="6000840"/>
                <a:tab algn="dec" pos="731664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TOTALS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2,192,000,000     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  2,438,000,000     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 4,630,000,000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4281480" y="473040"/>
            <a:ext cx="4479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         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ctr" pos="345960"/>
                <a:tab algn="ctr" pos="1947960"/>
                <a:tab algn="ctr" pos="337644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GM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YTD GM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4286160" y="909720"/>
            <a:ext cx="392904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083120" y="6078600"/>
            <a:ext cx="4208400" cy="0"/>
          </a:xfrm>
          <a:prstGeom prst="line">
            <a:avLst/>
          </a:prstGeom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8959680" y="6583320"/>
            <a:ext cx="184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"/>
          <p:cNvGraphicFramePr/>
          <p:nvPr/>
        </p:nvGraphicFramePr>
        <p:xfrm>
          <a:off x="0" y="990720"/>
          <a:ext cx="8915400" cy="5467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990720"/>
                    <a:ext cx="8915400" cy="54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" name=""/>
          <p:cNvSpPr/>
          <p:nvPr/>
        </p:nvSpPr>
        <p:spPr>
          <a:xfrm>
            <a:off x="5181480" y="3581280"/>
            <a:ext cx="3581640" cy="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1133640" y="228600"/>
            <a:ext cx="7146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  <a:ea typeface="Times New Roman"/>
              </a:rPr>
              <a:t>Enron Americas – Value at Risk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Times New Roman"/>
                <a:ea typeface="Times New Roman"/>
              </a:rPr>
              <a:t>[$MM]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1371600" y="6553080"/>
            <a:ext cx="380880" cy="0"/>
          </a:xfrm>
          <a:prstGeom prst="line">
            <a:avLst/>
          </a:prstGeom>
          <a:ln w="190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038480" y="6553080"/>
            <a:ext cx="381240" cy="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6400800" y="6553080"/>
            <a:ext cx="380880" cy="0"/>
          </a:xfrm>
          <a:prstGeom prst="line">
            <a:avLst/>
          </a:prstGeom>
          <a:ln w="1908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1828800" y="6443640"/>
            <a:ext cx="1295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10-Day Moving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495680" y="6443640"/>
            <a:ext cx="12956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2000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6858000" y="6443640"/>
            <a:ext cx="1295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2001 Average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8832960" y="6629400"/>
            <a:ext cx="311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4889520" y="1211400"/>
            <a:ext cx="1808280" cy="430344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1873080" y="114300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008000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477120" y="1170000"/>
            <a:ext cx="2527200" cy="4324320"/>
          </a:xfrm>
          <a:prstGeom prst="triangle">
            <a:avLst>
              <a:gd name="adj" fmla="val 50000"/>
            </a:avLst>
          </a:prstGeom>
          <a:solidFill>
            <a:srgbClr val="3399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-39240" y="195264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7408800" y="161460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353200" y="157320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3448080" y="1185840"/>
            <a:ext cx="1450800" cy="4270320"/>
          </a:xfrm>
          <a:prstGeom prst="triangle">
            <a:avLst>
              <a:gd name="adj" fmla="val 50000"/>
            </a:avLst>
          </a:prstGeom>
          <a:solidFill>
            <a:srgbClr val="3399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38401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2233440" y="1604880"/>
            <a:ext cx="72576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76320" y="2216160"/>
            <a:ext cx="8965800" cy="2577960"/>
            <a:chOff x="76320" y="2216160"/>
            <a:chExt cx="8965800" cy="2577960"/>
          </a:xfrm>
        </p:grpSpPr>
        <p:sp>
          <p:nvSpPr>
            <p:cNvPr id="93" name=""/>
            <p:cNvSpPr/>
            <p:nvPr/>
          </p:nvSpPr>
          <p:spPr>
            <a:xfrm>
              <a:off x="76320" y="22161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6320" y="2876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76320" y="3511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76320" y="41590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76320" y="47941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8" name=""/>
          <p:cNvSpPr/>
          <p:nvPr/>
        </p:nvSpPr>
        <p:spPr>
          <a:xfrm>
            <a:off x="2223720" y="550692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3817440" y="548784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5427000" y="549756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7435800" y="5526000"/>
            <a:ext cx="74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8902800" y="6583320"/>
            <a:ext cx="24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" name=""/>
          <p:cNvGraphicFramePr/>
          <p:nvPr/>
        </p:nvGraphicFramePr>
        <p:xfrm>
          <a:off x="476280" y="2733840"/>
          <a:ext cx="7962840" cy="1819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6280" y="2733840"/>
                    <a:ext cx="7962840" cy="181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5" name=""/>
          <p:cNvSpPr/>
          <p:nvPr/>
        </p:nvSpPr>
        <p:spPr>
          <a:xfrm>
            <a:off x="1146240" y="293364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600120" y="771480"/>
          <a:ext cx="7943760" cy="1638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00120" y="771480"/>
                    <a:ext cx="7943760" cy="163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" name=""/>
          <p:cNvSpPr/>
          <p:nvPr/>
        </p:nvSpPr>
        <p:spPr>
          <a:xfrm>
            <a:off x="-150840" y="2752560"/>
            <a:ext cx="944424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-179280" y="4789440"/>
            <a:ext cx="9443880" cy="0"/>
          </a:xfrm>
          <a:prstGeom prst="line">
            <a:avLst/>
          </a:prstGeom>
          <a:ln w="9360">
            <a:solidFill>
              <a:srgbClr val="969696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542880" y="4800600"/>
          <a:ext cx="7962840" cy="17622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42880" y="4800600"/>
                    <a:ext cx="7962840" cy="17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3" name=""/>
          <p:cNvSpPr/>
          <p:nvPr/>
        </p:nvSpPr>
        <p:spPr>
          <a:xfrm>
            <a:off x="1176480" y="839880"/>
            <a:ext cx="147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982800" y="4923000"/>
            <a:ext cx="177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 rot="5400000">
            <a:off x="5243040" y="1223640"/>
            <a:ext cx="209880" cy="2476440"/>
          </a:xfrm>
          <a:custGeom>
            <a:avLst/>
            <a:gdLst>
              <a:gd name="textAreaLeft" fmla="*/ 0 w 209880"/>
              <a:gd name="textAreaRight" fmla="*/ 75600 w 20988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14728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rot="5400000">
            <a:off x="7409880" y="154296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7309440" y="253512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rot="5400000">
            <a:off x="5196600" y="3275640"/>
            <a:ext cx="223920" cy="2454480"/>
          </a:xfrm>
          <a:custGeom>
            <a:avLst/>
            <a:gdLst>
              <a:gd name="textAreaLeft" fmla="*/ 0 w 223920"/>
              <a:gd name="textAreaRight" fmla="*/ 80640 w 223920"/>
              <a:gd name="textAreaTop" fmla="*/ 63720 h 2454480"/>
              <a:gd name="textAreaBottom" fmla="*/ 2390760 h 24544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09004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rot="5400000">
            <a:off x="7362360" y="356220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7256880" y="457344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rot="5400000">
            <a:off x="5262120" y="5260680"/>
            <a:ext cx="209520" cy="2476440"/>
          </a:xfrm>
          <a:custGeom>
            <a:avLst/>
            <a:gdLst>
              <a:gd name="textAreaLeft" fmla="*/ 0 w 209520"/>
              <a:gd name="textAreaRight" fmla="*/ 75600 w 209520"/>
              <a:gd name="textAreaTop" fmla="*/ 64440 h 2476440"/>
              <a:gd name="textAreaBottom" fmla="*/ 2412000 h 24764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516636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 rot="5400000">
            <a:off x="7428960" y="5554440"/>
            <a:ext cx="209520" cy="1857240"/>
          </a:xfrm>
          <a:custGeom>
            <a:avLst/>
            <a:gdLst>
              <a:gd name="textAreaLeft" fmla="*/ 0 w 209520"/>
              <a:gd name="textAreaRight" fmla="*/ 75600 w 209520"/>
              <a:gd name="textAreaTop" fmla="*/ 48240 h 1857240"/>
              <a:gd name="textAreaBottom" fmla="*/ 1809000 h 1857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7328520" y="6546960"/>
            <a:ext cx="462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8864640" y="6570720"/>
            <a:ext cx="27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TRANSACTIONS PER DAY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101520" y="1155600"/>
          <a:ext cx="9042480" cy="4746600"/>
        </p:xfrm>
        <a:graphic>
          <a:graphicData uri="http://schemas.openxmlformats.org/drawingml/2006/table">
            <a:tbl>
              <a:tblPr/>
              <a:tblGrid>
                <a:gridCol w="2163960"/>
                <a:gridCol w="216000"/>
                <a:gridCol w="691200"/>
                <a:gridCol w="1088280"/>
                <a:gridCol w="999720"/>
                <a:gridCol w="1417320"/>
                <a:gridCol w="1088280"/>
                <a:gridCol w="1377720"/>
              </a:tblGrid>
              <a:tr h="276840">
                <a:tc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 -EOL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NYMEX SWAPS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383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OPTIONS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  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 52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EAST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107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CENTRAL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WEST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TEXAS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91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GAS - CANADA DESK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78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228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SUBTOTAL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1672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3347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3929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CALIFORNIA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NORTHWEST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- SOUTHWEST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  85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NORTHEAST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SOUTHEAST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MIDWEST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66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– CANADIAN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SUBTOTAL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811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1335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</a:tr>
              <a:tr h="267840">
                <a:tc gridSpan="2">
                  <a:txBody>
                    <a:bodyPr lIns="90000" rIns="90000" tIns="46800" bIns="46800" anchor="b">
                      <a:noAutofit/>
                    </a:bodyPr>
                    <a:p>
                      <a:pPr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TOTALS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1844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b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953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b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4158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975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5264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ffffff"/>
                      </a:solidFill>
                      <a:prstDash val="solid"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95000"/>
                        </a:lnSpc>
                        <a:spcBef>
                          <a:spcPts val="451"/>
                        </a:spcBef>
                        <a:spcAft>
                          <a:spcPts val="60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66"/>
                          </a:solidFill>
                          <a:effectLst/>
                          <a:uFillTx/>
                          <a:latin typeface="Arial"/>
                        </a:rPr>
                        <a:t>830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0" name=""/>
          <p:cNvSpPr/>
          <p:nvPr/>
        </p:nvSpPr>
        <p:spPr>
          <a:xfrm>
            <a:off x="10537920" y="2179800"/>
            <a:ext cx="18396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514600" y="876240"/>
            <a:ext cx="2070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676600" y="-99072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5635800" y="490680"/>
            <a:ext cx="15300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4710960" y="884160"/>
            <a:ext cx="169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095960" y="896760"/>
            <a:ext cx="20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TRADES PER DAY - OCTOBER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8839080" y="6583320"/>
            <a:ext cx="304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Loretta Brooks</cp:lastModifiedBy>
  <cp:lastPrinted>2000-12-11T22:20:53Z</cp:lastPrinted>
  <dcterms:modified xsi:type="dcterms:W3CDTF">2001-11-02T21:27:22Z</dcterms:modified>
  <cp:revision>547</cp:revision>
  <dc:subject/>
  <dc:title>Presentation to the Board of Directors</dc:title>
</cp:coreProperties>
</file>