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_rels/presentation.xml.rels" ContentType="application/vnd.openxmlformats-package.relationships+xml"/>
  <Override PartName="/ppt/media/image9.wmf" ContentType="image/x-wmf"/>
  <Override PartName="/ppt/media/image20.wmf" ContentType="image/x-wmf"/>
  <Override PartName="/ppt/media/image13.png" ContentType="image/png"/>
  <Override PartName="/ppt/media/image8.wmf" ContentType="image/x-wmf"/>
  <Override PartName="/ppt/media/image12.png" ContentType="image/png"/>
  <Override PartName="/ppt/media/image3.png" ContentType="image/png"/>
  <Override PartName="/ppt/media/image7.wmf" ContentType="image/x-wmf"/>
  <Override PartName="/ppt/media/image16.wmf" ContentType="image/x-wmf"/>
  <Override PartName="/ppt/media/image21.wmf" ContentType="image/x-wmf"/>
  <Override PartName="/ppt/media/image5.wmf" ContentType="image/x-wmf"/>
  <Override PartName="/ppt/media/image19.png" ContentType="image/png"/>
  <Override PartName="/ppt/media/image18.png" ContentType="image/png"/>
  <Override PartName="/ppt/media/image10.png" ContentType="image/png"/>
  <Override PartName="/ppt/media/image1.png" ContentType="image/png"/>
  <Override PartName="/ppt/media/image17.png" ContentType="image/png"/>
  <Override PartName="/ppt/media/image15.png" ContentType="image/png"/>
  <Override PartName="/ppt/media/image14.png" ContentType="image/png"/>
  <Override PartName="/ppt/media/image4.wmf" ContentType="image/x-wmf"/>
  <Override PartName="/ppt/media/image6.wmf" ContentType="image/x-wmf"/>
  <Override PartName="/ppt/media/image2.png" ContentType="image/png"/>
  <Override PartName="/ppt/media/image11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1.docx" ContentType="application/vnd.openxmlformats-officedocument.wordprocessingml.document"/>
  <Override PartName="/ppt/embeddings/oleObject1.bin" ContentType="application/vnd.openxmlformats-officedocument.oleObject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46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>
            <a:off x="0" y="0"/>
            <a:ext cx="6994800" cy="928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dt" idx="1"/>
          </p:nvPr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lstStyle>
            <a:lvl1pPr marL="216000"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Img"/>
          </p:nvPr>
        </p:nvSpPr>
        <p:spPr>
          <a:xfrm>
            <a:off x="1177560" y="696960"/>
            <a:ext cx="4638600" cy="3478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1" i="1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932040" y="4406760"/>
            <a:ext cx="5130720" cy="41752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 idx="2"/>
          </p:nvPr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marL="216000"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sldNum" idx="3"/>
          </p:nvPr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marL="216000"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0C425BF0-13E1-410F-BBB9-2CA139826F9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" Target="../slides/slide4.xml"/><Relationship Id="rId3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" Target="../slides/slide5.xml"/><Relationship Id="rId3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"/>
          <p:cNvSpPr txBox="1"/>
          <p:nvPr/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9CC49BAC-D726-4B3D-A9F5-C95392285181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 txBox="1"/>
          <p:nvPr/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1197000" y="714240"/>
            <a:ext cx="4587840" cy="3440160"/>
          </a:xfrm>
          <a:prstGeom prst="rect">
            <a:avLst/>
          </a:prstGeom>
          <a:ln w="0">
            <a:noFill/>
          </a:ln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933120" y="4408200"/>
            <a:ext cx="5127480" cy="417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"/>
          <p:cNvSpPr txBox="1"/>
          <p:nvPr/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B9BC6BA1-9A50-4855-8785-5AC016692E85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5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6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"/>
          <p:cNvSpPr txBox="1"/>
          <p:nvPr/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1197000" y="714240"/>
            <a:ext cx="4587840" cy="3440160"/>
          </a:xfrm>
          <a:prstGeom prst="rect">
            <a:avLst/>
          </a:prstGeom>
          <a:ln w="0">
            <a:noFill/>
          </a:ln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933120" y="4408200"/>
            <a:ext cx="5127480" cy="417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"/>
          <p:cNvSpPr txBox="1"/>
          <p:nvPr/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A8691944-BEB7-4817-8331-4A3E0A391D21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 txBox="1"/>
          <p:nvPr/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1197000" y="714240"/>
            <a:ext cx="4587840" cy="3440160"/>
          </a:xfrm>
          <a:prstGeom prst="rect">
            <a:avLst/>
          </a:prstGeom>
          <a:ln w="0">
            <a:noFill/>
          </a:ln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933120" y="4408200"/>
            <a:ext cx="5127480" cy="417348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already know that Square D prefers to be toward the index side of this continuum.  We want to stress the options however along the spectrum.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"/>
          <p:cNvSpPr txBox="1"/>
          <p:nvPr/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7A5317BB-EFC7-4630-B342-BB3537FD87C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 txBox="1"/>
          <p:nvPr/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1195560" y="714240"/>
            <a:ext cx="4587840" cy="3440160"/>
          </a:xfrm>
          <a:prstGeom prst="rect">
            <a:avLst/>
          </a:prstGeom>
          <a:ln w="0">
            <a:noFill/>
          </a:ln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933120" y="4408200"/>
            <a:ext cx="5127480" cy="417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"/>
          <p:cNvSpPr txBox="1"/>
          <p:nvPr/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DE147B61-986D-46D9-8435-9767CF57D56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"/>
          <p:cNvSpPr txBox="1"/>
          <p:nvPr/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1195560" y="714240"/>
            <a:ext cx="4587840" cy="3440160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933120" y="4408200"/>
            <a:ext cx="5127480" cy="417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"/>
          <p:cNvSpPr txBox="1"/>
          <p:nvPr/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E623AA17-086B-4C58-ACBA-65A2B01018CB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 txBox="1"/>
          <p:nvPr/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PlaceHolder 1"/>
          <p:cNvSpPr>
            <a:spLocks noGrp="1"/>
          </p:cNvSpPr>
          <p:nvPr>
            <p:ph type="sldImg"/>
          </p:nvPr>
        </p:nvSpPr>
        <p:spPr>
          <a:xfrm>
            <a:off x="1195560" y="714240"/>
            <a:ext cx="4587840" cy="3440160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933120" y="4408200"/>
            <a:ext cx="5127480" cy="417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"/>
          <p:cNvSpPr txBox="1"/>
          <p:nvPr/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A9F67EBE-5559-41B4-8A4D-A07D1C60F863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 txBox="1"/>
          <p:nvPr/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3963960" y="0"/>
            <a:ext cx="3030480" cy="4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" name=""/>
          <p:cNvSpPr/>
          <p:nvPr/>
        </p:nvSpPr>
        <p:spPr>
          <a:xfrm>
            <a:off x="3963960" y="8812080"/>
            <a:ext cx="303048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0160" rIns="20160" tIns="0" bIns="0" anchor="b">
            <a:noAutofit/>
          </a:bodyPr>
          <a:p>
            <a:pPr algn="r">
              <a:tabLst>
                <a:tab algn="l" pos="0"/>
                <a:tab algn="l" pos="996840"/>
                <a:tab algn="l" pos="1994040"/>
                <a:tab algn="l" pos="2990880"/>
                <a:tab algn="l" pos="3987720"/>
                <a:tab algn="l" pos="4984920"/>
                <a:tab algn="l" pos="5981760"/>
                <a:tab algn="l" pos="6978600"/>
                <a:tab algn="l" pos="7975440"/>
                <a:tab algn="l" pos="8972640"/>
                <a:tab algn="l" pos="9969480"/>
                <a:tab algn="l" pos="1096632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" name=""/>
          <p:cNvSpPr/>
          <p:nvPr/>
        </p:nvSpPr>
        <p:spPr>
          <a:xfrm>
            <a:off x="0" y="8812080"/>
            <a:ext cx="303048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" name=""/>
          <p:cNvSpPr/>
          <p:nvPr/>
        </p:nvSpPr>
        <p:spPr>
          <a:xfrm>
            <a:off x="0" y="0"/>
            <a:ext cx="3030480" cy="4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" name="PlaceHolder 1"/>
          <p:cNvSpPr>
            <a:spLocks noGrp="1"/>
          </p:cNvSpPr>
          <p:nvPr>
            <p:ph type="sldImg"/>
          </p:nvPr>
        </p:nvSpPr>
        <p:spPr>
          <a:xfrm>
            <a:off x="1147680" y="703440"/>
            <a:ext cx="4619880" cy="3465360"/>
          </a:xfrm>
          <a:prstGeom prst="rect">
            <a:avLst/>
          </a:prstGeom>
          <a:ln w="0">
            <a:noFill/>
          </a:ln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933120" y="4405320"/>
            <a:ext cx="5124600" cy="41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"/>
          <p:cNvSpPr txBox="1"/>
          <p:nvPr/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878CA25D-52C7-4ABA-A04D-42BECCC4E649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 txBox="1"/>
          <p:nvPr/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PlaceHolder 1"/>
          <p:cNvSpPr>
            <a:spLocks noGrp="1"/>
          </p:cNvSpPr>
          <p:nvPr>
            <p:ph type="sldImg"/>
          </p:nvPr>
        </p:nvSpPr>
        <p:spPr>
          <a:xfrm>
            <a:off x="1176480" y="693720"/>
            <a:ext cx="4641840" cy="3481560"/>
          </a:xfrm>
          <a:prstGeom prst="rect">
            <a:avLst/>
          </a:prstGeom>
          <a:ln w="0">
            <a:noFill/>
          </a:ln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932040" y="4406400"/>
            <a:ext cx="5130720" cy="417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sldImg"/>
          </p:nvPr>
        </p:nvSpPr>
        <p:spPr>
          <a:xfrm>
            <a:off x="1197000" y="714240"/>
            <a:ext cx="4587840" cy="344016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933120" y="4408200"/>
            <a:ext cx="5127480" cy="417348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Welcome,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I'm a bit new to EES, but not to Enron - so while I have industry knowledge I am learning to applyit  to the N.A. retail environment.  What I am going to attempt to do is explain as simply as possible how our commodity solution will work for Square D and to explain some of your options and the fundamentals of the future energy markets.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"/>
          <p:cNvSpPr txBox="1"/>
          <p:nvPr/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5A8FD57C-862C-41C4-84AD-87005518E1B6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 txBox="1"/>
          <p:nvPr/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PlaceHolder 1"/>
          <p:cNvSpPr>
            <a:spLocks noGrp="1"/>
          </p:cNvSpPr>
          <p:nvPr>
            <p:ph type="sldImg"/>
          </p:nvPr>
        </p:nvSpPr>
        <p:spPr>
          <a:xfrm>
            <a:off x="1176480" y="693720"/>
            <a:ext cx="4641840" cy="3481560"/>
          </a:xfrm>
          <a:prstGeom prst="rect">
            <a:avLst/>
          </a:prstGeom>
          <a:ln w="0">
            <a:noFill/>
          </a:ln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932040" y="4406400"/>
            <a:ext cx="5130720" cy="417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ldImg"/>
          </p:nvPr>
        </p:nvSpPr>
        <p:spPr>
          <a:xfrm>
            <a:off x="1197000" y="714240"/>
            <a:ext cx="4587840" cy="3440160"/>
          </a:xfrm>
          <a:prstGeom prst="rect">
            <a:avLst/>
          </a:prstGeom>
          <a:ln w="0">
            <a:noFill/>
          </a:ln>
        </p:spPr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933120" y="4408200"/>
            <a:ext cx="5127480" cy="417348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Welcome,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I'm a bit new to EES, but not to Enron - so while I have industry knowledge I am learning to applyit  to the N.A. retail environment.  What I am going to attempt to do is explain as simply as possible how our commodity solution will work for Square D and to explain some of your options and the fundamentals of the future energy markets.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sldImg"/>
          </p:nvPr>
        </p:nvSpPr>
        <p:spPr>
          <a:xfrm>
            <a:off x="1176480" y="701640"/>
            <a:ext cx="4516200" cy="3387600"/>
          </a:xfrm>
          <a:prstGeom prst="rect">
            <a:avLst/>
          </a:prstGeom>
          <a:ln w="0">
            <a:noFill/>
          </a:ln>
        </p:spPr>
      </p:sp>
      <p:grpSp>
        <p:nvGrpSpPr>
          <p:cNvPr id="439" name=""/>
          <p:cNvGrpSpPr/>
          <p:nvPr/>
        </p:nvGrpSpPr>
        <p:grpSpPr>
          <a:xfrm>
            <a:off x="917640" y="4456080"/>
            <a:ext cx="5180040" cy="4165200"/>
            <a:chOff x="917640" y="4456080"/>
            <a:chExt cx="5180040" cy="4165200"/>
          </a:xfrm>
        </p:grpSpPr>
        <p:pic>
          <p:nvPicPr>
            <p:cNvPr id="440" name="" descr=""/>
            <p:cNvPicPr/>
            <p:nvPr/>
          </p:nvPicPr>
          <p:blipFill>
            <a:blip r:embed="rId1"/>
            <a:stretch/>
          </p:blipFill>
          <p:spPr>
            <a:xfrm>
              <a:off x="917640" y="4456080"/>
              <a:ext cx="5180040" cy="4165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41" name=""/>
            <p:cNvSpPr/>
            <p:nvPr/>
          </p:nvSpPr>
          <p:spPr>
            <a:xfrm>
              <a:off x="986760" y="4516920"/>
              <a:ext cx="5031720" cy="402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520" rIns="92520" tIns="46080" bIns="46080" anchor="ctr">
              <a:noAutofit/>
            </a:bodyPr>
            <a:p>
              <a:pPr>
                <a:spcBef>
                  <a:spcPts val="901"/>
                </a:spcBef>
                <a:tabLst>
                  <a:tab algn="l" pos="0"/>
                  <a:tab algn="l" pos="919080"/>
                  <a:tab algn="l" pos="1838160"/>
                  <a:tab algn="l" pos="2757600"/>
                  <a:tab algn="l" pos="3676680"/>
                  <a:tab algn="l" pos="4595760"/>
                  <a:tab algn="l" pos="5514840"/>
                  <a:tab algn="l" pos="6434280"/>
                  <a:tab algn="l" pos="7353360"/>
                  <a:tab algn="l" pos="8272440"/>
                  <a:tab algn="l" pos="9191520"/>
                  <a:tab algn="l" pos="1011096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Img"/>
          </p:nvPr>
        </p:nvSpPr>
        <p:spPr>
          <a:xfrm>
            <a:off x="1176480" y="701640"/>
            <a:ext cx="4516200" cy="3387600"/>
          </a:xfrm>
          <a:prstGeom prst="rect">
            <a:avLst/>
          </a:prstGeom>
          <a:ln w="0">
            <a:noFill/>
          </a:ln>
        </p:spPr>
      </p:sp>
      <p:grpSp>
        <p:nvGrpSpPr>
          <p:cNvPr id="443" name=""/>
          <p:cNvGrpSpPr/>
          <p:nvPr/>
        </p:nvGrpSpPr>
        <p:grpSpPr>
          <a:xfrm>
            <a:off x="917640" y="4456080"/>
            <a:ext cx="5180040" cy="4165200"/>
            <a:chOff x="917640" y="4456080"/>
            <a:chExt cx="5180040" cy="4165200"/>
          </a:xfrm>
        </p:grpSpPr>
        <p:pic>
          <p:nvPicPr>
            <p:cNvPr id="444" name="" descr=""/>
            <p:cNvPicPr/>
            <p:nvPr/>
          </p:nvPicPr>
          <p:blipFill>
            <a:blip r:embed="rId1"/>
            <a:stretch/>
          </p:blipFill>
          <p:spPr>
            <a:xfrm>
              <a:off x="917640" y="4456080"/>
              <a:ext cx="5180040" cy="4165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45" name=""/>
            <p:cNvSpPr/>
            <p:nvPr/>
          </p:nvSpPr>
          <p:spPr>
            <a:xfrm>
              <a:off x="986760" y="4516920"/>
              <a:ext cx="5031720" cy="402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5400" rIns="95400" tIns="47880" bIns="47880" anchor="ctr">
              <a:noAutofit/>
            </a:bodyPr>
            <a:p>
              <a:pPr>
                <a:spcBef>
                  <a:spcPts val="975"/>
                </a:spcBef>
                <a:tabLst>
                  <a:tab algn="l" pos="0"/>
                  <a:tab algn="l" pos="946080"/>
                  <a:tab algn="l" pos="1892160"/>
                  <a:tab algn="l" pos="2838600"/>
                  <a:tab algn="l" pos="3784680"/>
                  <a:tab algn="l" pos="4730760"/>
                  <a:tab algn="l" pos="5676840"/>
                  <a:tab algn="l" pos="6622920"/>
                  <a:tab algn="l" pos="7569360"/>
                  <a:tab algn="l" pos="8515440"/>
                  <a:tab algn="l" pos="9461520"/>
                  <a:tab algn="l" pos="104076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"/>
          <p:cNvSpPr txBox="1"/>
          <p:nvPr/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40F1BA25-388C-41A3-84A6-14B75BC9937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 txBox="1"/>
          <p:nvPr/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PlaceHolder 1"/>
          <p:cNvSpPr>
            <a:spLocks noGrp="1"/>
          </p:cNvSpPr>
          <p:nvPr>
            <p:ph type="sldImg"/>
          </p:nvPr>
        </p:nvSpPr>
        <p:spPr>
          <a:xfrm>
            <a:off x="1197000" y="714240"/>
            <a:ext cx="4587840" cy="3440160"/>
          </a:xfrm>
          <a:prstGeom prst="rect">
            <a:avLst/>
          </a:prstGeom>
          <a:ln w="0">
            <a:noFill/>
          </a:ln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933120" y="4408200"/>
            <a:ext cx="5127480" cy="417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"/>
          <p:cNvSpPr txBox="1"/>
          <p:nvPr/>
        </p:nvSpPr>
        <p:spPr>
          <a:xfrm>
            <a:off x="396396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fld id="{533C3EF9-0626-4B52-9D45-99D18A0B7F60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 txBox="1"/>
          <p:nvPr/>
        </p:nvSpPr>
        <p:spPr>
          <a:xfrm>
            <a:off x="0" y="881532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 txBox="1"/>
          <p:nvPr/>
        </p:nvSpPr>
        <p:spPr>
          <a:xfrm>
            <a:off x="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 txBox="1"/>
          <p:nvPr/>
        </p:nvSpPr>
        <p:spPr>
          <a:xfrm>
            <a:off x="3963960" y="0"/>
            <a:ext cx="3030480" cy="4636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30240"/>
                <a:tab algn="l" pos="1860480"/>
                <a:tab algn="l" pos="2790720"/>
                <a:tab algn="l" pos="3720960"/>
                <a:tab algn="l" pos="4651200"/>
                <a:tab algn="l" pos="5581800"/>
                <a:tab algn="l" pos="6512040"/>
                <a:tab algn="l" pos="7442280"/>
                <a:tab algn="l" pos="8372520"/>
                <a:tab algn="l" pos="9302760"/>
                <a:tab algn="l" pos="102330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1197000" y="714240"/>
            <a:ext cx="4587840" cy="3440160"/>
          </a:xfrm>
          <a:prstGeom prst="rect">
            <a:avLst/>
          </a:prstGeom>
          <a:ln w="0">
            <a:noFill/>
          </a:ln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933120" y="4408200"/>
            <a:ext cx="5127480" cy="417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962CDA43-A803-4642-B3FD-0202107E5F59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4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hart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3AA52BED-CF9D-4D4A-A8EC-7D4180E521E7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12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AC13BCA8-ABE0-4518-BE78-262647FCBE11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17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C3BC552E-109D-40A6-B83C-0837FFDDB20B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22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4EECDCA3-4443-4B40-BE50-7E1FFE8CBED0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6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27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640" y="3352320"/>
            <a:ext cx="42670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36B4397A-B520-423B-B995-1E7E3C8903E8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" name="Collage%20-%20White" descr=""/>
          <p:cNvPicPr/>
          <p:nvPr/>
        </p:nvPicPr>
        <p:blipFill>
          <a:blip r:embed="rId2"/>
          <a:stretch/>
        </p:blipFill>
        <p:spPr>
          <a:xfrm>
            <a:off x="-368280" y="-447840"/>
            <a:ext cx="5423040" cy="5400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230040" algn="ctr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114480" algn="ctr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914400" y="4648320"/>
            <a:ext cx="77724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Commodity Pricing and 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Risk Management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5892840" y="1866960"/>
            <a:ext cx="1898280" cy="1809720"/>
            <a:chOff x="5892840" y="1866960"/>
            <a:chExt cx="1898280" cy="1809720"/>
          </a:xfrm>
        </p:grpSpPr>
        <p:pic>
          <p:nvPicPr>
            <p:cNvPr id="44" name="ENE_C_WHI" descr=""/>
            <p:cNvPicPr/>
            <p:nvPr/>
          </p:nvPicPr>
          <p:blipFill>
            <a:blip r:embed="rId1"/>
            <a:stretch/>
          </p:blipFill>
          <p:spPr>
            <a:xfrm>
              <a:off x="5892840" y="1866960"/>
              <a:ext cx="1785960" cy="18097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5" name=""/>
            <p:cNvSpPr/>
            <p:nvPr/>
          </p:nvSpPr>
          <p:spPr>
            <a:xfrm>
              <a:off x="7441920" y="284508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6" name=""/>
          <p:cNvSpPr/>
          <p:nvPr/>
        </p:nvSpPr>
        <p:spPr>
          <a:xfrm>
            <a:off x="839160" y="5836680"/>
            <a:ext cx="1431360" cy="4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John Neslage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August 4, 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1640" y="3352320"/>
            <a:ext cx="42670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</a:t>
            </a:r>
            <a:br>
              <a:rPr sz="3600"/>
            </a:br>
            <a:r>
              <a:rPr b="1" i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 Structures</a:t>
            </a:r>
            <a:endParaRPr b="1" i="1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752120" y="1599840"/>
            <a:ext cx="6270840" cy="380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X% below or above historic baseline for deal term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Guaranteed price, guaranteed savings from electric baseline (includes T&amp;D)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price volatility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 be less than or greater than future prices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Floating (Index) Price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752120" y="1599840"/>
            <a:ext cx="6946920" cy="380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Moves with the market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 be volatile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may be managed with secondary products (derivatives- cap, floor or collar)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 choose between a variety of Indices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Multiple possible methods of calculation (forward, spot, averaging, etc.)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"/>
          <p:cNvSpPr/>
          <p:nvPr/>
        </p:nvSpPr>
        <p:spPr>
          <a:xfrm>
            <a:off x="669960" y="3192480"/>
            <a:ext cx="12920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8132760" y="3192480"/>
            <a:ext cx="10875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Index Price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2043000" y="2878200"/>
            <a:ext cx="6015240" cy="1330200"/>
          </a:xfrm>
          <a:prstGeom prst="leftRightArrow">
            <a:avLst>
              <a:gd name="adj1" fmla="val 50000"/>
              <a:gd name="adj2" fmla="val 90022"/>
            </a:avLst>
          </a:prstGeom>
          <a:gradFill rotWithShape="0">
            <a:gsLst>
              <a:gs pos="0">
                <a:srgbClr val="008000"/>
              </a:gs>
              <a:gs pos="50000">
                <a:srgbClr val="c1dfc1"/>
              </a:gs>
              <a:gs pos="100000">
                <a:srgbClr val="008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4041720" y="3314880"/>
            <a:ext cx="2209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2403360" y="3359160"/>
            <a:ext cx="1060560" cy="36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6954840" y="3359160"/>
            <a:ext cx="726840" cy="36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Risk Continuum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2286000" y="1790640"/>
            <a:ext cx="5479920" cy="938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spcBef>
                <a:spcPts val="5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91ff"/>
                </a:solidFill>
                <a:effectLst/>
                <a:uFillTx/>
                <a:latin typeface="Arial"/>
              </a:rPr>
              <a:t>Many pricing options exist between fixed and index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1905120" y="380880"/>
            <a:ext cx="5234040" cy="77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Products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Values and Limitations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5" name=""/>
          <p:cNvGraphicFramePr/>
          <p:nvPr/>
        </p:nvGraphicFramePr>
        <p:xfrm>
          <a:off x="988920" y="1828800"/>
          <a:ext cx="8155080" cy="401940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88920" y="1828800"/>
                    <a:ext cx="8155080" cy="4019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2500200" y="938160"/>
            <a:ext cx="7054920" cy="5384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905120" y="1774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Example: Information 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Based Decision Making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990360" y="1905120"/>
            <a:ext cx="2514600" cy="329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26800">
              <a:spcBef>
                <a:spcPts val="40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Thorough Understanding of Daily, Hourly and Weekly Consumption Allows Anticipatory Purchasing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26800">
              <a:spcBef>
                <a:spcPts val="40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Opportunities Identified to Use Generators During Peak Periods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blinds dir="horz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is Risk ?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1816200" y="1066680"/>
            <a:ext cx="670536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291960" indent="0">
              <a:lnSpc>
                <a:spcPct val="90000"/>
              </a:lnSpc>
              <a:spcBef>
                <a:spcPts val="1239"/>
              </a:spcBef>
              <a:spcAft>
                <a:spcPts val="123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Effects of external factors on the internal aspects of a company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Types of exposure which can effect earnings / cash flow / balance sheet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volatility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Supply / demand uncertainty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lnSpc>
                <a:spcPct val="90000"/>
              </a:lnSpc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Politics / weather / seasonality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lnSpc>
                <a:spcPct val="90000"/>
              </a:lnSpc>
              <a:spcBef>
                <a:spcPts val="1239"/>
              </a:spcBef>
              <a:spcAft>
                <a:spcPts val="123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Vocabulary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752480" y="1231920"/>
            <a:ext cx="70106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291960" indent="-226800">
              <a:lnSpc>
                <a:spcPct val="90000"/>
              </a:lnSpc>
              <a:spcBef>
                <a:spcPts val="788"/>
              </a:spcBef>
              <a:spcAft>
                <a:spcPts val="788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A hedge is a position that is equal and opposite to a position that exposes one to price risk in the market.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26800">
              <a:lnSpc>
                <a:spcPct val="90000"/>
              </a:lnSpc>
              <a:spcBef>
                <a:spcPts val="788"/>
              </a:spcBef>
              <a:spcAft>
                <a:spcPts val="788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When you own or have firm obligations from another party to deliver more commodity then is required to hedge your portfolio. 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26800">
              <a:lnSpc>
                <a:spcPct val="90000"/>
              </a:lnSpc>
              <a:spcBef>
                <a:spcPts val="788"/>
              </a:spcBef>
              <a:spcAft>
                <a:spcPts val="788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When you are obligated to purchase or deliver more commodity then you have in your portfolio.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26800">
              <a:lnSpc>
                <a:spcPct val="90000"/>
              </a:lnSpc>
              <a:spcBef>
                <a:spcPts val="788"/>
              </a:spcBef>
              <a:spcAft>
                <a:spcPts val="788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Contango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Market condition where prices of underlying commodity trades at progressively higher prices in distant delivery months.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26800">
              <a:lnSpc>
                <a:spcPct val="90000"/>
              </a:lnSpc>
              <a:spcBef>
                <a:spcPts val="788"/>
              </a:spcBef>
              <a:spcAft>
                <a:spcPts val="788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Backwardation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When the price of near-term underlying commodity trades at a premium to the same commodity  traded further forward. 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26800">
              <a:lnSpc>
                <a:spcPct val="90000"/>
              </a:lnSpc>
              <a:spcBef>
                <a:spcPts val="788"/>
              </a:spcBef>
              <a:spcAft>
                <a:spcPts val="788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Basis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The differential that exists at any time between the cash, or spot, price of a given commodity and the price of the nearest futures contract for the same or related commodity.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Vocabulary (cont...)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1752480" y="1600200"/>
            <a:ext cx="70106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26800">
              <a:spcBef>
                <a:spcPts val="675"/>
              </a:spcBef>
              <a:spcAft>
                <a:spcPts val="67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curve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a simple schedule of the current dealable price of energy based on different delivery dates into the future.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26800">
              <a:spcBef>
                <a:spcPts val="675"/>
              </a:spcBef>
              <a:spcAft>
                <a:spcPts val="67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Offer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The price at which we would be willing to sell a swap or option.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26800">
              <a:spcBef>
                <a:spcPts val="675"/>
              </a:spcBef>
              <a:spcAft>
                <a:spcPts val="67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The mid-point of the bid/ask spread currently available for the commodity in the OTC market.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26800">
              <a:spcBef>
                <a:spcPts val="675"/>
              </a:spcBef>
              <a:spcAft>
                <a:spcPts val="67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- The price at which we would be willing to buy a swap or option.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Hedge?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1752120" y="1600200"/>
            <a:ext cx="6782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343080" indent="-277920"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Eliminate uncertainty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hedging, i.e. buying on spot, is the same as speculating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Buying index still leaves you at the mercy of market conditions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Smooth production costs - be able to budget effectively - costs are known up front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Minimizes exposure to cyclical cash flows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high price environment does preclude a hedging program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Allows you to focus on core business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cover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Corp.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3209760" y="3078000"/>
            <a:ext cx="0" cy="324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1523880" y="3075120"/>
            <a:ext cx="6784920" cy="32688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4811760" y="2347920"/>
            <a:ext cx="0" cy="722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755640" y="3392640"/>
            <a:ext cx="1463760" cy="1001520"/>
          </a:xfrm>
          <a:prstGeom prst="bevel">
            <a:avLst>
              <a:gd name="adj" fmla="val 12500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4151160" y="3392640"/>
            <a:ext cx="1462320" cy="1001520"/>
          </a:xfrm>
          <a:prstGeom prst="bevel">
            <a:avLst>
              <a:gd name="adj" fmla="val 12500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859320" y="3614760"/>
            <a:ext cx="1256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5848200" y="3400560"/>
            <a:ext cx="1462320" cy="1000080"/>
          </a:xfrm>
          <a:prstGeom prst="bevel">
            <a:avLst>
              <a:gd name="adj" fmla="val 12500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6031440" y="3657600"/>
            <a:ext cx="1121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4489920" y="3657600"/>
            <a:ext cx="785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740520" y="4468680"/>
            <a:ext cx="1743120" cy="92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14480" indent="-114480">
              <a:buClr>
                <a:srgbClr val="0091ff"/>
              </a:buClr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spcBef>
                <a:spcPts val="751"/>
              </a:spcBef>
              <a:buClr>
                <a:srgbClr val="0091ff"/>
              </a:buClr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2454120" y="3392640"/>
            <a:ext cx="1462320" cy="1001520"/>
          </a:xfrm>
          <a:prstGeom prst="bevel">
            <a:avLst>
              <a:gd name="adj" fmla="val 12500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2365560" y="4495680"/>
            <a:ext cx="17683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14480" indent="-114480">
              <a:buClr>
                <a:srgbClr val="0091ff"/>
              </a:buClr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of Energy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Worldwide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91ff"/>
              </a:buClr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" name="LogoWh" descr=""/>
          <p:cNvPicPr/>
          <p:nvPr/>
        </p:nvPicPr>
        <p:blipFill>
          <a:blip r:embed="rId1"/>
          <a:stretch/>
        </p:blipFill>
        <p:spPr>
          <a:xfrm>
            <a:off x="4076640" y="1371600"/>
            <a:ext cx="1492200" cy="158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" name=""/>
          <p:cNvSpPr/>
          <p:nvPr/>
        </p:nvSpPr>
        <p:spPr>
          <a:xfrm>
            <a:off x="7545240" y="3400560"/>
            <a:ext cx="1462320" cy="1000080"/>
          </a:xfrm>
          <a:prstGeom prst="bevel">
            <a:avLst>
              <a:gd name="adj" fmla="val 12500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7749000" y="3800520"/>
            <a:ext cx="1062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 Works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4811760" y="3078000"/>
            <a:ext cx="0" cy="324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6630840" y="3078000"/>
            <a:ext cx="0" cy="324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4038480" y="4468680"/>
            <a:ext cx="1752840" cy="13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buClr>
                <a:srgbClr val="0091ff"/>
              </a:buClr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Commercial and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Customers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91ff"/>
              </a:buClr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91ff"/>
              </a:buClr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5867280" y="4468680"/>
            <a:ext cx="16002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buClr>
                <a:srgbClr val="0091ff"/>
              </a:buClr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Management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Broadband Delivery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91ff"/>
              </a:buClr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buClr>
                <a:srgbClr val="0091ff"/>
              </a:buClr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7518240" y="4468680"/>
            <a:ext cx="16002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buClr>
                <a:srgbClr val="0091ff"/>
              </a:buClr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 Vehicle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New Commodity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Penetration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2665800" y="3657600"/>
            <a:ext cx="1062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2209320" y="1752480"/>
            <a:ext cx="10188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Hedging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6170760" y="1790640"/>
            <a:ext cx="1443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Speculating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879560" y="583920"/>
            <a:ext cx="7569360" cy="86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2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Hedging Minimizes Price Risk</a:t>
            </a:r>
            <a:br>
              <a:rPr sz="2800"/>
            </a:b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Speculating Means Unknown Outcomes</a:t>
            </a:r>
            <a:br>
              <a:rPr sz="2800"/>
            </a:br>
            <a:endParaRPr b="1" i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4851360" y="2336760"/>
            <a:ext cx="415944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Profit driven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offsetting cash position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 driven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Increased likelihood of large losses or gains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spectrum from home run to bankruptcy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914400" y="2362320"/>
            <a:ext cx="40384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Specific objective driven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Offset by cash position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Reduces volatility exposure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likelihood of large losses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Stable production costs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cover dir="r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1870200" y="202680"/>
            <a:ext cx="7089480" cy="10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Alternatives to Hedging Still Leave You Exposed to Price Risk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371600" y="1676520"/>
            <a:ext cx="7329600" cy="26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lvl="1" marL="685800" indent="-279360">
              <a:lnSpc>
                <a:spcPct val="100000"/>
              </a:lnSpc>
              <a:buClr>
                <a:srgbClr val="0091ff"/>
              </a:buClr>
              <a:buFont typeface="Monotype Sorts" charset="2"/>
              <a:buChar char=""/>
              <a:tabLst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 companies simply buy spot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79360">
              <a:lnSpc>
                <a:spcPct val="100000"/>
              </a:lnSpc>
              <a:tabLst>
                <a:tab algn="l" pos="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</a:tabLst>
            </a:pPr>
            <a:r>
              <a:rPr b="1" lang="en-US" sz="2200" strike="noStrike" u="none">
                <a:solidFill>
                  <a:srgbClr val="0091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No supply commitment, no price protection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79360">
              <a:lnSpc>
                <a:spcPct val="100000"/>
              </a:lnSpc>
              <a:tabLst>
                <a:tab algn="l" pos="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79360">
              <a:lnSpc>
                <a:spcPct val="100000"/>
              </a:lnSpc>
              <a:buClr>
                <a:srgbClr val="0091ff"/>
              </a:buClr>
              <a:buFont typeface="Monotype Sorts" charset="2"/>
              <a:buChar char=""/>
              <a:tabLst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Buying “on index” (i.e. Monthly Price)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79360">
              <a:lnSpc>
                <a:spcPct val="100000"/>
              </a:lnSpc>
              <a:tabLst>
                <a:tab algn="l" pos="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</a:tabLst>
            </a:pPr>
            <a:r>
              <a:rPr b="1" lang="en-US" sz="2200" strike="noStrike" u="none">
                <a:solidFill>
                  <a:srgbClr val="0091ff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91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Supply commitment, but no price protection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79360">
              <a:lnSpc>
                <a:spcPct val="100000"/>
              </a:lnSpc>
              <a:tabLst>
                <a:tab algn="l" pos="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Benefit is always being “at the market”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79360">
              <a:lnSpc>
                <a:spcPct val="100000"/>
              </a:lnSpc>
              <a:tabLst>
                <a:tab algn="l" pos="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Exposed to risk of price spikes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79360">
              <a:lnSpc>
                <a:spcPct val="100000"/>
              </a:lnSpc>
              <a:tabLst>
                <a:tab algn="l" pos="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Can be used with financial price protection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944640" y="4572000"/>
            <a:ext cx="1036440" cy="1415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"/>
          <p:cNvSpPr/>
          <p:nvPr/>
        </p:nvSpPr>
        <p:spPr>
          <a:xfrm>
            <a:off x="2209680" y="5562720"/>
            <a:ext cx="6248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91ff"/>
                </a:solidFill>
                <a:effectLst/>
                <a:uFillTx/>
                <a:latin typeface="Arial"/>
              </a:rPr>
              <a:t>Doing nothing is a decision - you are choosing to speculate on the direction of energy prices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cover dir="r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1647720" y="3610080"/>
            <a:ext cx="7067520" cy="265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marL="344520" indent="-344520">
              <a:spcBef>
                <a:spcPts val="561"/>
              </a:spcBef>
              <a:spcAft>
                <a:spcPts val="337"/>
              </a:spcAft>
              <a:buClr>
                <a:srgbClr val="99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 algn="ctr">
              <a:spcBef>
                <a:spcPts val="624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Problems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561"/>
              </a:spcBef>
              <a:spcAft>
                <a:spcPts val="337"/>
              </a:spcAft>
              <a:buClr>
                <a:srgbClr val="0091ff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Fluctuating earnings and margins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561"/>
              </a:spcBef>
              <a:spcAft>
                <a:spcPts val="337"/>
              </a:spcAft>
              <a:buClr>
                <a:srgbClr val="0091ff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resources on commodity price forecasting rather than controllable costs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1217520" y="1752480"/>
            <a:ext cx="7616520" cy="1893960"/>
            <a:chOff x="1217520" y="1752480"/>
            <a:chExt cx="7616520" cy="1893960"/>
          </a:xfrm>
        </p:grpSpPr>
        <p:sp>
          <p:nvSpPr>
            <p:cNvPr id="149" name=""/>
            <p:cNvSpPr/>
            <p:nvPr/>
          </p:nvSpPr>
          <p:spPr>
            <a:xfrm>
              <a:off x="1217520" y="2435040"/>
              <a:ext cx="2158920" cy="12114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50" name=""/>
            <p:cNvCxnSpPr/>
            <p:nvPr/>
          </p:nvCxnSpPr>
          <p:spPr>
            <a:xfrm>
              <a:off x="3514320" y="3041280"/>
              <a:ext cx="579960" cy="1080"/>
            </a:xfrm>
            <a:prstGeom prst="straightConnector1">
              <a:avLst/>
            </a:prstGeom>
            <a:ln w="28440">
              <a:solidFill>
                <a:srgbClr val="000000"/>
              </a:solidFill>
              <a:miter/>
              <a:tailEnd len="lg" type="stealth" w="sm"/>
            </a:ln>
          </p:spPr>
        </p:cxnSp>
        <p:cxnSp>
          <p:nvCxnSpPr>
            <p:cNvPr id="151" name=""/>
            <p:cNvCxnSpPr/>
            <p:nvPr/>
          </p:nvCxnSpPr>
          <p:spPr>
            <a:xfrm>
              <a:off x="5990760" y="3041280"/>
              <a:ext cx="518040" cy="1080"/>
            </a:xfrm>
            <a:prstGeom prst="straightConnector1">
              <a:avLst/>
            </a:prstGeom>
            <a:ln w="28440">
              <a:solidFill>
                <a:srgbClr val="000000"/>
              </a:solidFill>
              <a:miter/>
              <a:tailEnd len="lg" type="stealth" w="sm"/>
            </a:ln>
          </p:spPr>
        </p:cxnSp>
        <p:sp>
          <p:nvSpPr>
            <p:cNvPr id="152" name=""/>
            <p:cNvSpPr/>
            <p:nvPr/>
          </p:nvSpPr>
          <p:spPr>
            <a:xfrm>
              <a:off x="1309320" y="1752480"/>
              <a:ext cx="2005200" cy="58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Commodity Market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Exposure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4011120" y="1752480"/>
              <a:ext cx="2005200" cy="58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Consumer Product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Company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6502320" y="1752480"/>
              <a:ext cx="2331720" cy="82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End Product Markets -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Pricing Pressure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1484280" y="2593800"/>
              <a:ext cx="1512720" cy="912960"/>
            </a:xfrm>
            <a:custGeom>
              <a:avLst/>
              <a:gdLst/>
              <a:ahLst/>
              <a:rect l="l" t="t" r="r" b="b"/>
              <a:pathLst>
                <a:path w="771" h="465">
                  <a:moveTo>
                    <a:pt x="0" y="0"/>
                  </a:moveTo>
                  <a:lnTo>
                    <a:pt x="0" y="465"/>
                  </a:lnTo>
                  <a:lnTo>
                    <a:pt x="771" y="465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1484280" y="2625480"/>
              <a:ext cx="1773000" cy="809640"/>
            </a:xfrm>
            <a:custGeom>
              <a:avLst/>
              <a:gdLst/>
              <a:ahLst/>
              <a:rect l="l" t="t" r="r" b="b"/>
              <a:pathLst>
                <a:path w="900" h="411">
                  <a:moveTo>
                    <a:pt x="0" y="234"/>
                  </a:moveTo>
                  <a:lnTo>
                    <a:pt x="51" y="0"/>
                  </a:lnTo>
                  <a:lnTo>
                    <a:pt x="144" y="411"/>
                  </a:lnTo>
                  <a:lnTo>
                    <a:pt x="225" y="141"/>
                  </a:lnTo>
                  <a:lnTo>
                    <a:pt x="264" y="396"/>
                  </a:lnTo>
                  <a:lnTo>
                    <a:pt x="309" y="324"/>
                  </a:lnTo>
                  <a:lnTo>
                    <a:pt x="315" y="381"/>
                  </a:lnTo>
                  <a:lnTo>
                    <a:pt x="423" y="9"/>
                  </a:lnTo>
                  <a:lnTo>
                    <a:pt x="441" y="144"/>
                  </a:lnTo>
                  <a:lnTo>
                    <a:pt x="507" y="360"/>
                  </a:lnTo>
                  <a:lnTo>
                    <a:pt x="594" y="255"/>
                  </a:lnTo>
                  <a:lnTo>
                    <a:pt x="639" y="6"/>
                  </a:lnTo>
                  <a:lnTo>
                    <a:pt x="672" y="57"/>
                  </a:lnTo>
                  <a:lnTo>
                    <a:pt x="723" y="216"/>
                  </a:lnTo>
                  <a:lnTo>
                    <a:pt x="765" y="399"/>
                  </a:lnTo>
                  <a:lnTo>
                    <a:pt x="804" y="234"/>
                  </a:lnTo>
                  <a:lnTo>
                    <a:pt x="900" y="159"/>
                  </a:lnTo>
                </a:path>
              </a:pathLst>
            </a:custGeom>
            <a:noFill/>
            <a:ln w="9360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1477800" y="3369960"/>
              <a:ext cx="1512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1477800" y="3193920"/>
              <a:ext cx="1512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1477800" y="3003480"/>
              <a:ext cx="1512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1477800" y="2814480"/>
              <a:ext cx="1512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1477800" y="2625480"/>
              <a:ext cx="1512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62" name="Office%20Building%20-%20Modern" descr=""/>
            <p:cNvPicPr/>
            <p:nvPr/>
          </p:nvPicPr>
          <p:blipFill>
            <a:blip r:embed="rId1"/>
            <a:stretch/>
          </p:blipFill>
          <p:spPr>
            <a:xfrm>
              <a:off x="4084560" y="2627280"/>
              <a:ext cx="2054160" cy="8287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3" name=""/>
            <p:cNvSpPr/>
            <p:nvPr/>
          </p:nvSpPr>
          <p:spPr>
            <a:xfrm>
              <a:off x="6591240" y="2435040"/>
              <a:ext cx="2158920" cy="12114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6856200" y="2593800"/>
              <a:ext cx="1513080" cy="912960"/>
            </a:xfrm>
            <a:custGeom>
              <a:avLst/>
              <a:gdLst/>
              <a:ahLst/>
              <a:rect l="l" t="t" r="r" b="b"/>
              <a:pathLst>
                <a:path w="771" h="465">
                  <a:moveTo>
                    <a:pt x="0" y="0"/>
                  </a:moveTo>
                  <a:lnTo>
                    <a:pt x="0" y="465"/>
                  </a:lnTo>
                  <a:lnTo>
                    <a:pt x="771" y="465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6851520" y="3369960"/>
              <a:ext cx="1512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6851520" y="3193920"/>
              <a:ext cx="1512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6851520" y="3003480"/>
              <a:ext cx="1512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6851520" y="2814480"/>
              <a:ext cx="1512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6851520" y="2625480"/>
              <a:ext cx="1512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6862680" y="3035160"/>
              <a:ext cx="1488960" cy="122400"/>
            </a:xfrm>
            <a:custGeom>
              <a:avLst/>
              <a:gdLst/>
              <a:ahLst/>
              <a:rect l="l" t="t" r="r" b="b"/>
              <a:pathLst>
                <a:path w="756" h="62">
                  <a:moveTo>
                    <a:pt x="0" y="16"/>
                  </a:moveTo>
                  <a:lnTo>
                    <a:pt x="78" y="0"/>
                  </a:lnTo>
                  <a:lnTo>
                    <a:pt x="164" y="18"/>
                  </a:lnTo>
                  <a:lnTo>
                    <a:pt x="266" y="18"/>
                  </a:lnTo>
                  <a:lnTo>
                    <a:pt x="390" y="46"/>
                  </a:lnTo>
                  <a:lnTo>
                    <a:pt x="490" y="44"/>
                  </a:lnTo>
                  <a:lnTo>
                    <a:pt x="630" y="62"/>
                  </a:lnTo>
                  <a:lnTo>
                    <a:pt x="756" y="52"/>
                  </a:lnTo>
                </a:path>
              </a:pathLst>
            </a:custGeom>
            <a:noFill/>
            <a:ln w="9360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 rot="16200000">
              <a:off x="1252080" y="3013920"/>
              <a:ext cx="295200" cy="154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Price</a:t>
              </a:r>
              <a:endParaRPr b="0" lang="en-US" sz="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2012400" y="3473280"/>
              <a:ext cx="292320" cy="154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Time</a:t>
              </a:r>
              <a:endParaRPr b="0" lang="en-US" sz="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 rot="16200000">
              <a:off x="6619320" y="3013920"/>
              <a:ext cx="295200" cy="154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Price</a:t>
              </a:r>
              <a:endParaRPr b="0" lang="en-US" sz="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7386120" y="3473280"/>
              <a:ext cx="292320" cy="154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Time</a:t>
              </a:r>
              <a:endParaRPr b="0" lang="en-US" sz="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85436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3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Hedge?</a:t>
            </a:r>
            <a:br>
              <a:rPr sz="3000"/>
            </a:br>
            <a:r>
              <a:rPr b="1" i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Market-Based Pricing Is Speculation</a:t>
            </a:r>
            <a:endParaRPr b="1" i="1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"/>
          <p:cNvSpPr/>
          <p:nvPr/>
        </p:nvSpPr>
        <p:spPr>
          <a:xfrm>
            <a:off x="2556000" y="3952800"/>
            <a:ext cx="5368680" cy="252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marL="344520" indent="-344520" algn="ctr">
              <a:spcBef>
                <a:spcPts val="561"/>
              </a:spcBef>
              <a:spcAft>
                <a:spcPts val="3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561"/>
              </a:spcBef>
              <a:spcAft>
                <a:spcPts val="337"/>
              </a:spcAft>
              <a:buClr>
                <a:srgbClr val="0091ff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Reduces price risk exposure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561"/>
              </a:spcBef>
              <a:spcAft>
                <a:spcPts val="337"/>
              </a:spcAft>
              <a:buClr>
                <a:srgbClr val="0091ff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Insures against adverse price movement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561"/>
              </a:spcBef>
              <a:spcAft>
                <a:spcPts val="337"/>
              </a:spcAft>
              <a:buClr>
                <a:srgbClr val="0091ff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Reduces earnings variability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561"/>
              </a:spcBef>
              <a:spcAft>
                <a:spcPts val="337"/>
              </a:spcAft>
              <a:buClr>
                <a:srgbClr val="0091ff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Facilitates planning/budgeting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561"/>
              </a:spcBef>
              <a:spcAft>
                <a:spcPts val="337"/>
              </a:spcAft>
              <a:buClr>
                <a:srgbClr val="0091ff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Enhances credit worthiness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1268640" y="1793880"/>
            <a:ext cx="19713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Hedge Commodity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Exposure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3928680" y="1793880"/>
            <a:ext cx="20052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Consumer 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6426360" y="1793880"/>
            <a:ext cx="23317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Product Markets -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Pressure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1154160" y="2637000"/>
            <a:ext cx="2147760" cy="12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81" name=""/>
          <p:cNvCxnSpPr/>
          <p:nvPr/>
        </p:nvCxnSpPr>
        <p:spPr>
          <a:xfrm>
            <a:off x="3438000" y="3239640"/>
            <a:ext cx="577080" cy="1080"/>
          </a:xfrm>
          <a:prstGeom prst="straightConnector1">
            <a:avLst/>
          </a:prstGeom>
          <a:ln w="28440">
            <a:solidFill>
              <a:srgbClr val="000000"/>
            </a:solidFill>
            <a:miter/>
            <a:tailEnd len="lg" type="stealth" w="sm"/>
          </a:ln>
        </p:spPr>
      </p:cxnSp>
      <p:sp>
        <p:nvSpPr>
          <p:cNvPr id="182" name=""/>
          <p:cNvSpPr/>
          <p:nvPr/>
        </p:nvSpPr>
        <p:spPr>
          <a:xfrm>
            <a:off x="1419120" y="2795760"/>
            <a:ext cx="1503360" cy="906120"/>
          </a:xfrm>
          <a:custGeom>
            <a:avLst/>
            <a:gdLst/>
            <a:ahLst/>
            <a:rect l="l" t="t" r="r" b="b"/>
            <a:pathLst>
              <a:path w="771" h="465">
                <a:moveTo>
                  <a:pt x="0" y="0"/>
                </a:moveTo>
                <a:lnTo>
                  <a:pt x="0" y="465"/>
                </a:lnTo>
                <a:lnTo>
                  <a:pt x="771" y="465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1413000" y="3567240"/>
            <a:ext cx="1504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1413000" y="3390840"/>
            <a:ext cx="1504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1413000" y="3203640"/>
            <a:ext cx="1504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1413000" y="3014640"/>
            <a:ext cx="1504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1413000" y="2827440"/>
            <a:ext cx="1504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8" name="Office%20Building%20-%20Modern" descr=""/>
          <p:cNvPicPr/>
          <p:nvPr/>
        </p:nvPicPr>
        <p:blipFill>
          <a:blip r:embed="rId1"/>
          <a:stretch/>
        </p:blipFill>
        <p:spPr>
          <a:xfrm>
            <a:off x="4005360" y="2828880"/>
            <a:ext cx="2043000" cy="82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9" name=""/>
          <p:cNvSpPr/>
          <p:nvPr/>
        </p:nvSpPr>
        <p:spPr>
          <a:xfrm>
            <a:off x="6496200" y="2637000"/>
            <a:ext cx="2147760" cy="12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6761160" y="2795760"/>
            <a:ext cx="1504800" cy="906120"/>
          </a:xfrm>
          <a:custGeom>
            <a:avLst/>
            <a:gdLst/>
            <a:ahLst/>
            <a:rect l="l" t="t" r="r" b="b"/>
            <a:pathLst>
              <a:path w="771" h="465">
                <a:moveTo>
                  <a:pt x="0" y="0"/>
                </a:moveTo>
                <a:lnTo>
                  <a:pt x="0" y="465"/>
                </a:lnTo>
                <a:lnTo>
                  <a:pt x="771" y="465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6754680" y="3567240"/>
            <a:ext cx="1505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6754680" y="3390840"/>
            <a:ext cx="1505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6754680" y="3203640"/>
            <a:ext cx="1505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6754680" y="3014640"/>
            <a:ext cx="1505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6754680" y="2827440"/>
            <a:ext cx="1505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6767640" y="3233880"/>
            <a:ext cx="1481040" cy="122040"/>
          </a:xfrm>
          <a:custGeom>
            <a:avLst/>
            <a:gdLst/>
            <a:ahLst/>
            <a:rect l="l" t="t" r="r" b="b"/>
            <a:pathLst>
              <a:path w="756" h="62">
                <a:moveTo>
                  <a:pt x="0" y="16"/>
                </a:moveTo>
                <a:lnTo>
                  <a:pt x="78" y="0"/>
                </a:lnTo>
                <a:lnTo>
                  <a:pt x="164" y="18"/>
                </a:lnTo>
                <a:lnTo>
                  <a:pt x="266" y="18"/>
                </a:lnTo>
                <a:lnTo>
                  <a:pt x="390" y="46"/>
                </a:lnTo>
                <a:lnTo>
                  <a:pt x="490" y="44"/>
                </a:lnTo>
                <a:lnTo>
                  <a:pt x="630" y="62"/>
                </a:lnTo>
                <a:lnTo>
                  <a:pt x="756" y="52"/>
                </a:lnTo>
              </a:path>
            </a:pathLst>
          </a:custGeom>
          <a:noFill/>
          <a:ln w="936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97" name=""/>
          <p:cNvCxnSpPr/>
          <p:nvPr/>
        </p:nvCxnSpPr>
        <p:spPr>
          <a:xfrm>
            <a:off x="5900400" y="3239640"/>
            <a:ext cx="515160" cy="1080"/>
          </a:xfrm>
          <a:prstGeom prst="straightConnector1">
            <a:avLst/>
          </a:prstGeom>
          <a:ln w="28440">
            <a:solidFill>
              <a:srgbClr val="000000"/>
            </a:solidFill>
            <a:miter/>
            <a:tailEnd len="lg" type="stealth" w="sm"/>
          </a:ln>
        </p:spPr>
      </p:cxnSp>
      <p:sp>
        <p:nvSpPr>
          <p:cNvPr id="198" name=""/>
          <p:cNvSpPr/>
          <p:nvPr/>
        </p:nvSpPr>
        <p:spPr>
          <a:xfrm rot="16200000">
            <a:off x="1184040" y="3206160"/>
            <a:ext cx="295200" cy="15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1944360" y="3668760"/>
            <a:ext cx="292320" cy="15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 rot="16200000">
            <a:off x="6528960" y="3206160"/>
            <a:ext cx="295200" cy="15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7287840" y="3668760"/>
            <a:ext cx="292320" cy="15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1422360" y="3238560"/>
            <a:ext cx="1481040" cy="46080"/>
          </a:xfrm>
          <a:custGeom>
            <a:avLst/>
            <a:gdLst/>
            <a:ahLst/>
            <a:rect l="l" t="t" r="r" b="b"/>
            <a:pathLst>
              <a:path w="756" h="24">
                <a:moveTo>
                  <a:pt x="0" y="14"/>
                </a:moveTo>
                <a:lnTo>
                  <a:pt x="84" y="0"/>
                </a:lnTo>
                <a:lnTo>
                  <a:pt x="206" y="20"/>
                </a:lnTo>
                <a:lnTo>
                  <a:pt x="394" y="2"/>
                </a:lnTo>
                <a:lnTo>
                  <a:pt x="472" y="24"/>
                </a:lnTo>
                <a:lnTo>
                  <a:pt x="650" y="14"/>
                </a:lnTo>
                <a:lnTo>
                  <a:pt x="756" y="12"/>
                </a:lnTo>
              </a:path>
            </a:pathLst>
          </a:custGeom>
          <a:noFill/>
          <a:ln w="936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854360" y="114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3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Price Stability </a:t>
            </a:r>
            <a:br>
              <a:rPr sz="3000"/>
            </a:br>
            <a:r>
              <a:rPr b="1" i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Objectives</a:t>
            </a:r>
            <a:endParaRPr b="1" i="1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854000" y="151920"/>
            <a:ext cx="71053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Basic Tools: Financial Instruments</a:t>
            </a:r>
            <a:br>
              <a:rPr sz="3000"/>
            </a:b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1752120" y="1536840"/>
            <a:ext cx="67057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06440" indent="-34128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products are all based on the following basic financial instruments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Forwards/Futures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Options: Calls and (caps) and puts (floors)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Swaps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06440"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06440" indent="-34128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These instruments can be customized to address the specific needs and sensitivities of the hedging firm.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06440"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85436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Calls, Puts, and Collars - Objectives</a:t>
            </a:r>
            <a:br>
              <a:rPr sz="3000"/>
            </a:b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1739520" y="1219320"/>
            <a:ext cx="6870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43080" indent="-277920">
              <a:lnSpc>
                <a:spcPct val="100000"/>
              </a:lnSpc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Call (Cap) buyer’s objective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Protection against market moving up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participation in down move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lnSpc>
                <a:spcPct val="100000"/>
              </a:lnSpc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Put (Floor) buyer’s objective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Protection against market moving down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lnSpc>
                <a:spcPct val="100000"/>
              </a:lnSpc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participation in up move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lnSpc>
                <a:spcPct val="100000"/>
              </a:lnSpc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Collar buyer’s objective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Moderate extreme price swings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Forfeit participation in down move in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exchange for protection in up move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lnSpc>
                <a:spcPct val="100000"/>
              </a:lnSpc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seller’s objective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Collect premium on covered position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Financial%20Fixed%20Price%20copy" descr=""/>
          <p:cNvPicPr/>
          <p:nvPr/>
        </p:nvPicPr>
        <p:blipFill>
          <a:blip r:embed="rId1"/>
          <a:stretch/>
        </p:blipFill>
        <p:spPr>
          <a:xfrm>
            <a:off x="1600200" y="1828800"/>
            <a:ext cx="6477120" cy="32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"/>
          <p:cNvSpPr/>
          <p:nvPr/>
        </p:nvSpPr>
        <p:spPr>
          <a:xfrm>
            <a:off x="1074600" y="2305080"/>
            <a:ext cx="1105200" cy="1066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1277280" y="5638680"/>
            <a:ext cx="7462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Remember: Your current and future buying practices and relationships: UNCHANGED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Prices are for illustrative purposes only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1920960" y="317520"/>
            <a:ext cx="71848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 Swaps (cont’d)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1600200" y="2133720"/>
            <a:ext cx="762120" cy="1447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1457280" y="2438280"/>
            <a:ext cx="1047960" cy="642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USG Diesel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LS #2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$0.72/gal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"/>
          <p:cNvGrpSpPr/>
          <p:nvPr/>
        </p:nvGrpSpPr>
        <p:grpSpPr>
          <a:xfrm>
            <a:off x="4800600" y="2062080"/>
            <a:ext cx="4191120" cy="2876760"/>
            <a:chOff x="4800600" y="2062080"/>
            <a:chExt cx="4191120" cy="2876760"/>
          </a:xfrm>
        </p:grpSpPr>
        <p:pic>
          <p:nvPicPr>
            <p:cNvPr id="215" name="Untitled%20art%201" descr=""/>
            <p:cNvPicPr/>
            <p:nvPr/>
          </p:nvPicPr>
          <p:blipFill>
            <a:blip r:embed="rId1"/>
            <a:stretch/>
          </p:blipFill>
          <p:spPr>
            <a:xfrm>
              <a:off x="4800600" y="2062080"/>
              <a:ext cx="4191120" cy="287676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16" name=""/>
            <p:cNvGrpSpPr/>
            <p:nvPr/>
          </p:nvGrpSpPr>
          <p:grpSpPr>
            <a:xfrm>
              <a:off x="4983120" y="3900600"/>
              <a:ext cx="3434040" cy="156960"/>
              <a:chOff x="4983120" y="3900600"/>
              <a:chExt cx="3434040" cy="156960"/>
            </a:xfrm>
          </p:grpSpPr>
          <p:sp>
            <p:nvSpPr>
              <p:cNvPr id="217" name=""/>
              <p:cNvSpPr/>
              <p:nvPr/>
            </p:nvSpPr>
            <p:spPr>
              <a:xfrm>
                <a:off x="5664240" y="3919680"/>
                <a:ext cx="2752920" cy="997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" name=""/>
              <p:cNvSpPr/>
              <p:nvPr/>
            </p:nvSpPr>
            <p:spPr>
              <a:xfrm>
                <a:off x="4983120" y="3900600"/>
                <a:ext cx="604800" cy="1569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Caps/ Call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990360" y="1752480"/>
            <a:ext cx="335268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Objective: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maximum price is established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participates in all the downward movement below the established ceiling (maximum price)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Cap Mechanics: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example, $0.80/ gal for diesel - this is the maximum you will pay and you benefit from all downside price movement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protection has a cost, for   Nov 00 - Mar 01 the cost would be $0.045/gal for this insurance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3472200" y="6324480"/>
            <a:ext cx="2693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illustrative only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22" name=""/>
          <p:cNvGrpSpPr/>
          <p:nvPr/>
        </p:nvGrpSpPr>
        <p:grpSpPr>
          <a:xfrm>
            <a:off x="4862520" y="2576520"/>
            <a:ext cx="825480" cy="237960"/>
            <a:chOff x="4862520" y="2576520"/>
            <a:chExt cx="825480" cy="237960"/>
          </a:xfrm>
        </p:grpSpPr>
        <p:sp>
          <p:nvSpPr>
            <p:cNvPr id="223" name=""/>
            <p:cNvSpPr/>
            <p:nvPr/>
          </p:nvSpPr>
          <p:spPr>
            <a:xfrm>
              <a:off x="4926240" y="2576520"/>
              <a:ext cx="676080" cy="2048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4862520" y="2598840"/>
              <a:ext cx="82548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$0.80/gal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5" name=""/>
          <p:cNvGrpSpPr/>
          <p:nvPr/>
        </p:nvGrpSpPr>
        <p:grpSpPr>
          <a:xfrm>
            <a:off x="4862520" y="3224160"/>
            <a:ext cx="825480" cy="338040"/>
            <a:chOff x="4862520" y="3224160"/>
            <a:chExt cx="825480" cy="338040"/>
          </a:xfrm>
        </p:grpSpPr>
        <p:sp>
          <p:nvSpPr>
            <p:cNvPr id="226" name=""/>
            <p:cNvSpPr/>
            <p:nvPr/>
          </p:nvSpPr>
          <p:spPr>
            <a:xfrm>
              <a:off x="4926240" y="3224160"/>
              <a:ext cx="552240" cy="3380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4862520" y="3246480"/>
              <a:ext cx="82548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USG LS#2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Costless Collars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1447920" y="1600200"/>
            <a:ext cx="3047760" cy="2928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Objective: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endusers looking to limit their upside price exposure, but who do not wish to pay for this insurance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Collar Mechanics: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this case, the enduser chooses a range: opportunity given up on the downside is used to fund the cost of upside price protection (e.g., $0.66 - $0.80 / gal)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0" name="Untitled%20art%202" descr=""/>
          <p:cNvPicPr/>
          <p:nvPr/>
        </p:nvPicPr>
        <p:blipFill>
          <a:blip r:embed="rId1"/>
          <a:stretch/>
        </p:blipFill>
        <p:spPr>
          <a:xfrm>
            <a:off x="4856040" y="2224080"/>
            <a:ext cx="4135680" cy="2838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"/>
          <p:cNvSpPr/>
          <p:nvPr/>
        </p:nvSpPr>
        <p:spPr>
          <a:xfrm>
            <a:off x="3248280" y="6369120"/>
            <a:ext cx="2693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illustrative only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5703840" y="2867040"/>
            <a:ext cx="2952720" cy="1214280"/>
          </a:xfrm>
          <a:custGeom>
            <a:avLst/>
            <a:gdLst/>
            <a:ahLst/>
            <a:rect l="l" t="t" r="r" b="b"/>
            <a:pathLst>
              <a:path w="1860" h="765">
                <a:moveTo>
                  <a:pt x="0" y="81"/>
                </a:moveTo>
                <a:cubicBezTo>
                  <a:pt x="11" y="80"/>
                  <a:pt x="40" y="59"/>
                  <a:pt x="69" y="75"/>
                </a:cubicBezTo>
                <a:cubicBezTo>
                  <a:pt x="171" y="123"/>
                  <a:pt x="162" y="153"/>
                  <a:pt x="177" y="180"/>
                </a:cubicBezTo>
                <a:cubicBezTo>
                  <a:pt x="216" y="237"/>
                  <a:pt x="219" y="318"/>
                  <a:pt x="330" y="323"/>
                </a:cubicBezTo>
                <a:cubicBezTo>
                  <a:pt x="444" y="339"/>
                  <a:pt x="525" y="200"/>
                  <a:pt x="525" y="200"/>
                </a:cubicBezTo>
                <a:cubicBezTo>
                  <a:pt x="525" y="200"/>
                  <a:pt x="568" y="104"/>
                  <a:pt x="612" y="9"/>
                </a:cubicBezTo>
                <a:cubicBezTo>
                  <a:pt x="609" y="0"/>
                  <a:pt x="1233" y="6"/>
                  <a:pt x="1230" y="9"/>
                </a:cubicBezTo>
                <a:cubicBezTo>
                  <a:pt x="1251" y="172"/>
                  <a:pt x="1290" y="637"/>
                  <a:pt x="1395" y="765"/>
                </a:cubicBezTo>
                <a:cubicBezTo>
                  <a:pt x="1629" y="765"/>
                  <a:pt x="1763" y="765"/>
                  <a:pt x="1860" y="765"/>
                </a:cubicBezTo>
              </a:path>
            </a:pathLst>
          </a:custGeom>
          <a:noFill/>
          <a:ln w="57240">
            <a:solidFill>
              <a:srgbClr val="0071b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6908760" y="2919240"/>
            <a:ext cx="466920" cy="109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6889680" y="2890800"/>
            <a:ext cx="5619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Your Price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4956120" y="2787480"/>
            <a:ext cx="708120" cy="122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$0.80 / gal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4915080" y="4038480"/>
            <a:ext cx="755640" cy="122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$0.66 / gal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7" name=""/>
          <p:cNvGrpSpPr/>
          <p:nvPr/>
        </p:nvGrpSpPr>
        <p:grpSpPr>
          <a:xfrm>
            <a:off x="4835520" y="3281400"/>
            <a:ext cx="825480" cy="338040"/>
            <a:chOff x="4835520" y="3281400"/>
            <a:chExt cx="825480" cy="338040"/>
          </a:xfrm>
        </p:grpSpPr>
        <p:sp>
          <p:nvSpPr>
            <p:cNvPr id="238" name=""/>
            <p:cNvSpPr/>
            <p:nvPr/>
          </p:nvSpPr>
          <p:spPr>
            <a:xfrm>
              <a:off x="4899240" y="3281400"/>
              <a:ext cx="552240" cy="3380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4835520" y="3303720"/>
              <a:ext cx="82548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USG Diesel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"/>
          <p:cNvSpPr/>
          <p:nvPr/>
        </p:nvSpPr>
        <p:spPr>
          <a:xfrm>
            <a:off x="1828800" y="-76320"/>
            <a:ext cx="6629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“Costs” of Risk Management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1828800" y="1562040"/>
            <a:ext cx="6705720" cy="344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461880"/>
                <a:tab algn="l" pos="577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461880"/>
                <a:tab algn="l" pos="577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No fee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461880"/>
                <a:tab algn="l" pos="577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Only an opportunity cost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461880"/>
                <a:tab algn="l" pos="577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461880"/>
                <a:tab algn="l" pos="577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461880"/>
                <a:tab algn="l" pos="577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Premium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461880"/>
                <a:tab algn="l" pos="577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Depends on strike price, interest rate,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to expiration, and volatility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461880"/>
                <a:tab algn="l" pos="577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tabLst>
                <a:tab algn="l" pos="0"/>
                <a:tab algn="l" pos="461880"/>
                <a:tab algn="l" pos="577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1640" y="3352320"/>
            <a:ext cx="42670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/ Risk Management</a:t>
            </a:r>
            <a:endParaRPr b="1" i="1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060640" y="219240"/>
            <a:ext cx="7184880" cy="59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 Swaps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1825200" y="1218960"/>
            <a:ext cx="6861240" cy="296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62500" lnSpcReduction="19999"/>
          </a:bodyPr>
          <a:p>
            <a:pPr indent="0">
              <a:lnSpc>
                <a:spcPct val="85000"/>
              </a:lnSpc>
              <a:spcBef>
                <a:spcPts val="2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Objective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user wishes to eliminate all price uncertainty over a given period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 cost is known and fixed for a given volume for a set period of time. Enduser is able to fix their production costs for energy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85000"/>
              </a:lnSpc>
              <a:spcBef>
                <a:spcPts val="2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Swap characteristics and benefits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upfront cost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 risk management tool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0">
              <a:lnSpc>
                <a:spcPct val="85000"/>
              </a:lnSpc>
              <a:spcBef>
                <a:spcPts val="2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Effectively transfers unacceptable price or basis risk exposure to Enron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0">
              <a:lnSpc>
                <a:spcPct val="85000"/>
              </a:lnSpc>
              <a:spcBef>
                <a:spcPts val="2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 not necessarily involve physical delivery of energy, preserving existing supply relationships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Establishes price certainty for substantially longer period of time compared to futures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320840" indent="0">
              <a:lnSpc>
                <a:spcPct val="85000"/>
              </a:lnSpc>
              <a:spcBef>
                <a:spcPts val="224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060640" y="231840"/>
            <a:ext cx="7184880" cy="60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 Swaps (cont’d)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1901880" y="1218960"/>
            <a:ext cx="6480000" cy="296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>
              <a:lnSpc>
                <a:spcPct val="85000"/>
              </a:lnSpc>
              <a:spcBef>
                <a:spcPts val="2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85000"/>
              </a:lnSpc>
              <a:spcBef>
                <a:spcPts val="2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 Swap Mechanics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 are used to convert a floating price for physical supply (i.e. monthly posted price or monthly index) to a fixed price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 are settled financially at regular agreed upon intervals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0">
              <a:lnSpc>
                <a:spcPct val="85000"/>
              </a:lnSpc>
              <a:spcBef>
                <a:spcPts val="2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1680" indent="-228600">
              <a:lnSpc>
                <a:spcPct val="85000"/>
              </a:lnSpc>
              <a:spcBef>
                <a:spcPts val="2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 do not change your physical supply relationship in anyway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85436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Tools for Risk Management I: </a:t>
            </a:r>
            <a:br>
              <a:rPr sz="3000"/>
            </a:br>
            <a:r>
              <a:rPr b="1" i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 Swaps</a:t>
            </a:r>
            <a:endParaRPr b="1" i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838080" y="1828800"/>
            <a:ext cx="38102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Objective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cost is known and fixed for a given volume for a set period of time.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gets a fixed price for product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Swap Mechanics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 are used to convert a floating price for physical supply (i.e. monthly posted price or monthly index) to a fixed price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 are settled financially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 do not change your physical supply relationship in anyway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8" name="Financial%20Fixed%20Price%20copy" descr=""/>
          <p:cNvPicPr/>
          <p:nvPr/>
        </p:nvPicPr>
        <p:blipFill>
          <a:blip r:embed="rId1"/>
          <a:stretch/>
        </p:blipFill>
        <p:spPr>
          <a:xfrm>
            <a:off x="4800600" y="2286000"/>
            <a:ext cx="3943440" cy="2743200"/>
          </a:xfrm>
          <a:prstGeom prst="rect">
            <a:avLst/>
          </a:prstGeom>
          <a:solidFill>
            <a:srgbClr val="ffff00"/>
          </a:solidFill>
          <a:ln w="15840">
            <a:solidFill>
              <a:srgbClr val="ff0000"/>
            </a:solidFill>
            <a:miter/>
          </a:ln>
        </p:spPr>
      </p:pic>
      <p:sp>
        <p:nvSpPr>
          <p:cNvPr id="249" name=""/>
          <p:cNvSpPr/>
          <p:nvPr/>
        </p:nvSpPr>
        <p:spPr>
          <a:xfrm>
            <a:off x="4800600" y="2819520"/>
            <a:ext cx="544680" cy="761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cover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886040" y="257760"/>
            <a:ext cx="7105680" cy="50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 Mechanics Example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2514600" y="2424240"/>
            <a:ext cx="1676520" cy="0"/>
          </a:xfrm>
          <a:prstGeom prst="line">
            <a:avLst/>
          </a:prstGeom>
          <a:ln w="38160">
            <a:solidFill>
              <a:srgbClr val="0091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 flipH="1">
            <a:off x="2437920" y="2627280"/>
            <a:ext cx="1676520" cy="0"/>
          </a:xfrm>
          <a:prstGeom prst="line">
            <a:avLst/>
          </a:prstGeom>
          <a:ln w="38160">
            <a:solidFill>
              <a:srgbClr val="0091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6459480" y="2424240"/>
            <a:ext cx="1676520" cy="0"/>
          </a:xfrm>
          <a:prstGeom prst="line">
            <a:avLst/>
          </a:prstGeom>
          <a:ln w="38160">
            <a:solidFill>
              <a:srgbClr val="0091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 flipH="1">
            <a:off x="6382800" y="2627280"/>
            <a:ext cx="1676520" cy="0"/>
          </a:xfrm>
          <a:prstGeom prst="line">
            <a:avLst/>
          </a:prstGeom>
          <a:ln w="38160">
            <a:solidFill>
              <a:srgbClr val="0091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2514600" y="2008080"/>
            <a:ext cx="1600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supply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2133720" y="2835360"/>
            <a:ext cx="2133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pays based on an Index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5867280" y="2835360"/>
            <a:ext cx="2887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pays Company the Index price each month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6307200" y="1855800"/>
            <a:ext cx="1904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pays         $0.70/gal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"/>
          <p:cNvSpPr/>
          <p:nvPr/>
        </p:nvSpPr>
        <p:spPr>
          <a:xfrm>
            <a:off x="1103400" y="3422520"/>
            <a:ext cx="3200400" cy="218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8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Scenario 1: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for Apr-00 is $0.90/gal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pays supplier       $0.90/gal X 500,000 gals =$450,000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pays company $0.20/gal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 company spends       $350,000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ffff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its price is fixed at $0.70/gal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5261040" y="3422520"/>
            <a:ext cx="3200400" cy="218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8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Scenario 2: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for Apr-00 is $0.50/gal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pays supplier                $0.50/gal X 500,000 gals                =$250,000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pays Enron  $0.20/gal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 company spends       $350,000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ffff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its price is fixed at $0.70/gal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1346040" y="5929200"/>
            <a:ext cx="646308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Company’s price is fixed at $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0.70/gal</a:t>
            </a: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regardless of market conditions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3359520" y="6216480"/>
            <a:ext cx="2693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illustrative only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3" name="ENE_C_WHI" descr=""/>
          <p:cNvPicPr/>
          <p:nvPr/>
        </p:nvPicPr>
        <p:blipFill>
          <a:blip r:embed="rId1"/>
          <a:stretch/>
        </p:blipFill>
        <p:spPr>
          <a:xfrm>
            <a:off x="8305920" y="2076480"/>
            <a:ext cx="685800" cy="70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4" name="conwoman" descr=""/>
          <p:cNvPicPr/>
          <p:nvPr/>
        </p:nvPicPr>
        <p:blipFill>
          <a:blip r:embed="rId2"/>
          <a:srcRect l="1174" t="47607" r="79865" b="6721"/>
          <a:stretch/>
        </p:blipFill>
        <p:spPr>
          <a:xfrm>
            <a:off x="1066680" y="1774800"/>
            <a:ext cx="1219320" cy="1066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5" name="gas%20station" descr=""/>
          <p:cNvPicPr/>
          <p:nvPr/>
        </p:nvPicPr>
        <p:blipFill>
          <a:blip r:embed="rId3"/>
          <a:stretch/>
        </p:blipFill>
        <p:spPr>
          <a:xfrm>
            <a:off x="4572000" y="1774800"/>
            <a:ext cx="1371600" cy="1143000"/>
          </a:xfrm>
          <a:prstGeom prst="rect">
            <a:avLst/>
          </a:prstGeom>
          <a:noFill/>
          <a:ln w="0">
            <a:noFill/>
          </a:ln>
        </p:spPr>
      </p:pic>
    </p:spTree>
  </p:cSld>
  <p:transition spd="slow">
    <p:cover dir="r"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2061720" y="761760"/>
            <a:ext cx="6777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spcAft>
                <a:spcPts val="52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Example: US Gulf Coast Diesel Fixed Price Swap for Nov 00 - Mar 01 at $0.72 / gal for 100,000 gal/month</a:t>
            </a:r>
            <a:endParaRPr b="1" i="1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1125360" y="2216160"/>
            <a:ext cx="1162080" cy="108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8" name=""/>
          <p:cNvSpPr/>
          <p:nvPr/>
        </p:nvSpPr>
        <p:spPr>
          <a:xfrm>
            <a:off x="2573280" y="2673360"/>
            <a:ext cx="1676520" cy="0"/>
          </a:xfrm>
          <a:prstGeom prst="line">
            <a:avLst/>
          </a:prstGeom>
          <a:ln w="38160">
            <a:solidFill>
              <a:srgbClr val="808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"/>
          <p:cNvSpPr/>
          <p:nvPr/>
        </p:nvSpPr>
        <p:spPr>
          <a:xfrm flipH="1">
            <a:off x="2496600" y="2876400"/>
            <a:ext cx="1676520" cy="0"/>
          </a:xfrm>
          <a:prstGeom prst="line">
            <a:avLst/>
          </a:prstGeom>
          <a:ln w="38160">
            <a:solidFill>
              <a:srgbClr val="808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5621400" y="2673360"/>
            <a:ext cx="1676160" cy="0"/>
          </a:xfrm>
          <a:prstGeom prst="line">
            <a:avLst/>
          </a:prstGeom>
          <a:ln w="38160">
            <a:solidFill>
              <a:srgbClr val="808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 flipH="1">
            <a:off x="5544720" y="2876400"/>
            <a:ext cx="1676520" cy="0"/>
          </a:xfrm>
          <a:prstGeom prst="line">
            <a:avLst/>
          </a:prstGeom>
          <a:ln w="38160">
            <a:solidFill>
              <a:srgbClr val="808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2573280" y="2038320"/>
            <a:ext cx="1600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supply of diesel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2192400" y="2927520"/>
            <a:ext cx="2133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UPS buys diesel based on Platt’s Index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5342040" y="2927520"/>
            <a:ext cx="2133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pays UPS Platt’s Index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5468760" y="2038320"/>
            <a:ext cx="1905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UPS pays Enron $0.72 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1090440" y="3794040"/>
            <a:ext cx="3200400" cy="21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8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Platt’s Index for Nov ‘00 is $0.80 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UPS pays supplier $0.80 X 100,000 = $80,000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pays UPS $0.08gal or $8,000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UPS spends $72,000 on fuel - its price is fixed at $0.72/gal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>
            <a:off x="5251320" y="3794040"/>
            <a:ext cx="3200400" cy="21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ffffff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Platt’s Index for Nov ‘00 is $0.65 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UPS pays supplier $0.65 X 100,000 = $65,000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UPS pays Enron $0.07/gal or $7,000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80000"/>
              </a:lnSpc>
              <a:spcBef>
                <a:spcPts val="876"/>
              </a:spcBef>
              <a:buClr>
                <a:srgbClr val="0091ff"/>
              </a:buClr>
              <a:buSzPct val="75000"/>
              <a:buFont typeface="ZapfDingbats" charset="2"/>
              <a:buChar char="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UPS spends $72,000 on fuel - its price is fixed at $0.72/gal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8" name="LogoWh" descr=""/>
          <p:cNvPicPr/>
          <p:nvPr/>
        </p:nvPicPr>
        <p:blipFill>
          <a:blip r:embed="rId2"/>
          <a:stretch/>
        </p:blipFill>
        <p:spPr>
          <a:xfrm>
            <a:off x="7469280" y="2422440"/>
            <a:ext cx="636480" cy="63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9" name=""/>
          <p:cNvSpPr/>
          <p:nvPr/>
        </p:nvSpPr>
        <p:spPr>
          <a:xfrm>
            <a:off x="1751760" y="6145200"/>
            <a:ext cx="61930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spcBef>
                <a:spcPts val="876"/>
              </a:spcBef>
              <a:buClr>
                <a:srgbClr val="ffffff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Customer’s price is fixed at $0.72/gal, regardless of market conditions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spcBef>
                <a:spcPts val="876"/>
              </a:spcBef>
              <a:buClr>
                <a:srgbClr val="ffffff"/>
              </a:buClr>
              <a:buSzPct val="75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3535560" y="6399360"/>
            <a:ext cx="2390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illustrative only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989640" y="3713040"/>
            <a:ext cx="1141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Scenario 1: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5072760" y="3713040"/>
            <a:ext cx="1141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Scenario 2: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1882800" y="330120"/>
            <a:ext cx="71848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 Swaps (cont’d)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4" name="ups" descr=""/>
          <p:cNvPicPr/>
          <p:nvPr/>
        </p:nvPicPr>
        <p:blipFill>
          <a:blip r:embed="rId3"/>
          <a:stretch/>
        </p:blipFill>
        <p:spPr>
          <a:xfrm>
            <a:off x="4478400" y="2239920"/>
            <a:ext cx="968400" cy="117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"/>
          <p:cNvSpPr/>
          <p:nvPr/>
        </p:nvSpPr>
        <p:spPr>
          <a:xfrm>
            <a:off x="1892160" y="291960"/>
            <a:ext cx="7772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Tool / Benefit Summary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>
            <a:off x="4770360" y="1573200"/>
            <a:ext cx="4189320" cy="429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remove all uncertainty about price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insure against price spikes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secure the value of finished goods inventory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remove most uncertainty about price or margin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1960" indent="-29196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1"/>
          <p:cNvSpPr>
            <a:spLocks noGrp="1"/>
          </p:cNvSpPr>
          <p:nvPr>
            <p:ph/>
          </p:nvPr>
        </p:nvSpPr>
        <p:spPr>
          <a:xfrm>
            <a:off x="1752120" y="1536840"/>
            <a:ext cx="31244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a Swap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a Cap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a Floor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a Costless Collar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854000" y="151920"/>
            <a:ext cx="5918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II: </a:t>
            </a:r>
            <a:br>
              <a:rPr sz="3000"/>
            </a:b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1066320" y="1828800"/>
            <a:ext cx="34290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Objective: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maximum price is established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participates in all the downward movement below the established ceiling (maximum price)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Cap Mechanics: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cap price is the maximum you will pay and you benefit from all downside price movement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protection/ insurance has a cost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>
            <a:off x="3378240" y="6400800"/>
            <a:ext cx="2390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illustrative only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4686480" y="3809880"/>
            <a:ext cx="634680" cy="292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2" name="Untitled%20art%201" descr=""/>
          <p:cNvPicPr/>
          <p:nvPr/>
        </p:nvPicPr>
        <p:blipFill>
          <a:blip r:embed="rId1"/>
          <a:stretch/>
        </p:blipFill>
        <p:spPr>
          <a:xfrm>
            <a:off x="4768920" y="2514600"/>
            <a:ext cx="4190760" cy="2876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"/>
          <p:cNvSpPr/>
          <p:nvPr/>
        </p:nvSpPr>
        <p:spPr>
          <a:xfrm>
            <a:off x="4808520" y="2819520"/>
            <a:ext cx="67788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1868040" y="841320"/>
            <a:ext cx="5855400" cy="82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Caps Fixing a Maximum Price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While Benefiting From Price Decreases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cover dir="r"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905120" y="151920"/>
            <a:ext cx="6400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III </a:t>
            </a:r>
            <a:br>
              <a:rPr sz="3000"/>
            </a:b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1219320" y="1828800"/>
            <a:ext cx="304776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 Objective: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customers looking to limit their upside price exposure, but who do not wish to pay for this insurance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 Collar Mechanics: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this case, the end user chooses a range: opportunity given up on the downside is used to fund the cost of upside price protection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7" name="Untitled%20art%202" descr=""/>
          <p:cNvPicPr/>
          <p:nvPr/>
        </p:nvPicPr>
        <p:blipFill>
          <a:blip r:embed="rId1"/>
          <a:stretch/>
        </p:blipFill>
        <p:spPr>
          <a:xfrm>
            <a:off x="4824360" y="1828800"/>
            <a:ext cx="4135320" cy="2838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8" name=""/>
          <p:cNvSpPr/>
          <p:nvPr/>
        </p:nvSpPr>
        <p:spPr>
          <a:xfrm>
            <a:off x="3378240" y="6232680"/>
            <a:ext cx="2390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illustrative only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5638680" y="2514600"/>
            <a:ext cx="2952720" cy="1214280"/>
          </a:xfrm>
          <a:custGeom>
            <a:avLst/>
            <a:gdLst/>
            <a:ahLst/>
            <a:rect l="l" t="t" r="r" b="b"/>
            <a:pathLst>
              <a:path w="1860" h="765">
                <a:moveTo>
                  <a:pt x="0" y="81"/>
                </a:moveTo>
                <a:cubicBezTo>
                  <a:pt x="11" y="80"/>
                  <a:pt x="40" y="59"/>
                  <a:pt x="69" y="75"/>
                </a:cubicBezTo>
                <a:cubicBezTo>
                  <a:pt x="171" y="123"/>
                  <a:pt x="162" y="153"/>
                  <a:pt x="177" y="180"/>
                </a:cubicBezTo>
                <a:cubicBezTo>
                  <a:pt x="216" y="237"/>
                  <a:pt x="219" y="318"/>
                  <a:pt x="330" y="323"/>
                </a:cubicBezTo>
                <a:cubicBezTo>
                  <a:pt x="444" y="339"/>
                  <a:pt x="525" y="200"/>
                  <a:pt x="525" y="200"/>
                </a:cubicBezTo>
                <a:cubicBezTo>
                  <a:pt x="525" y="200"/>
                  <a:pt x="568" y="104"/>
                  <a:pt x="612" y="9"/>
                </a:cubicBezTo>
                <a:cubicBezTo>
                  <a:pt x="609" y="0"/>
                  <a:pt x="1233" y="6"/>
                  <a:pt x="1230" y="9"/>
                </a:cubicBezTo>
                <a:cubicBezTo>
                  <a:pt x="1251" y="172"/>
                  <a:pt x="1290" y="637"/>
                  <a:pt x="1395" y="765"/>
                </a:cubicBezTo>
                <a:cubicBezTo>
                  <a:pt x="1629" y="765"/>
                  <a:pt x="1763" y="765"/>
                  <a:pt x="1860" y="765"/>
                </a:cubicBezTo>
              </a:path>
            </a:pathLst>
          </a:custGeom>
          <a:noFill/>
          <a:ln w="57240">
            <a:solidFill>
              <a:srgbClr val="0071b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6572160" y="2905200"/>
            <a:ext cx="466920" cy="109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4876920" y="2286000"/>
            <a:ext cx="685800" cy="18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>
            <a:off x="1905120" y="846000"/>
            <a:ext cx="5638680" cy="75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Collars: Upside Price Protection with No Upfront Cost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cover dir="r"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904760" y="190080"/>
            <a:ext cx="6978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2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Keys to a Successful Risk Management Program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1739520" y="1828800"/>
            <a:ext cx="69469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461880" indent="-396720">
              <a:lnSpc>
                <a:spcPct val="90000"/>
              </a:lnSpc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is used to decrease uncertainty - not to beat the market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lnSpc>
                <a:spcPct val="9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Belief that future outcomes can be changed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lnSpc>
                <a:spcPct val="9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Doing nothing is the same as speculating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lnSpc>
                <a:spcPct val="9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is a dynamic, iterative process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lnSpc>
                <a:spcPct val="9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90000"/>
              </a:lnSpc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Have a view on the market and be prepared to change course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cover dir="r"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1640" y="3352320"/>
            <a:ext cx="42670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Examples</a:t>
            </a:r>
            <a:endParaRPr b="1" i="1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/>
          <p:nvPr/>
        </p:nvSpPr>
        <p:spPr>
          <a:xfrm>
            <a:off x="1368360" y="236520"/>
            <a:ext cx="6400800" cy="4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1912320" y="1130400"/>
            <a:ext cx="3112560" cy="487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Physically and Financially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All Pipes and Locations in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Internationally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Physically and Financially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All locations in U.S.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Internationally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Oil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WTI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WTS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Brent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Dubai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Bow River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Light Louisiana Sweet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Heavy Louisiana Sweet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Various California Crudes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5263920" y="1130400"/>
            <a:ext cx="3495960" cy="487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Petrochemicals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Benzene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Tolulene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Xylene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Mixed Xylene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Paraxylene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Orthoxylene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Styrene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Methanol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Mono-Ethylene Glycol (MEG)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Cyclo Hexane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Pure Theraphtalic Acid (PTA)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Propylene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MTBE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Ethylene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Propylene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Polypropylene-various grades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Polyethylene-various grades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82440" y="6632640"/>
            <a:ext cx="10861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SW-2060214-</a:t>
            </a:r>
            <a:fld id="{0C3DBE79-668D-4C48-9484-EA5405549E5E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904760" y="164880"/>
            <a:ext cx="6629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 of Products Traded</a:t>
            </a:r>
            <a:br>
              <a:rPr sz="2800"/>
            </a:br>
            <a:endParaRPr b="1" i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"/>
          <p:cNvSpPr/>
          <p:nvPr/>
        </p:nvSpPr>
        <p:spPr>
          <a:xfrm>
            <a:off x="7302600" y="5613480"/>
            <a:ext cx="1828800" cy="1218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 Marketplace Alignment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>
            <a:off x="1371600" y="1752480"/>
            <a:ext cx="1225440" cy="4032360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100000">
                <a:srgbClr val="a1e6a1"/>
              </a:gs>
            </a:gsLst>
            <a:lin ang="10800000"/>
          </a:gra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>
            <a:off x="2733840" y="1752480"/>
            <a:ext cx="6130800" cy="403236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33cc33"/>
              </a:gs>
            </a:gsLst>
            <a:lin ang="10800000"/>
          </a:gra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>
            <a:off x="1371600" y="1819440"/>
            <a:ext cx="84074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ctr" pos="520560"/>
                <a:tab algn="ctr" pos="1943280"/>
                <a:tab algn="ctr" pos="34290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Customer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Term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Structured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Strategic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ctr" pos="520560"/>
                <a:tab algn="ctr" pos="1943280"/>
                <a:tab algn="ctr" pos="34290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Group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Trading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Marketing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Transactions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"/>
          <p:cNvSpPr/>
          <p:nvPr/>
        </p:nvSpPr>
        <p:spPr>
          <a:xfrm>
            <a:off x="1371600" y="2479680"/>
            <a:ext cx="1225440" cy="238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 &amp; Electric Utilities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Municipal Utilities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Industrials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IPP’s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>
            <a:off x="2801880" y="2479680"/>
            <a:ext cx="1225440" cy="29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Hourly/Day Trading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Weekly Trading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30 Day Spot Deals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Broadcast Market Coverage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Regional Focus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Real-Time Decisions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>
            <a:off x="4187880" y="2479680"/>
            <a:ext cx="1361880" cy="314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Term Commodity Deal (Forward)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Management Products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 Market Coverage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Regional &amp; Customer Focus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Real-Time &amp; Value Decisions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>
            <a:off x="5878440" y="2479680"/>
            <a:ext cx="1362240" cy="284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Transactions Covering Multiple Disciplines (Commodities/ Facilities)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Solution Based Deals Covering Complex Business Issues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Highly Targeted Markets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Customer Focus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Value Decisions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>
            <a:off x="7570800" y="2479680"/>
            <a:ext cx="1225440" cy="284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Mergers/ Acquisitions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Joint Ventures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TurnKey Projects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Corporate Objectives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Customer Focus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Value Decisions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>
            <a:off x="2733840" y="2413080"/>
            <a:ext cx="613080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>
            <a:off x="1371600" y="2413080"/>
            <a:ext cx="122544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>
            <a:off x="2733840" y="4243320"/>
            <a:ext cx="6130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>
            <a:off x="4095720" y="1752480"/>
            <a:ext cx="0" cy="4032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>
            <a:off x="5662440" y="1752480"/>
            <a:ext cx="0" cy="4032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"/>
          <p:cNvSpPr/>
          <p:nvPr/>
        </p:nvSpPr>
        <p:spPr>
          <a:xfrm>
            <a:off x="7434360" y="1752480"/>
            <a:ext cx="0" cy="4032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2733840" y="6248520"/>
            <a:ext cx="6130800" cy="330120"/>
          </a:xfrm>
          <a:custGeom>
            <a:avLst/>
            <a:gdLst>
              <a:gd name="textAreaLeft" fmla="*/ 0 w 6130800"/>
              <a:gd name="textAreaRight" fmla="*/ 6131160 w 6130800"/>
              <a:gd name="textAreaTop" fmla="*/ 0 h 330120"/>
              <a:gd name="textAreaBottom" fmla="*/ 330480 h 3301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9045" y="0"/>
                </a:lnTo>
                <a:lnTo>
                  <a:pt x="21600" y="10800"/>
                </a:lnTo>
                <a:lnTo>
                  <a:pt x="19045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3333cc"/>
              </a:gs>
              <a:gs pos="100000">
                <a:srgbClr val="33cc3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3346560" y="5851440"/>
            <a:ext cx="5518080" cy="330120"/>
          </a:xfrm>
          <a:custGeom>
            <a:avLst/>
            <a:gdLst>
              <a:gd name="textAreaLeft" fmla="*/ 0 w 5518080"/>
              <a:gd name="textAreaRight" fmla="*/ 5518080 w 5518080"/>
              <a:gd name="textAreaTop" fmla="*/ 0 h 330120"/>
              <a:gd name="textAreaBottom" fmla="*/ 330480 h 3301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9045" y="0"/>
                </a:lnTo>
                <a:lnTo>
                  <a:pt x="21600" y="10800"/>
                </a:lnTo>
                <a:lnTo>
                  <a:pt x="19045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 flipH="1">
            <a:off x="2733120" y="5851440"/>
            <a:ext cx="817560" cy="330120"/>
          </a:xfrm>
          <a:custGeom>
            <a:avLst/>
            <a:gdLst>
              <a:gd name="textAreaLeft" fmla="*/ -360 w 817560"/>
              <a:gd name="textAreaRight" fmla="*/ 817560 w 817560"/>
              <a:gd name="textAreaTop" fmla="*/ 0 h 330120"/>
              <a:gd name="textAreaBottom" fmla="*/ 330480 h 3301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6187" y="0"/>
                </a:lnTo>
                <a:lnTo>
                  <a:pt x="21600" y="10800"/>
                </a:lnTo>
                <a:lnTo>
                  <a:pt x="6187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"/>
          <p:cNvSpPr/>
          <p:nvPr/>
        </p:nvSpPr>
        <p:spPr>
          <a:xfrm>
            <a:off x="4643640" y="6294600"/>
            <a:ext cx="1696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Value Proposition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"/>
          <p:cNvSpPr/>
          <p:nvPr/>
        </p:nvSpPr>
        <p:spPr>
          <a:xfrm>
            <a:off x="5128200" y="5861160"/>
            <a:ext cx="1092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Resources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7225920" y="5880240"/>
            <a:ext cx="1270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 Focus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2994120" y="5867280"/>
            <a:ext cx="1369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Narrow Focus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"/>
          <p:cNvSpPr/>
          <p:nvPr/>
        </p:nvSpPr>
        <p:spPr>
          <a:xfrm>
            <a:off x="3581280" y="1523880"/>
            <a:ext cx="2710080" cy="1857600"/>
          </a:xfrm>
          <a:custGeom>
            <a:avLst/>
            <a:gdLst/>
            <a:ahLst/>
            <a:rect l="l" t="t" r="r" b="b"/>
            <a:pathLst>
              <a:path w="16286" h="11349">
                <a:moveTo>
                  <a:pt x="0" y="11349"/>
                </a:moveTo>
                <a:lnTo>
                  <a:pt x="16286" y="11349"/>
                </a:lnTo>
                <a:lnTo>
                  <a:pt x="7995" y="0"/>
                </a:lnTo>
                <a:lnTo>
                  <a:pt x="0" y="11349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866880" y="1523880"/>
            <a:ext cx="2711520" cy="1857600"/>
          </a:xfrm>
          <a:custGeom>
            <a:avLst/>
            <a:gdLst/>
            <a:ahLst/>
            <a:rect l="l" t="t" r="r" b="b"/>
            <a:pathLst>
              <a:path w="16286" h="11349">
                <a:moveTo>
                  <a:pt x="0" y="11349"/>
                </a:moveTo>
                <a:lnTo>
                  <a:pt x="16286" y="11349"/>
                </a:lnTo>
                <a:lnTo>
                  <a:pt x="7995" y="0"/>
                </a:lnTo>
                <a:lnTo>
                  <a:pt x="0" y="11349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"/>
          <p:cNvSpPr/>
          <p:nvPr/>
        </p:nvSpPr>
        <p:spPr>
          <a:xfrm>
            <a:off x="6337440" y="1523880"/>
            <a:ext cx="2709720" cy="1857600"/>
          </a:xfrm>
          <a:custGeom>
            <a:avLst/>
            <a:gdLst/>
            <a:ahLst/>
            <a:rect l="l" t="t" r="r" b="b"/>
            <a:pathLst>
              <a:path w="16286" h="11349">
                <a:moveTo>
                  <a:pt x="0" y="11349"/>
                </a:moveTo>
                <a:lnTo>
                  <a:pt x="16286" y="11349"/>
                </a:lnTo>
                <a:lnTo>
                  <a:pt x="7995" y="0"/>
                </a:lnTo>
                <a:lnTo>
                  <a:pt x="0" y="11349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1455120" y="255096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Long Term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Supply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>
            <a:off x="4489560" y="2546280"/>
            <a:ext cx="914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Hub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6994440" y="2550960"/>
            <a:ext cx="1468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Electric Supply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947880" y="3421080"/>
            <a:ext cx="2630520" cy="12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3160" indent="-173160">
              <a:buClr>
                <a:srgbClr val="000099"/>
              </a:buClr>
              <a:buFont typeface="Arial"/>
              <a:buChar char="•"/>
              <a:tabLst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Supply Peoples’ Natural Gas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Requirements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66680">
              <a:lnSpc>
                <a:spcPct val="100000"/>
              </a:lnSpc>
              <a:buClr>
                <a:srgbClr val="00cc00"/>
              </a:buClr>
              <a:buFont typeface="Arial"/>
              <a:buChar char="–"/>
              <a:tabLst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 Year Term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66680">
              <a:lnSpc>
                <a:spcPct val="100000"/>
              </a:lnSpc>
              <a:buClr>
                <a:srgbClr val="00cc00"/>
              </a:buClr>
              <a:buFont typeface="Arial"/>
              <a:buChar char="–"/>
              <a:tabLst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270 MMcf/d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66680">
              <a:lnSpc>
                <a:spcPct val="100000"/>
              </a:lnSpc>
              <a:buClr>
                <a:srgbClr val="00cc00"/>
              </a:buClr>
              <a:buFont typeface="Arial"/>
              <a:buChar char="–"/>
              <a:tabLst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10% of Natural Gas Consumed in Chicago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"/>
          <p:cNvSpPr/>
          <p:nvPr/>
        </p:nvSpPr>
        <p:spPr>
          <a:xfrm>
            <a:off x="3643200" y="4075200"/>
            <a:ext cx="2984760" cy="19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1240" indent="-111240"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Target Market Area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Representing 5% of U.S.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Consumed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1240" indent="-111240">
              <a:spcBef>
                <a:spcPts val="814"/>
              </a:spcBef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Liquidity &amp; Flexibility at Chicago City Gate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</a:t>
            </a:r>
            <a:r>
              <a:rPr b="1" lang="en-US" sz="1300" strike="noStrike" u="none">
                <a:solidFill>
                  <a:srgbClr val="00cc00"/>
                </a:solidFill>
                <a:effectLst/>
                <a:uFillTx/>
                <a:latin typeface="Arial"/>
              </a:rPr>
              <a:t>- 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Multiple Supply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Basins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</a:t>
            </a:r>
            <a:r>
              <a:rPr b="1" lang="en-US" sz="1300" strike="noStrike" u="none">
                <a:solidFill>
                  <a:srgbClr val="00cc00"/>
                </a:solidFill>
                <a:effectLst/>
                <a:uFillTx/>
                <a:latin typeface="Arial"/>
              </a:rPr>
              <a:t>- 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 With 6 Major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Pipelines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3578400" y="3386160"/>
            <a:ext cx="1326960" cy="657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Enron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Marketing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Risk Management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National Reach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>
            <a:off x="4905360" y="3386160"/>
            <a:ext cx="1371600" cy="657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Peoples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Storage Assets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Transportation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Regional Expertise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>
            <a:off x="6481800" y="3505320"/>
            <a:ext cx="2738520" cy="12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3160" indent="-173160">
              <a:buClr>
                <a:srgbClr val="000099"/>
              </a:buClr>
              <a:buFont typeface="Arial"/>
              <a:buChar char="•"/>
              <a:tabLst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Key Services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Peoples’ Retail Power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3160" indent="-173160">
              <a:tabLst>
                <a:tab algn="l" pos="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cc00"/>
                </a:solidFill>
                <a:effectLst/>
                <a:uFillTx/>
                <a:latin typeface="Arial"/>
              </a:rPr>
              <a:t>- 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 Supply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3160" indent="-173160">
              <a:tabLst>
                <a:tab algn="l" pos="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cc00"/>
                </a:solidFill>
                <a:effectLst/>
                <a:uFillTx/>
                <a:latin typeface="Arial"/>
              </a:rPr>
              <a:t>- 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3160" indent="-173160">
              <a:tabLst>
                <a:tab algn="l" pos="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>
            <a:off x="1001880" y="5051520"/>
            <a:ext cx="25034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3160" indent="-173160">
              <a:buClr>
                <a:srgbClr val="000099"/>
              </a:buClr>
              <a:buFont typeface="Arial"/>
              <a:buChar char="•"/>
              <a:tabLst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Acquire and Optimize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 Capacity Within Enron’s Broader Portfolio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3160" indent="-173160">
              <a:spcBef>
                <a:spcPts val="814"/>
              </a:spcBef>
              <a:buClr>
                <a:srgbClr val="000099"/>
              </a:buClr>
              <a:buFont typeface="Arial"/>
              <a:buChar char="•"/>
              <a:tabLst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Weather Risk Management 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6858000" y="76320"/>
            <a:ext cx="2197080" cy="1277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 flipV="1">
            <a:off x="8244000" y="939600"/>
            <a:ext cx="288720" cy="277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 flipH="1" flipV="1">
            <a:off x="7397640" y="938160"/>
            <a:ext cx="308160" cy="2224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"/>
          <p:cNvSpPr/>
          <p:nvPr/>
        </p:nvSpPr>
        <p:spPr>
          <a:xfrm flipH="1">
            <a:off x="8194320" y="230040"/>
            <a:ext cx="65160" cy="9050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"/>
          <p:cNvSpPr/>
          <p:nvPr/>
        </p:nvSpPr>
        <p:spPr>
          <a:xfrm flipH="1">
            <a:off x="7558200" y="547560"/>
            <a:ext cx="799920" cy="32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"/>
          <p:cNvSpPr/>
          <p:nvPr/>
        </p:nvSpPr>
        <p:spPr>
          <a:xfrm flipH="1">
            <a:off x="7581960" y="196920"/>
            <a:ext cx="582480" cy="2840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>
            <a:off x="8296200" y="227160"/>
            <a:ext cx="260280" cy="23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"/>
          <p:cNvSpPr/>
          <p:nvPr/>
        </p:nvSpPr>
        <p:spPr>
          <a:xfrm>
            <a:off x="7680240" y="230040"/>
            <a:ext cx="68400" cy="922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"/>
          <p:cNvSpPr/>
          <p:nvPr/>
        </p:nvSpPr>
        <p:spPr>
          <a:xfrm flipH="1">
            <a:off x="7758000" y="241200"/>
            <a:ext cx="455760" cy="927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"/>
          <p:cNvSpPr/>
          <p:nvPr/>
        </p:nvSpPr>
        <p:spPr>
          <a:xfrm>
            <a:off x="7684920" y="241200"/>
            <a:ext cx="484200" cy="925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"/>
          <p:cNvSpPr/>
          <p:nvPr/>
        </p:nvSpPr>
        <p:spPr>
          <a:xfrm flipH="1">
            <a:off x="7794360" y="576360"/>
            <a:ext cx="517320" cy="5871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"/>
          <p:cNvSpPr/>
          <p:nvPr/>
        </p:nvSpPr>
        <p:spPr>
          <a:xfrm>
            <a:off x="7612200" y="596880"/>
            <a:ext cx="561960" cy="5986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>
            <a:off x="7500960" y="88092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 flipH="1">
            <a:off x="7536960" y="257040"/>
            <a:ext cx="669960" cy="5842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"/>
          <p:cNvSpPr/>
          <p:nvPr/>
        </p:nvSpPr>
        <p:spPr>
          <a:xfrm>
            <a:off x="7746840" y="285840"/>
            <a:ext cx="640080" cy="5554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" name=""/>
          <p:cNvSpPr/>
          <p:nvPr/>
        </p:nvSpPr>
        <p:spPr>
          <a:xfrm>
            <a:off x="7485120" y="528480"/>
            <a:ext cx="94752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>
            <a:off x="7575480" y="542880"/>
            <a:ext cx="798480" cy="322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"/>
          <p:cNvSpPr/>
          <p:nvPr/>
        </p:nvSpPr>
        <p:spPr>
          <a:xfrm>
            <a:off x="7702560" y="195120"/>
            <a:ext cx="622440" cy="2764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 flipH="1">
            <a:off x="7369200" y="214200"/>
            <a:ext cx="192240" cy="262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>
            <a:off x="7364520" y="500040"/>
            <a:ext cx="4680" cy="450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>
            <a:off x="8551800" y="509760"/>
            <a:ext cx="0" cy="426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>
            <a:off x="7721640" y="192240"/>
            <a:ext cx="4744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"/>
          <p:cNvSpPr/>
          <p:nvPr/>
        </p:nvSpPr>
        <p:spPr>
          <a:xfrm>
            <a:off x="7227720" y="131760"/>
            <a:ext cx="587520" cy="1620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"/>
          <p:cNvSpPr/>
          <p:nvPr/>
        </p:nvSpPr>
        <p:spPr>
          <a:xfrm>
            <a:off x="7035840" y="785880"/>
            <a:ext cx="590400" cy="1760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" name=""/>
          <p:cNvSpPr/>
          <p:nvPr/>
        </p:nvSpPr>
        <p:spPr>
          <a:xfrm>
            <a:off x="7035840" y="450720"/>
            <a:ext cx="590400" cy="1764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" name=""/>
          <p:cNvSpPr/>
          <p:nvPr/>
        </p:nvSpPr>
        <p:spPr>
          <a:xfrm>
            <a:off x="8304120" y="450720"/>
            <a:ext cx="644760" cy="17316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Products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" name=""/>
          <p:cNvSpPr/>
          <p:nvPr/>
        </p:nvSpPr>
        <p:spPr>
          <a:xfrm>
            <a:off x="7500960" y="121140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"/>
          <p:cNvSpPr/>
          <p:nvPr/>
        </p:nvSpPr>
        <p:spPr>
          <a:xfrm>
            <a:off x="7182000" y="1130400"/>
            <a:ext cx="668160" cy="177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and Paper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" name=""/>
          <p:cNvSpPr/>
          <p:nvPr/>
        </p:nvSpPr>
        <p:spPr>
          <a:xfrm>
            <a:off x="8082000" y="133200"/>
            <a:ext cx="590400" cy="1620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Power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"/>
          <p:cNvSpPr/>
          <p:nvPr/>
        </p:nvSpPr>
        <p:spPr>
          <a:xfrm>
            <a:off x="8302680" y="790560"/>
            <a:ext cx="590400" cy="17316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Weather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" name=""/>
          <p:cNvSpPr/>
          <p:nvPr/>
        </p:nvSpPr>
        <p:spPr>
          <a:xfrm>
            <a:off x="8082000" y="1130400"/>
            <a:ext cx="590400" cy="1746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Peoples Energy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"/>
          <p:cNvSpPr/>
          <p:nvPr/>
        </p:nvSpPr>
        <p:spPr>
          <a:xfrm>
            <a:off x="1670040" y="5638680"/>
            <a:ext cx="5753160" cy="83844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"/>
          <p:cNvSpPr/>
          <p:nvPr/>
        </p:nvSpPr>
        <p:spPr>
          <a:xfrm>
            <a:off x="1828800" y="5715000"/>
            <a:ext cx="5410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Significant Opportunities in Managing Full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Requirements Power Contracts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>
            <a:off x="6858000" y="76320"/>
            <a:ext cx="2197080" cy="1277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"/>
          <p:cNvSpPr/>
          <p:nvPr/>
        </p:nvSpPr>
        <p:spPr>
          <a:xfrm flipV="1">
            <a:off x="8244000" y="939600"/>
            <a:ext cx="288720" cy="277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"/>
          <p:cNvSpPr/>
          <p:nvPr/>
        </p:nvSpPr>
        <p:spPr>
          <a:xfrm flipH="1" flipV="1">
            <a:off x="7397640" y="938160"/>
            <a:ext cx="308160" cy="2224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"/>
          <p:cNvSpPr/>
          <p:nvPr/>
        </p:nvSpPr>
        <p:spPr>
          <a:xfrm flipH="1">
            <a:off x="8194320" y="230040"/>
            <a:ext cx="65160" cy="9050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 flipH="1">
            <a:off x="7558200" y="547560"/>
            <a:ext cx="799920" cy="32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" name=""/>
          <p:cNvSpPr/>
          <p:nvPr/>
        </p:nvSpPr>
        <p:spPr>
          <a:xfrm flipH="1">
            <a:off x="7581960" y="196920"/>
            <a:ext cx="582480" cy="2840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" name=""/>
          <p:cNvSpPr/>
          <p:nvPr/>
        </p:nvSpPr>
        <p:spPr>
          <a:xfrm>
            <a:off x="8296200" y="227160"/>
            <a:ext cx="260280" cy="23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"/>
          <p:cNvSpPr/>
          <p:nvPr/>
        </p:nvSpPr>
        <p:spPr>
          <a:xfrm>
            <a:off x="7680240" y="230040"/>
            <a:ext cx="68400" cy="922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" name=""/>
          <p:cNvSpPr/>
          <p:nvPr/>
        </p:nvSpPr>
        <p:spPr>
          <a:xfrm flipH="1">
            <a:off x="7758000" y="241200"/>
            <a:ext cx="455760" cy="927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" name=""/>
          <p:cNvSpPr/>
          <p:nvPr/>
        </p:nvSpPr>
        <p:spPr>
          <a:xfrm>
            <a:off x="7684920" y="241200"/>
            <a:ext cx="484200" cy="925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" name=""/>
          <p:cNvSpPr/>
          <p:nvPr/>
        </p:nvSpPr>
        <p:spPr>
          <a:xfrm flipH="1">
            <a:off x="7794360" y="576360"/>
            <a:ext cx="517320" cy="5871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" name=""/>
          <p:cNvSpPr/>
          <p:nvPr/>
        </p:nvSpPr>
        <p:spPr>
          <a:xfrm>
            <a:off x="7612200" y="596880"/>
            <a:ext cx="561960" cy="5986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"/>
          <p:cNvSpPr/>
          <p:nvPr/>
        </p:nvSpPr>
        <p:spPr>
          <a:xfrm>
            <a:off x="7500960" y="88092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 flipH="1">
            <a:off x="7536960" y="257040"/>
            <a:ext cx="669960" cy="5842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" name=""/>
          <p:cNvSpPr/>
          <p:nvPr/>
        </p:nvSpPr>
        <p:spPr>
          <a:xfrm>
            <a:off x="7746840" y="285840"/>
            <a:ext cx="640080" cy="5554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" name=""/>
          <p:cNvSpPr/>
          <p:nvPr/>
        </p:nvSpPr>
        <p:spPr>
          <a:xfrm>
            <a:off x="7485120" y="528480"/>
            <a:ext cx="94752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" name=""/>
          <p:cNvSpPr/>
          <p:nvPr/>
        </p:nvSpPr>
        <p:spPr>
          <a:xfrm>
            <a:off x="7575480" y="542880"/>
            <a:ext cx="798480" cy="322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2" name=""/>
          <p:cNvSpPr/>
          <p:nvPr/>
        </p:nvSpPr>
        <p:spPr>
          <a:xfrm>
            <a:off x="7702560" y="195120"/>
            <a:ext cx="622440" cy="2764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3" name=""/>
          <p:cNvSpPr/>
          <p:nvPr/>
        </p:nvSpPr>
        <p:spPr>
          <a:xfrm flipH="1">
            <a:off x="7369200" y="214200"/>
            <a:ext cx="192240" cy="262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" name=""/>
          <p:cNvSpPr/>
          <p:nvPr/>
        </p:nvSpPr>
        <p:spPr>
          <a:xfrm>
            <a:off x="7364520" y="500040"/>
            <a:ext cx="4680" cy="450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5" name=""/>
          <p:cNvSpPr/>
          <p:nvPr/>
        </p:nvSpPr>
        <p:spPr>
          <a:xfrm>
            <a:off x="8551800" y="509760"/>
            <a:ext cx="0" cy="426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"/>
          <p:cNvSpPr/>
          <p:nvPr/>
        </p:nvSpPr>
        <p:spPr>
          <a:xfrm>
            <a:off x="7721640" y="192240"/>
            <a:ext cx="4744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"/>
          <p:cNvSpPr/>
          <p:nvPr/>
        </p:nvSpPr>
        <p:spPr>
          <a:xfrm>
            <a:off x="7227720" y="131760"/>
            <a:ext cx="587520" cy="1620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" name=""/>
          <p:cNvSpPr/>
          <p:nvPr/>
        </p:nvSpPr>
        <p:spPr>
          <a:xfrm>
            <a:off x="7035840" y="785880"/>
            <a:ext cx="590400" cy="1760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" name=""/>
          <p:cNvSpPr/>
          <p:nvPr/>
        </p:nvSpPr>
        <p:spPr>
          <a:xfrm>
            <a:off x="7035840" y="450720"/>
            <a:ext cx="590400" cy="1764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" name=""/>
          <p:cNvSpPr/>
          <p:nvPr/>
        </p:nvSpPr>
        <p:spPr>
          <a:xfrm>
            <a:off x="8304120" y="450720"/>
            <a:ext cx="644760" cy="17316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Products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"/>
          <p:cNvSpPr/>
          <p:nvPr/>
        </p:nvSpPr>
        <p:spPr>
          <a:xfrm>
            <a:off x="7500960" y="121140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" name=""/>
          <p:cNvSpPr/>
          <p:nvPr/>
        </p:nvSpPr>
        <p:spPr>
          <a:xfrm>
            <a:off x="7182000" y="1130400"/>
            <a:ext cx="668160" cy="177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and Paper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3" name=""/>
          <p:cNvSpPr/>
          <p:nvPr/>
        </p:nvSpPr>
        <p:spPr>
          <a:xfrm>
            <a:off x="8082000" y="133200"/>
            <a:ext cx="590400" cy="1620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Power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" name=""/>
          <p:cNvSpPr/>
          <p:nvPr/>
        </p:nvSpPr>
        <p:spPr>
          <a:xfrm>
            <a:off x="8302680" y="790560"/>
            <a:ext cx="590400" cy="17316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" name=""/>
          <p:cNvSpPr/>
          <p:nvPr/>
        </p:nvSpPr>
        <p:spPr>
          <a:xfrm>
            <a:off x="8082000" y="1130400"/>
            <a:ext cx="590400" cy="1746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185436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United Illuminating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(U.I.)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1752480" y="1828800"/>
            <a:ext cx="68580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499"/>
              </a:spcBef>
              <a:spcAft>
                <a:spcPts val="624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Power Outsourcing for Major Northeastern Utility Serving 314,000 Customers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spcAft>
                <a:spcPts val="624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Assumes and Optimizes U.I.’s Power Purchase Agreements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spcAft>
                <a:spcPts val="624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Significantly Increases Enron’s Power Portfolio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spcAft>
                <a:spcPts val="624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Facilitated by Unparalleled Capabilities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499"/>
              </a:spcBef>
              <a:spcAft>
                <a:spcPts val="624"/>
              </a:spcAft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Load Forecasting, Volume Management and Superior Systems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190512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ENA/Sithe Partnership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Independence Project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" name=""/>
          <p:cNvSpPr/>
          <p:nvPr/>
        </p:nvSpPr>
        <p:spPr>
          <a:xfrm>
            <a:off x="2590920" y="1819440"/>
            <a:ext cx="4343400" cy="22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3160" indent="-173160"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1,000 MW natural gas fired cogeneration project located 2 miles northeast of Oswego, New York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3160" indent="-173160"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Sales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316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Consolidated Edison (Capacity and Energy)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316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Niagara Mohawk (energy only)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3160" indent="-173160"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Fuel Supply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316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Maximum Daily Quantity of 193,000 MMBtu/D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316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Minimum Quantity of 63 Bcf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316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 Year Term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316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contract quantity of 1.5 Tcf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" name=""/>
          <p:cNvSpPr/>
          <p:nvPr/>
        </p:nvSpPr>
        <p:spPr>
          <a:xfrm>
            <a:off x="685800" y="4676760"/>
            <a:ext cx="3886200" cy="12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3160" indent="-173160">
              <a:spcAft>
                <a:spcPts val="524"/>
              </a:spcAft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 strategy to ensure gas supply and competitive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3160" indent="-173160">
              <a:spcAft>
                <a:spcPts val="524"/>
              </a:spcAft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3160" indent="-173160">
              <a:spcAft>
                <a:spcPts val="524"/>
              </a:spcAft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Preserve linkage between revenues and costs to secure project financing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" name=""/>
          <p:cNvSpPr/>
          <p:nvPr/>
        </p:nvSpPr>
        <p:spPr>
          <a:xfrm>
            <a:off x="4724280" y="4667400"/>
            <a:ext cx="3886200" cy="186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3160" indent="-173160">
              <a:spcAft>
                <a:spcPts val="524"/>
              </a:spcAft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Diversified supply strategy providing firm gas from all North American supply basins via 25 separate transport agreements on 7 different pipelines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3160" indent="-173160">
              <a:spcAft>
                <a:spcPts val="524"/>
              </a:spcAft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Designed innovative avoided-cost pricing that resulted in the first ever preconstruction phase investment grade debt ratings for an IPP (Moodys, Fitch and S&amp;P)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1908000" y="4264200"/>
            <a:ext cx="141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Project Need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" name=""/>
          <p:cNvSpPr/>
          <p:nvPr/>
        </p:nvSpPr>
        <p:spPr>
          <a:xfrm>
            <a:off x="6022440" y="4264200"/>
            <a:ext cx="147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ENA Solution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"/>
          <p:cNvSpPr/>
          <p:nvPr/>
        </p:nvSpPr>
        <p:spPr>
          <a:xfrm>
            <a:off x="3890520" y="1447920"/>
            <a:ext cx="2039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Project Description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" descr=""/>
          <p:cNvPicPr/>
          <p:nvPr/>
        </p:nvPicPr>
        <p:blipFill>
          <a:blip r:embed="rId1">
            <a:lum bright="-6000"/>
          </a:blip>
          <a:srcRect l="29307" t="15593" r="30086" b="483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7162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The Future: Electronic Commerce Comes of Age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cover dir="r"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"/>
          <p:cNvGrpSpPr/>
          <p:nvPr/>
        </p:nvGrpSpPr>
        <p:grpSpPr>
          <a:xfrm>
            <a:off x="380880" y="228600"/>
            <a:ext cx="8534520" cy="6400440"/>
            <a:chOff x="380880" y="228600"/>
            <a:chExt cx="8534520" cy="6400440"/>
          </a:xfrm>
        </p:grpSpPr>
        <p:graphicFrame>
          <p:nvGraphicFramePr>
            <p:cNvPr id="418" name=""/>
            <p:cNvGraphicFramePr/>
            <p:nvPr/>
          </p:nvGraphicFramePr>
          <p:xfrm>
            <a:off x="380880" y="228600"/>
            <a:ext cx="8534520" cy="640044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41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80880" y="228600"/>
                      <a:ext cx="8534520" cy="6400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20" name=""/>
            <p:cNvSpPr/>
            <p:nvPr/>
          </p:nvSpPr>
          <p:spPr>
            <a:xfrm>
              <a:off x="2458800" y="5338080"/>
              <a:ext cx="183600" cy="319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21" name=""/>
          <p:cNvSpPr/>
          <p:nvPr/>
        </p:nvSpPr>
        <p:spPr>
          <a:xfrm>
            <a:off x="2571840" y="5229360"/>
            <a:ext cx="5867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Crude and Products are also available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"/>
          <p:cNvSpPr/>
          <p:nvPr/>
        </p:nvSpPr>
        <p:spPr>
          <a:xfrm>
            <a:off x="104040" y="6632640"/>
            <a:ext cx="10861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SW-2060214-</a:t>
            </a:r>
            <a:fld id="{6E470A91-267D-4FD3-A4DC-1AF4D2B901F0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cover dir="r"/>
  </p:transition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"/>
          <p:cNvGrpSpPr/>
          <p:nvPr/>
        </p:nvGrpSpPr>
        <p:grpSpPr>
          <a:xfrm>
            <a:off x="5257800" y="2666880"/>
            <a:ext cx="2748600" cy="2749680"/>
            <a:chOff x="5257800" y="2666880"/>
            <a:chExt cx="2748600" cy="2749680"/>
          </a:xfrm>
        </p:grpSpPr>
        <p:pic>
          <p:nvPicPr>
            <p:cNvPr id="424" name="ENE_C_WHI" descr=""/>
            <p:cNvPicPr/>
            <p:nvPr/>
          </p:nvPicPr>
          <p:blipFill>
            <a:blip r:embed="rId1"/>
            <a:stretch/>
          </p:blipFill>
          <p:spPr>
            <a:xfrm>
              <a:off x="5257800" y="2666880"/>
              <a:ext cx="2665800" cy="274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25" name=""/>
            <p:cNvSpPr/>
            <p:nvPr/>
          </p:nvSpPr>
          <p:spPr>
            <a:xfrm>
              <a:off x="7657200" y="424872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"/>
          <p:cNvSpPr/>
          <p:nvPr/>
        </p:nvSpPr>
        <p:spPr>
          <a:xfrm>
            <a:off x="1909440" y="1112760"/>
            <a:ext cx="3191400" cy="487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 Oil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NYH/GC 1%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NYH/GC 3%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Europe 1%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Liquids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Ethane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Propane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Normal Butane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Iso-Butane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Natural Gasoline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Domestic and International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All Grades All Locations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SO2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NO2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5487840" y="1111320"/>
            <a:ext cx="3473640" cy="438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Distillates and Others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Jet Fuel-#54, #55, DERD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Low Sulphur #2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Gasoline-All Grades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Alkylate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Naptha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Condensate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Crack Spreads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Swaps, Caps, Collars, Floors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and Paper 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LWC No. 5, 34lb- 240lb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Newsprint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Linerboard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465120"/>
                <a:tab algn="l" pos="62064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OCC, ONP Recycled Materials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904760" y="164880"/>
            <a:ext cx="6629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 of Products Traded (cont)</a:t>
            </a:r>
            <a:br>
              <a:rPr sz="2800"/>
            </a:br>
            <a:endParaRPr b="1" i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/>
          <p:nvPr/>
        </p:nvSpPr>
        <p:spPr>
          <a:xfrm>
            <a:off x="838080" y="5308560"/>
            <a:ext cx="8121600" cy="762120"/>
          </a:xfrm>
          <a:prstGeom prst="rect">
            <a:avLst/>
          </a:prstGeom>
          <a:gradFill rotWithShape="0">
            <a:gsLst>
              <a:gs pos="0">
                <a:srgbClr val="c8e6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838080" y="4660920"/>
            <a:ext cx="8121600" cy="62244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100000">
                <a:srgbClr val="c8e6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838080" y="3949560"/>
            <a:ext cx="8121600" cy="685800"/>
          </a:xfrm>
          <a:prstGeom prst="rect">
            <a:avLst/>
          </a:prstGeom>
          <a:gradFill rotWithShape="0">
            <a:gsLst>
              <a:gs pos="0">
                <a:srgbClr val="c8e6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838080" y="3301920"/>
            <a:ext cx="8121600" cy="62244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100000">
                <a:srgbClr val="c8e6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825480" y="2514600"/>
            <a:ext cx="8121600" cy="762120"/>
          </a:xfrm>
          <a:prstGeom prst="rect">
            <a:avLst/>
          </a:prstGeom>
          <a:gradFill rotWithShape="0">
            <a:gsLst>
              <a:gs pos="0">
                <a:srgbClr val="c8e6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825480" y="1803240"/>
            <a:ext cx="8121600" cy="68580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100000">
                <a:srgbClr val="c8e6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965160" y="1881360"/>
            <a:ext cx="4038480" cy="45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Economic/business conditions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Stock levels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 capacity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Operational difficulties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 timely,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reliable information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4373280" y="1395360"/>
            <a:ext cx="4394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Affects Supply       Affects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5254560" y="1922400"/>
            <a:ext cx="558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5254560" y="3405240"/>
            <a:ext cx="558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5254560" y="4137120"/>
            <a:ext cx="558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5254560" y="4822920"/>
            <a:ext cx="558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5254560" y="5538960"/>
            <a:ext cx="558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7388280" y="1922400"/>
            <a:ext cx="558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7388280" y="2638440"/>
            <a:ext cx="558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7388280" y="5538960"/>
            <a:ext cx="558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609480" y="0"/>
            <a:ext cx="8001000" cy="14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854360" y="151920"/>
            <a:ext cx="71373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2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Are The Main Drivers Of Short-term Price Volatility?</a:t>
            </a:r>
            <a:endParaRPr b="1" i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"/>
          <p:cNvSpPr/>
          <p:nvPr/>
        </p:nvSpPr>
        <p:spPr>
          <a:xfrm>
            <a:off x="714240" y="1233360"/>
            <a:ext cx="777240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2006640" y="2222640"/>
            <a:ext cx="2468520" cy="10666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1865160" y="165240"/>
            <a:ext cx="7990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Taking No Action is Accepting the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of Market Volatility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9" name=""/>
          <p:cNvGraphicFramePr/>
          <p:nvPr/>
        </p:nvGraphicFramePr>
        <p:xfrm>
          <a:off x="1219320" y="1828800"/>
          <a:ext cx="7292880" cy="4191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1828800"/>
                    <a:ext cx="7292880" cy="419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905120" y="256680"/>
            <a:ext cx="7162560" cy="100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Price Volatility has Become Common in the Gas Industry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2" name=""/>
          <p:cNvGraphicFramePr/>
          <p:nvPr/>
        </p:nvGraphicFramePr>
        <p:xfrm>
          <a:off x="685800" y="1752480"/>
          <a:ext cx="7734240" cy="4788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1752480"/>
                    <a:ext cx="7734240" cy="478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4" name="Text 2"/>
          <p:cNvSpPr/>
          <p:nvPr/>
        </p:nvSpPr>
        <p:spPr>
          <a:xfrm>
            <a:off x="1981080" y="4572000"/>
            <a:ext cx="1752840" cy="4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Nominal Dollars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 flipV="1">
            <a:off x="2895480" y="3733920"/>
            <a:ext cx="228600" cy="7524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 flipH="1">
            <a:off x="3657240" y="2362320"/>
            <a:ext cx="304920" cy="533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3289320" y="2079720"/>
            <a:ext cx="15447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Dollars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3124080" y="1523880"/>
            <a:ext cx="3810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January 1980 - January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and Power Trading Desks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752120" y="1828440"/>
            <a:ext cx="6946920" cy="380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Trade hourly, daily, monthly and longer term contracts for power and gas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Hedge and trade against utility’s total deal portfolio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239"/>
              </a:spcBef>
              <a:spcAft>
                <a:spcPts val="123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Make profits from bid/offer spread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2000-03-10T13:04:21Z</dcterms:created>
  <dc:creator>ddiamon</dc:creator>
  <dc:description/>
  <dc:language>en-US</dc:language>
  <cp:lastModifiedBy>Image Center</cp:lastModifiedBy>
  <cp:lastPrinted>2000-06-05T21:05:41Z</cp:lastPrinted>
  <dcterms:modified xsi:type="dcterms:W3CDTF">2000-08-03T17:16:36Z</dcterms:modified>
  <cp:revision>50</cp:revision>
  <dc:subject/>
  <dc:title>Enron Corp</dc:title>
</cp:coreProperties>
</file>