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wmf" ContentType="image/x-wmf"/>
  <Override PartName="/ppt/media/image18.wmf" ContentType="image/x-wmf"/>
  <Override PartName="/ppt/media/image20.wmf" ContentType="image/x-wmf"/>
  <Override PartName="/ppt/media/image12.png" ContentType="image/png"/>
  <Override PartName="/ppt/media/image8.png" ContentType="image/png"/>
  <Override PartName="/ppt/media/image7.wmf" ContentType="image/x-wmf"/>
  <Override PartName="/ppt/media/image11.png" ContentType="image/png"/>
  <Override PartName="/ppt/media/image2.png" ContentType="image/png"/>
  <Override PartName="/ppt/media/image23.png" ContentType="image/png"/>
  <Override PartName="/ppt/media/image22.wmf" ContentType="image/x-wmf"/>
  <Override PartName="/ppt/media/image6.wmf" ContentType="image/x-wmf"/>
  <Override PartName="/ppt/media/image21.wmf" ContentType="image/x-wmf"/>
  <Override PartName="/ppt/media/image5.wmf" ContentType="image/x-wmf"/>
  <Override PartName="/ppt/media/image19.png" ContentType="image/png"/>
  <Override PartName="/ppt/media/image14.png" ContentType="image/png"/>
  <Override PartName="/ppt/media/image17.jpeg" ContentType="image/jpeg"/>
  <Override PartName="/ppt/media/image16.png" ContentType="image/png"/>
  <Override PartName="/ppt/media/image15.png" ContentType="image/png"/>
  <Override PartName="/ppt/media/image3.wmf" ContentType="image/x-wmf"/>
  <Override PartName="/ppt/media/image10.png" ContentType="image/png"/>
  <Override PartName="/ppt/media/image1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"/>
          <p:cNvSpPr/>
          <p:nvPr/>
        </p:nvSpPr>
        <p:spPr>
          <a:xfrm>
            <a:off x="-11880" y="6705720"/>
            <a:ext cx="11016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RB-PressClub-0900-</a:t>
            </a:r>
            <a:fld id="{0B3AF319-D0A6-4DAE-8090-FF996041D19F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image" Target="../media/image18.wmf"/><Relationship Id="rId10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E_C_WHI" descr=""/>
          <p:cNvPicPr/>
          <p:nvPr/>
        </p:nvPicPr>
        <p:blipFill>
          <a:blip r:embed="rId1"/>
          <a:stretch/>
        </p:blipFill>
        <p:spPr>
          <a:xfrm>
            <a:off x="4179960" y="3308400"/>
            <a:ext cx="1920960" cy="192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571680" y="0"/>
            <a:ext cx="9134280" cy="23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Overview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Electricity Issues</a:t>
            </a:r>
            <a:br>
              <a:rPr sz="3000"/>
            </a:b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Skilling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President &amp; Chief Operating Officer</a:t>
            </a:r>
            <a:br>
              <a:rPr sz="3000"/>
            </a:br>
            <a:br>
              <a:rPr sz="30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4013640" y="5577480"/>
            <a:ext cx="2275560" cy="11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 Briefing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Press Club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Washington, D.C.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6, 2000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"/>
          <p:cNvSpPr/>
          <p:nvPr/>
        </p:nvSpPr>
        <p:spPr>
          <a:xfrm>
            <a:off x="1791360" y="128520"/>
            <a:ext cx="671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Important Than Ever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1511280" y="1300680"/>
            <a:ext cx="7265880" cy="51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Internet consumed 8 percent of U.S. electric output in 1998, and is responsible for 40 percent of the U.S. load growth over the last 10 years.”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-Robert Nardelli,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CEO, GE Power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[demand] battlefield…is in data centers where thousands of servers and other powerful computers are stacked floor to ceiling.  A single data center will use as much electricity as six 40-story office buildings.  Roughly 20 data centers are currently planned for the Chicago area.”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      -</a:t>
            </a:r>
            <a:r>
              <a:rPr b="1" lang="en-US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Fortune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(August 14, 2000)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571680" y="133200"/>
            <a:ext cx="914400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Peak Electricity Demand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Gigawatts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" name=""/>
          <p:cNvSpPr/>
          <p:nvPr/>
        </p:nvSpPr>
        <p:spPr>
          <a:xfrm>
            <a:off x="336600" y="6502320"/>
            <a:ext cx="3039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Cambridge Energy Research Associates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" name=""/>
          <p:cNvSpPr/>
          <p:nvPr/>
        </p:nvSpPr>
        <p:spPr>
          <a:xfrm>
            <a:off x="1924560" y="6032520"/>
            <a:ext cx="6607440" cy="305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electricity demand has increased 11% since 1995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95" name=""/>
          <p:cNvGraphicFramePr/>
          <p:nvPr/>
        </p:nvGraphicFramePr>
        <p:xfrm>
          <a:off x="2071800" y="1346040"/>
          <a:ext cx="6130800" cy="4710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71800" y="1346040"/>
                    <a:ext cx="6130800" cy="47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7" name=""/>
          <p:cNvSpPr/>
          <p:nvPr/>
        </p:nvSpPr>
        <p:spPr>
          <a:xfrm>
            <a:off x="3074760" y="53514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" name=""/>
          <p:cNvSpPr/>
          <p:nvPr/>
        </p:nvSpPr>
        <p:spPr>
          <a:xfrm>
            <a:off x="3019320" y="47941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" name=""/>
          <p:cNvSpPr/>
          <p:nvPr/>
        </p:nvSpPr>
        <p:spPr>
          <a:xfrm>
            <a:off x="3095280" y="42292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" name=""/>
          <p:cNvSpPr/>
          <p:nvPr/>
        </p:nvSpPr>
        <p:spPr>
          <a:xfrm>
            <a:off x="3020760" y="35463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" name=""/>
          <p:cNvSpPr/>
          <p:nvPr/>
        </p:nvSpPr>
        <p:spPr>
          <a:xfrm>
            <a:off x="3012840" y="23493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" name=""/>
          <p:cNvSpPr/>
          <p:nvPr/>
        </p:nvSpPr>
        <p:spPr>
          <a:xfrm>
            <a:off x="5032080" y="53532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" name=""/>
          <p:cNvSpPr/>
          <p:nvPr/>
        </p:nvSpPr>
        <p:spPr>
          <a:xfrm>
            <a:off x="4978080" y="47721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" name=""/>
          <p:cNvSpPr/>
          <p:nvPr/>
        </p:nvSpPr>
        <p:spPr>
          <a:xfrm>
            <a:off x="5033520" y="421956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" name=""/>
          <p:cNvSpPr/>
          <p:nvPr/>
        </p:nvSpPr>
        <p:spPr>
          <a:xfrm>
            <a:off x="4979880" y="34257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" name=""/>
          <p:cNvSpPr/>
          <p:nvPr/>
        </p:nvSpPr>
        <p:spPr>
          <a:xfrm>
            <a:off x="4981320" y="23846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" name=""/>
          <p:cNvSpPr/>
          <p:nvPr/>
        </p:nvSpPr>
        <p:spPr>
          <a:xfrm>
            <a:off x="6935400" y="53294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" name=""/>
          <p:cNvSpPr/>
          <p:nvPr/>
        </p:nvSpPr>
        <p:spPr>
          <a:xfrm>
            <a:off x="6927480" y="47149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" name=""/>
          <p:cNvSpPr/>
          <p:nvPr/>
        </p:nvSpPr>
        <p:spPr>
          <a:xfrm>
            <a:off x="6992640" y="410220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" name=""/>
          <p:cNvSpPr/>
          <p:nvPr/>
        </p:nvSpPr>
        <p:spPr>
          <a:xfrm>
            <a:off x="6940440" y="3321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" name=""/>
          <p:cNvSpPr/>
          <p:nvPr/>
        </p:nvSpPr>
        <p:spPr>
          <a:xfrm>
            <a:off x="6932520" y="2232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" name=""/>
          <p:cNvSpPr/>
          <p:nvPr/>
        </p:nvSpPr>
        <p:spPr>
          <a:xfrm>
            <a:off x="3610080" y="1920960"/>
            <a:ext cx="409248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" name=""/>
          <p:cNvSpPr/>
          <p:nvPr/>
        </p:nvSpPr>
        <p:spPr>
          <a:xfrm>
            <a:off x="2490840" y="31431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" name=""/>
          <p:cNvSpPr/>
          <p:nvPr/>
        </p:nvSpPr>
        <p:spPr>
          <a:xfrm>
            <a:off x="2490840" y="42130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" name=""/>
          <p:cNvSpPr/>
          <p:nvPr/>
        </p:nvSpPr>
        <p:spPr>
          <a:xfrm>
            <a:off x="2490840" y="4567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" name=""/>
          <p:cNvSpPr/>
          <p:nvPr/>
        </p:nvSpPr>
        <p:spPr>
          <a:xfrm>
            <a:off x="2490840" y="53164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" name=""/>
          <p:cNvSpPr/>
          <p:nvPr/>
        </p:nvSpPr>
        <p:spPr>
          <a:xfrm>
            <a:off x="4440240" y="30607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" name=""/>
          <p:cNvSpPr/>
          <p:nvPr/>
        </p:nvSpPr>
        <p:spPr>
          <a:xfrm>
            <a:off x="4440240" y="4162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" name=""/>
          <p:cNvSpPr/>
          <p:nvPr/>
        </p:nvSpPr>
        <p:spPr>
          <a:xfrm>
            <a:off x="4440240" y="45194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" name=""/>
          <p:cNvSpPr/>
          <p:nvPr/>
        </p:nvSpPr>
        <p:spPr>
          <a:xfrm>
            <a:off x="4440240" y="53118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" name=""/>
          <p:cNvSpPr/>
          <p:nvPr/>
        </p:nvSpPr>
        <p:spPr>
          <a:xfrm>
            <a:off x="6345360" y="28926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6345360" y="4037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6345360" y="44481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6345360" y="52578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3030120" y="15969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4970160" y="136368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6873480" y="11192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7696080" y="1463760"/>
            <a:ext cx="128880" cy="444240"/>
          </a:xfrm>
          <a:custGeom>
            <a:avLst/>
            <a:gdLst>
              <a:gd name="textAreaLeft" fmla="*/ 0 w 128880"/>
              <a:gd name="textAreaRight" fmla="*/ 46440 w 128880"/>
              <a:gd name="textAreaTop" fmla="*/ 11520 h 444240"/>
              <a:gd name="textAreaBottom" fmla="*/ 432720 h 44424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7922520" y="1484280"/>
            <a:ext cx="631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 GW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7972560" y="227160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Others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7917840" y="3260880"/>
            <a:ext cx="563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7921440" y="3973680"/>
            <a:ext cx="710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ERCOT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" name=""/>
          <p:cNvSpPr/>
          <p:nvPr/>
        </p:nvSpPr>
        <p:spPr>
          <a:xfrm>
            <a:off x="7938720" y="4627440"/>
            <a:ext cx="619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" name=""/>
          <p:cNvSpPr/>
          <p:nvPr/>
        </p:nvSpPr>
        <p:spPr>
          <a:xfrm>
            <a:off x="7922520" y="5351400"/>
            <a:ext cx="574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" name=""/>
          <p:cNvSpPr/>
          <p:nvPr/>
        </p:nvSpPr>
        <p:spPr>
          <a:xfrm>
            <a:off x="295200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488412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6842880" y="562608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"/>
          <p:cNvSpPr/>
          <p:nvPr/>
        </p:nvSpPr>
        <p:spPr>
          <a:xfrm>
            <a:off x="1657440" y="213660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1657440" y="325116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1657440" y="4359240"/>
            <a:ext cx="10296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1752480" y="1841400"/>
            <a:ext cx="74278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 up by 11% since 1995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 margins down by 14% since 1997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Transmission Loading Reliefs (TLRs) up by 300%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571680" y="133200"/>
            <a:ext cx="914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U.S. Electricity Facts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"/>
          <p:cNvSpPr/>
          <p:nvPr/>
        </p:nvSpPr>
        <p:spPr>
          <a:xfrm>
            <a:off x="8021520" y="1455840"/>
            <a:ext cx="1381320" cy="1197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4" name=""/>
          <p:cNvGraphicFramePr/>
          <p:nvPr/>
        </p:nvGraphicFramePr>
        <p:xfrm>
          <a:off x="771480" y="1444680"/>
          <a:ext cx="8740800" cy="468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1480" y="1444680"/>
                    <a:ext cx="8740800" cy="468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6" name=""/>
          <p:cNvSpPr/>
          <p:nvPr/>
        </p:nvSpPr>
        <p:spPr>
          <a:xfrm>
            <a:off x="8726040" y="1489320"/>
            <a:ext cx="451800" cy="10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8240760" y="1703520"/>
            <a:ext cx="419040" cy="0"/>
          </a:xfrm>
          <a:prstGeom prst="line">
            <a:avLst/>
          </a:prstGeom>
          <a:ln w="38160">
            <a:solidFill>
              <a:srgbClr val="004be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" name=""/>
          <p:cNvSpPr/>
          <p:nvPr/>
        </p:nvSpPr>
        <p:spPr>
          <a:xfrm>
            <a:off x="8240760" y="2062080"/>
            <a:ext cx="41904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" name=""/>
          <p:cNvSpPr/>
          <p:nvPr/>
        </p:nvSpPr>
        <p:spPr>
          <a:xfrm>
            <a:off x="8240760" y="2438280"/>
            <a:ext cx="419040" cy="0"/>
          </a:xfrm>
          <a:prstGeom prst="line">
            <a:avLst/>
          </a:prstGeom>
          <a:ln w="3816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" name=""/>
          <p:cNvSpPr/>
          <p:nvPr/>
        </p:nvSpPr>
        <p:spPr>
          <a:xfrm>
            <a:off x="2004840" y="128520"/>
            <a:ext cx="63086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Loading Relief (TLR)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Level 2-6 Incidents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1998-Present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" name=""/>
          <p:cNvSpPr/>
          <p:nvPr/>
        </p:nvSpPr>
        <p:spPr>
          <a:xfrm>
            <a:off x="336600" y="637236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NERC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" name=""/>
          <p:cNvSpPr/>
          <p:nvPr/>
        </p:nvSpPr>
        <p:spPr>
          <a:xfrm>
            <a:off x="5143680" y="2376360"/>
            <a:ext cx="623880" cy="155880"/>
          </a:xfrm>
          <a:prstGeom prst="line">
            <a:avLst/>
          </a:prstGeom>
          <a:ln w="28440">
            <a:solidFill>
              <a:srgbClr val="008226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"/>
          <p:cNvSpPr/>
          <p:nvPr/>
        </p:nvSpPr>
        <p:spPr>
          <a:xfrm>
            <a:off x="571680" y="6840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Electricity Imbalance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1996-99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4" name=""/>
          <p:cNvGraphicFramePr/>
          <p:nvPr/>
        </p:nvGraphicFramePr>
        <p:xfrm>
          <a:off x="1193760" y="1387440"/>
          <a:ext cx="7897680" cy="4097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93760" y="1387440"/>
                    <a:ext cx="7897680" cy="409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6" name=""/>
          <p:cNvSpPr/>
          <p:nvPr/>
        </p:nvSpPr>
        <p:spPr>
          <a:xfrm>
            <a:off x="243000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" name=""/>
          <p:cNvSpPr/>
          <p:nvPr/>
        </p:nvSpPr>
        <p:spPr>
          <a:xfrm>
            <a:off x="482580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" name=""/>
          <p:cNvSpPr/>
          <p:nvPr/>
        </p:nvSpPr>
        <p:spPr>
          <a:xfrm>
            <a:off x="174564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" name=""/>
          <p:cNvSpPr/>
          <p:nvPr/>
        </p:nvSpPr>
        <p:spPr>
          <a:xfrm>
            <a:off x="384912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" name=""/>
          <p:cNvSpPr/>
          <p:nvPr/>
        </p:nvSpPr>
        <p:spPr>
          <a:xfrm>
            <a:off x="336600" y="627372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" name=""/>
          <p:cNvSpPr/>
          <p:nvPr/>
        </p:nvSpPr>
        <p:spPr>
          <a:xfrm>
            <a:off x="2050920" y="2543040"/>
            <a:ext cx="53352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" name=""/>
          <p:cNvSpPr/>
          <p:nvPr/>
        </p:nvSpPr>
        <p:spPr>
          <a:xfrm>
            <a:off x="656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" name=""/>
          <p:cNvSpPr/>
          <p:nvPr/>
        </p:nvSpPr>
        <p:spPr>
          <a:xfrm flipH="1">
            <a:off x="5336640" y="3983040"/>
            <a:ext cx="20196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" name=""/>
          <p:cNvSpPr/>
          <p:nvPr/>
        </p:nvSpPr>
        <p:spPr>
          <a:xfrm>
            <a:off x="481104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" name=""/>
          <p:cNvSpPr/>
          <p:nvPr/>
        </p:nvSpPr>
        <p:spPr>
          <a:xfrm>
            <a:off x="624132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" name=""/>
          <p:cNvSpPr/>
          <p:nvPr/>
        </p:nvSpPr>
        <p:spPr>
          <a:xfrm>
            <a:off x="702576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" name=""/>
          <p:cNvSpPr/>
          <p:nvPr/>
        </p:nvSpPr>
        <p:spPr>
          <a:xfrm>
            <a:off x="6796080" y="2220840"/>
            <a:ext cx="12063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C%20Graph" descr=""/>
          <p:cNvPicPr/>
          <p:nvPr/>
        </p:nvPicPr>
        <p:blipFill>
          <a:blip r:embed="rId1"/>
          <a:stretch/>
        </p:blipFill>
        <p:spPr>
          <a:xfrm>
            <a:off x="1398600" y="1352520"/>
            <a:ext cx="7265880" cy="498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"/>
          <p:cNvSpPr/>
          <p:nvPr/>
        </p:nvSpPr>
        <p:spPr>
          <a:xfrm rot="16200000">
            <a:off x="471960" y="3366000"/>
            <a:ext cx="11818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per MWH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" name=""/>
          <p:cNvSpPr/>
          <p:nvPr/>
        </p:nvSpPr>
        <p:spPr>
          <a:xfrm>
            <a:off x="571680" y="6840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Price Volatility in the Southern California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4466880" y="4432320"/>
            <a:ext cx="1746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Top Price Quartile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5248440" y="4683240"/>
            <a:ext cx="142560" cy="533160"/>
          </a:xfrm>
          <a:prstGeom prst="line">
            <a:avLst/>
          </a:prstGeom>
          <a:ln w="9360">
            <a:solidFill>
              <a:srgbClr val="00822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 flipV="1">
            <a:off x="6232680" y="3119040"/>
            <a:ext cx="1554120" cy="1459080"/>
          </a:xfrm>
          <a:prstGeom prst="line">
            <a:avLst/>
          </a:prstGeom>
          <a:ln w="9360">
            <a:solidFill>
              <a:srgbClr val="008226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5576760" y="5396040"/>
            <a:ext cx="182520" cy="207720"/>
          </a:xfrm>
          <a:prstGeom prst="line">
            <a:avLst/>
          </a:prstGeom>
          <a:ln w="93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 flipV="1">
            <a:off x="2925720" y="5611680"/>
            <a:ext cx="0" cy="39240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 flipV="1">
            <a:off x="4016520" y="5464080"/>
            <a:ext cx="0" cy="5493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 flipV="1">
            <a:off x="5081760" y="5307120"/>
            <a:ext cx="0" cy="70632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 flipV="1">
            <a:off x="6129360" y="4998960"/>
            <a:ext cx="0" cy="100512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 flipV="1">
            <a:off x="7191360" y="5051520"/>
            <a:ext cx="0" cy="9525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 flipV="1">
            <a:off x="8245440" y="1662120"/>
            <a:ext cx="0" cy="437976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 flipH="1">
            <a:off x="1809360" y="16336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 flipH="1">
            <a:off x="1809360" y="260352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 flipH="1">
            <a:off x="1809360" y="35812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 flipH="1">
            <a:off x="1809360" y="457668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 flipH="1">
            <a:off x="1809360" y="5564160"/>
            <a:ext cx="874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5448960" y="5219640"/>
            <a:ext cx="2084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Bottom Price Quartile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 rot="5400000">
            <a:off x="8348400" y="3383640"/>
            <a:ext cx="2033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Margin 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" name=""/>
          <p:cNvSpPr/>
          <p:nvPr/>
        </p:nvSpPr>
        <p:spPr>
          <a:xfrm>
            <a:off x="1889280" y="1682640"/>
            <a:ext cx="6360840" cy="2787840"/>
          </a:xfrm>
          <a:custGeom>
            <a:avLst/>
            <a:gdLst/>
            <a:ahLst/>
            <a:rect l="l" t="t" r="r" b="b"/>
            <a:pathLst>
              <a:path w="1456" h="638">
                <a:moveTo>
                  <a:pt x="0" y="91"/>
                </a:moveTo>
                <a:lnTo>
                  <a:pt x="245" y="0"/>
                </a:lnTo>
                <a:lnTo>
                  <a:pt x="484" y="160"/>
                </a:lnTo>
                <a:lnTo>
                  <a:pt x="978" y="192"/>
                </a:lnTo>
                <a:lnTo>
                  <a:pt x="1217" y="357"/>
                </a:lnTo>
                <a:lnTo>
                  <a:pt x="1456" y="638"/>
                </a:lnTo>
              </a:path>
            </a:pathLst>
          </a:custGeom>
          <a:noFill/>
          <a:ln w="2844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" name=""/>
          <p:cNvSpPr/>
          <p:nvPr/>
        </p:nvSpPr>
        <p:spPr>
          <a:xfrm>
            <a:off x="2081520" y="2160720"/>
            <a:ext cx="15663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Capacity Margin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" name=""/>
          <p:cNvSpPr/>
          <p:nvPr/>
        </p:nvSpPr>
        <p:spPr>
          <a:xfrm>
            <a:off x="2518200" y="1400040"/>
            <a:ext cx="924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19% peak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7473960" y="4323960"/>
            <a:ext cx="7329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"/>
          <p:cNvSpPr/>
          <p:nvPr/>
        </p:nvSpPr>
        <p:spPr>
          <a:xfrm rot="5400000">
            <a:off x="4616280" y="3579840"/>
            <a:ext cx="1076040" cy="314280"/>
          </a:xfrm>
          <a:prstGeom prst="rightArrow">
            <a:avLst>
              <a:gd name="adj1" fmla="val 50000"/>
              <a:gd name="adj2" fmla="val 85596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3864960" y="128520"/>
            <a:ext cx="2604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Circle of Strife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4098960" y="99540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4098960" y="549576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Caps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 rot="16200000">
            <a:off x="6703920" y="3127320"/>
            <a:ext cx="2089440" cy="81288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 vert="eaVer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 rot="16200000">
            <a:off x="1284120" y="3127320"/>
            <a:ext cx="2159280" cy="81288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 rot="5400000">
            <a:off x="6654240" y="927000"/>
            <a:ext cx="1154160" cy="1677960"/>
          </a:xfrm>
          <a:custGeom>
            <a:avLst/>
            <a:gdLst>
              <a:gd name="textAreaLeft" fmla="*/ 0 w 1154160"/>
              <a:gd name="textAreaRight" fmla="*/ 1154520 w 1154160"/>
              <a:gd name="textAreaTop" fmla="*/ 0 h 1677960"/>
              <a:gd name="textAreaBottom" fmla="*/ 1678320 h 16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 rot="10800000">
            <a:off x="6392880" y="4892400"/>
            <a:ext cx="1535040" cy="1353960"/>
          </a:xfrm>
          <a:custGeom>
            <a:avLst/>
            <a:gdLst>
              <a:gd name="textAreaLeft" fmla="*/ 0 w 1535040"/>
              <a:gd name="textAreaRight" fmla="*/ 1535400 w 1535040"/>
              <a:gd name="textAreaTop" fmla="*/ 0 h 1353960"/>
              <a:gd name="textAreaBottom" fmla="*/ 1354320 h 1353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 rot="16200000">
            <a:off x="2155680" y="4591080"/>
            <a:ext cx="1373040" cy="1703160"/>
          </a:xfrm>
          <a:custGeom>
            <a:avLst/>
            <a:gdLst>
              <a:gd name="textAreaLeft" fmla="*/ 0 w 1373040"/>
              <a:gd name="textAreaRight" fmla="*/ 1373400 w 1373040"/>
              <a:gd name="textAreaTop" fmla="*/ 0 h 1703160"/>
              <a:gd name="textAreaBottom" fmla="*/ 1703520 h 170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 rot="5400000">
            <a:off x="6868440" y="3347280"/>
            <a:ext cx="18136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 rot="16200000">
            <a:off x="1344600" y="3174120"/>
            <a:ext cx="20160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"/>
          <p:cNvSpPr/>
          <p:nvPr/>
        </p:nvSpPr>
        <p:spPr>
          <a:xfrm>
            <a:off x="4308480" y="2359080"/>
            <a:ext cx="1670040" cy="65412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" name=""/>
          <p:cNvSpPr/>
          <p:nvPr/>
        </p:nvSpPr>
        <p:spPr>
          <a:xfrm>
            <a:off x="4361040" y="4438800"/>
            <a:ext cx="1564920" cy="60948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" name=""/>
          <p:cNvSpPr/>
          <p:nvPr/>
        </p:nvSpPr>
        <p:spPr>
          <a:xfrm>
            <a:off x="3022560" y="2498760"/>
            <a:ext cx="1065240" cy="314280"/>
          </a:xfrm>
          <a:prstGeom prst="rightArrow">
            <a:avLst>
              <a:gd name="adj1" fmla="val 50000"/>
              <a:gd name="adj2" fmla="val 847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" name=""/>
          <p:cNvSpPr/>
          <p:nvPr/>
        </p:nvSpPr>
        <p:spPr>
          <a:xfrm>
            <a:off x="4362480" y="4762440"/>
            <a:ext cx="1565280" cy="365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460440" y="4200480"/>
            <a:ext cx="19508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 and 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"/>
          <p:cNvSpPr/>
          <p:nvPr/>
        </p:nvSpPr>
        <p:spPr>
          <a:xfrm>
            <a:off x="4033800" y="3511440"/>
            <a:ext cx="399960" cy="0"/>
          </a:xfrm>
          <a:prstGeom prst="line">
            <a:avLst/>
          </a:prstGeom>
          <a:ln w="12600">
            <a:solidFill>
              <a:srgbClr val="000000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" name=""/>
          <p:cNvSpPr/>
          <p:nvPr/>
        </p:nvSpPr>
        <p:spPr>
          <a:xfrm>
            <a:off x="329724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"/>
          <p:cNvSpPr/>
          <p:nvPr/>
        </p:nvSpPr>
        <p:spPr>
          <a:xfrm>
            <a:off x="140184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509760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2446200" y="283356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2379600" y="4200480"/>
            <a:ext cx="191304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4" name="LogoWh" descr=""/>
          <p:cNvPicPr/>
          <p:nvPr/>
        </p:nvPicPr>
        <p:blipFill>
          <a:blip r:embed="rId1"/>
          <a:stretch/>
        </p:blipFill>
        <p:spPr>
          <a:xfrm>
            <a:off x="417816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"/>
          <p:cNvSpPr/>
          <p:nvPr/>
        </p:nvSpPr>
        <p:spPr>
          <a:xfrm>
            <a:off x="538200" y="2833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463680" y="302112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4336920" y="2843280"/>
            <a:ext cx="164484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4510080" y="329580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4255920" y="4200480"/>
            <a:ext cx="21304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Vehicle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New Commodity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Penetration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509760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714384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6264360" y="2860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6608520" y="318600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6216480" y="417672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8177040" y="284004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8318520" y="315612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8159760" y="4133880"/>
            <a:ext cx="225252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674640" y="1596960"/>
          <a:ext cx="4051440" cy="456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4640" y="1596960"/>
                    <a:ext cx="4051440" cy="456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1127880" y="92160"/>
            <a:ext cx="7502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Energy Operations and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411120" y="1123920"/>
            <a:ext cx="461016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1698120" y="1174680"/>
            <a:ext cx="212472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747720" y="4707000"/>
            <a:ext cx="5684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978120" y="4556160"/>
            <a:ext cx="31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1715760" y="415764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12,392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2433600" y="35146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2511360" y="35370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17,970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3284640" y="2557440"/>
            <a:ext cx="568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3284280" y="24670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27,308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4054320" y="18684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32,429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2119320" y="6145200"/>
            <a:ext cx="944640" cy="2318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2108160" y="6138720"/>
            <a:ext cx="968400" cy="2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2169720" y="6176880"/>
            <a:ext cx="1328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37%+ CAGR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784080" y="6145200"/>
            <a:ext cx="386100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2108160" y="6167520"/>
            <a:ext cx="1446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822960" y="6176880"/>
            <a:ext cx="3773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38% Compounded Annual Growth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17877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25592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326880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3375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41230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9781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5549760" y="6137280"/>
            <a:ext cx="4102200" cy="31896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5681520" y="1662120"/>
          <a:ext cx="4051440" cy="4484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81520" y="1662120"/>
                    <a:ext cx="4051440" cy="448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5264280" y="1123920"/>
            <a:ext cx="4695840" cy="54291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5763600" y="1158840"/>
            <a:ext cx="3839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Income Before Interest and Taxes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6750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5986800" y="44560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7544160" y="374184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$654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8318520" y="28684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$968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75218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833760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6764400" y="428472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91108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59407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9042120" y="187632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$1,317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5720400" y="6162840"/>
            <a:ext cx="37731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35% Compounded Annual Growth Rate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571680" y="40968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Half Performance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98" name=""/>
          <p:cNvGraphicFramePr/>
          <p:nvPr/>
        </p:nvGraphicFramePr>
        <p:xfrm>
          <a:off x="3941640" y="1662120"/>
          <a:ext cx="2459160" cy="4614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41640" y="1662120"/>
                    <a:ext cx="2459160" cy="461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0" name=""/>
          <p:cNvSpPr/>
          <p:nvPr/>
        </p:nvSpPr>
        <p:spPr>
          <a:xfrm>
            <a:off x="4114800" y="4929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4864320" y="3951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5540040" y="182736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4167360" y="1387440"/>
            <a:ext cx="1996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3735360" y="1400040"/>
            <a:ext cx="2855880" cy="5081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5" name=""/>
          <p:cNvGraphicFramePr/>
          <p:nvPr/>
        </p:nvGraphicFramePr>
        <p:xfrm>
          <a:off x="6908760" y="1290600"/>
          <a:ext cx="2497320" cy="491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08760" y="1290600"/>
                    <a:ext cx="2497320" cy="491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"/>
          <p:cNvSpPr/>
          <p:nvPr/>
        </p:nvSpPr>
        <p:spPr>
          <a:xfrm>
            <a:off x="7115040" y="1386000"/>
            <a:ext cx="2078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7093080" y="3314880"/>
            <a:ext cx="59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($70)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7851600" y="3306600"/>
            <a:ext cx="596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($57)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8708040" y="19000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6729480" y="1398600"/>
            <a:ext cx="2855880" cy="5083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41133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48927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>
            <a:off x="56595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71089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78883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865512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892080" y="1747800"/>
          <a:ext cx="2497320" cy="4533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92080" y="1747800"/>
                    <a:ext cx="2497320" cy="453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"/>
          <p:cNvSpPr/>
          <p:nvPr/>
        </p:nvSpPr>
        <p:spPr>
          <a:xfrm>
            <a:off x="1098720" y="1386000"/>
            <a:ext cx="20779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(Total Contract Value)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10749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18543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2621160" y="61340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971280" y="51307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1766520" y="406080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$3,400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2535120" y="186696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$7,500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712800" y="1398600"/>
            <a:ext cx="2855880" cy="5083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76360" y="4140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Half 2000 Contracting Activity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2444760" y="2616120"/>
            <a:ext cx="2782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$750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Over 650 Facilities in 11 States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>
            <a:off x="2444760" y="1494000"/>
            <a:ext cx="306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$610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10 Facilities in 3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2444760" y="3765600"/>
            <a:ext cx="2681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$583 Million, 10-Year Agreement to Service Over 50 Facilities in 8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2444760" y="5064120"/>
            <a:ext cx="282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$180 Million Upsell with Advanced Glass Fiber Yarn for 10 Years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33" name="IBM%20logo" descr=""/>
          <p:cNvPicPr/>
          <p:nvPr/>
        </p:nvPicPr>
        <p:blipFill>
          <a:blip r:embed="rId1"/>
          <a:stretch/>
        </p:blipFill>
        <p:spPr>
          <a:xfrm>
            <a:off x="1108080" y="1496880"/>
            <a:ext cx="874800" cy="44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Chase" descr=""/>
          <p:cNvPicPr/>
          <p:nvPr/>
        </p:nvPicPr>
        <p:blipFill>
          <a:blip r:embed="rId2"/>
          <a:stretch/>
        </p:blipFill>
        <p:spPr>
          <a:xfrm>
            <a:off x="306360" y="2706840"/>
            <a:ext cx="2017800" cy="49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agybig" descr=""/>
          <p:cNvPicPr/>
          <p:nvPr/>
        </p:nvPicPr>
        <p:blipFill>
          <a:blip r:embed="rId3"/>
          <a:stretch/>
        </p:blipFill>
        <p:spPr>
          <a:xfrm>
            <a:off x="358920" y="5543640"/>
            <a:ext cx="1793880" cy="26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owenscorning" descr=""/>
          <p:cNvPicPr/>
          <p:nvPr/>
        </p:nvPicPr>
        <p:blipFill>
          <a:blip r:embed="rId4"/>
          <a:stretch/>
        </p:blipFill>
        <p:spPr>
          <a:xfrm>
            <a:off x="898560" y="4770360"/>
            <a:ext cx="714240" cy="746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7" name=""/>
          <p:cNvGrpSpPr/>
          <p:nvPr/>
        </p:nvGrpSpPr>
        <p:grpSpPr>
          <a:xfrm>
            <a:off x="5256360" y="1351080"/>
            <a:ext cx="1958760" cy="860400"/>
            <a:chOff x="5256360" y="1351080"/>
            <a:chExt cx="1958760" cy="860400"/>
          </a:xfrm>
        </p:grpSpPr>
        <p:pic>
          <p:nvPicPr>
            <p:cNvPr id="138" name="quebec" descr=""/>
            <p:cNvPicPr/>
            <p:nvPr/>
          </p:nvPicPr>
          <p:blipFill>
            <a:blip r:embed="rId5"/>
            <a:srcRect l="34358" t="0" r="36853" b="33710"/>
            <a:stretch/>
          </p:blipFill>
          <p:spPr>
            <a:xfrm>
              <a:off x="5838840" y="1351080"/>
              <a:ext cx="792000" cy="566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9" name=""/>
            <p:cNvSpPr/>
            <p:nvPr/>
          </p:nvSpPr>
          <p:spPr>
            <a:xfrm>
              <a:off x="5256360" y="1843200"/>
              <a:ext cx="19587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QUEBECOR INC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40" name="Pru" descr=""/>
          <p:cNvPicPr/>
          <p:nvPr/>
        </p:nvPicPr>
        <p:blipFill>
          <a:blip r:embed="rId6">
            <a:lum contrast="10000"/>
          </a:blip>
          <a:srcRect l="1217" t="5638" r="1630" b="4235"/>
          <a:stretch/>
        </p:blipFill>
        <p:spPr>
          <a:xfrm>
            <a:off x="5473800" y="2664000"/>
            <a:ext cx="1522440" cy="40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7164360" y="373536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$210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100 Facilities in 27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7164360" y="261612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19 Facilities in 6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>
            <a:off x="7164360" y="1473120"/>
            <a:ext cx="4363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 Billion,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66 Facilities in 28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5639400" y="3673440"/>
            <a:ext cx="1191240" cy="732960"/>
            <a:chOff x="5639400" y="3673440"/>
            <a:chExt cx="1191240" cy="732960"/>
          </a:xfrm>
        </p:grpSpPr>
        <p:pic>
          <p:nvPicPr>
            <p:cNvPr id="145" name="sonoco" descr=""/>
            <p:cNvPicPr/>
            <p:nvPr/>
          </p:nvPicPr>
          <p:blipFill>
            <a:blip r:embed="rId7"/>
            <a:srcRect l="9501" t="8314" r="22940" b="0"/>
            <a:stretch/>
          </p:blipFill>
          <p:spPr>
            <a:xfrm>
              <a:off x="6004080" y="3673440"/>
              <a:ext cx="436680" cy="411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6" name=""/>
            <p:cNvSpPr/>
            <p:nvPr/>
          </p:nvSpPr>
          <p:spPr>
            <a:xfrm>
              <a:off x="5639400" y="4098960"/>
              <a:ext cx="119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Sonoco Inc.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47" name=""/>
          <p:cNvSpPr/>
          <p:nvPr/>
        </p:nvSpPr>
        <p:spPr>
          <a:xfrm>
            <a:off x="7149960" y="5057640"/>
            <a:ext cx="4364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$150 Million, 10-Year Agreement to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 19 Facilities in 11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48" name="rf-supervalu" descr=""/>
          <p:cNvPicPr/>
          <p:nvPr/>
        </p:nvPicPr>
        <p:blipFill>
          <a:blip r:embed="rId8"/>
          <a:stretch/>
        </p:blipFill>
        <p:spPr>
          <a:xfrm>
            <a:off x="5497560" y="5037120"/>
            <a:ext cx="1473120" cy="54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9"/>
          <a:stretch/>
        </p:blipFill>
        <p:spPr>
          <a:xfrm>
            <a:off x="171360" y="3795840"/>
            <a:ext cx="2257560" cy="49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777960" y="1584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" name=""/>
          <p:cNvSpPr/>
          <p:nvPr/>
        </p:nvSpPr>
        <p:spPr>
          <a:xfrm>
            <a:off x="6280200" y="2467080"/>
            <a:ext cx="3316320" cy="2201760"/>
          </a:xfrm>
          <a:prstGeom prst="ellipse">
            <a:avLst/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735120" y="2470320"/>
            <a:ext cx="3314520" cy="2201760"/>
          </a:xfrm>
          <a:prstGeom prst="ellipse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3502080" y="1849320"/>
            <a:ext cx="3314520" cy="220212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3503520" y="2543040"/>
            <a:ext cx="33894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4282920" y="1054080"/>
            <a:ext cx="174816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6" name=""/>
          <p:cNvSpPr/>
          <p:nvPr/>
        </p:nvSpPr>
        <p:spPr>
          <a:xfrm>
            <a:off x="4515840" y="106200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3827520" y="227952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8" name=""/>
          <p:cNvSpPr/>
          <p:nvPr/>
        </p:nvSpPr>
        <p:spPr>
          <a:xfrm>
            <a:off x="7139160" y="2014560"/>
            <a:ext cx="1744560" cy="915840"/>
          </a:xfrm>
          <a:prstGeom prst="bevel">
            <a:avLst>
              <a:gd name="adj" fmla="val 12500"/>
            </a:avLst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7485840" y="219708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1487520" y="2016000"/>
            <a:ext cx="1747800" cy="91944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1" name=""/>
          <p:cNvSpPr/>
          <p:nvPr/>
        </p:nvSpPr>
        <p:spPr>
          <a:xfrm>
            <a:off x="1516680" y="219240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2" name=""/>
          <p:cNvSpPr/>
          <p:nvPr/>
        </p:nvSpPr>
        <p:spPr>
          <a:xfrm>
            <a:off x="985680" y="313704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6608880" y="292572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4" name=""/>
          <p:cNvSpPr/>
          <p:nvPr/>
        </p:nvSpPr>
        <p:spPr>
          <a:xfrm>
            <a:off x="4354560" y="4343400"/>
            <a:ext cx="477360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Control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" name=""/>
          <p:cNvSpPr/>
          <p:nvPr/>
        </p:nvSpPr>
        <p:spPr>
          <a:xfrm>
            <a:off x="4235400" y="44658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" name=""/>
          <p:cNvSpPr/>
          <p:nvPr/>
        </p:nvSpPr>
        <p:spPr>
          <a:xfrm>
            <a:off x="4235400" y="48229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" name=""/>
          <p:cNvSpPr/>
          <p:nvPr/>
        </p:nvSpPr>
        <p:spPr>
          <a:xfrm>
            <a:off x="4235400" y="514656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" name=""/>
          <p:cNvSpPr/>
          <p:nvPr/>
        </p:nvSpPr>
        <p:spPr>
          <a:xfrm>
            <a:off x="4235400" y="54878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1303200" y="4691160"/>
            <a:ext cx="2772000" cy="16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Marketing &amp;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Comprehensive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1170000" y="48085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1170000" y="55008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6840360" y="4678200"/>
            <a:ext cx="3205440" cy="13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Content Management &amp; Delivery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Management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3" name=""/>
          <p:cNvSpPr/>
          <p:nvPr/>
        </p:nvSpPr>
        <p:spPr>
          <a:xfrm>
            <a:off x="6734160" y="47991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" name=""/>
          <p:cNvSpPr/>
          <p:nvPr/>
        </p:nvSpPr>
        <p:spPr>
          <a:xfrm>
            <a:off x="6734160" y="5484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4057560" y="5110200"/>
            <a:ext cx="6039000" cy="950760"/>
          </a:xfrm>
          <a:custGeom>
            <a:avLst/>
            <a:gdLst/>
            <a:ahLst/>
            <a:rect l="l" t="t" r="r" b="b"/>
            <a:pathLst>
              <a:path w="3804" h="845">
                <a:moveTo>
                  <a:pt x="0" y="8"/>
                </a:moveTo>
                <a:lnTo>
                  <a:pt x="285" y="845"/>
                </a:lnTo>
                <a:lnTo>
                  <a:pt x="3472" y="845"/>
                </a:lnTo>
                <a:lnTo>
                  <a:pt x="3804" y="0"/>
                </a:lnTo>
                <a:lnTo>
                  <a:pt x="0" y="8"/>
                </a:lnTo>
                <a:close/>
              </a:path>
            </a:pathLst>
          </a:custGeom>
          <a:gradFill rotWithShape="0">
            <a:gsLst>
              <a:gs pos="0">
                <a:srgbClr val="cecece"/>
              </a:gs>
              <a:gs pos="100000">
                <a:srgbClr val="fefe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" name=""/>
          <p:cNvSpPr/>
          <p:nvPr/>
        </p:nvSpPr>
        <p:spPr>
          <a:xfrm>
            <a:off x="4508640" y="5573880"/>
            <a:ext cx="5048280" cy="888840"/>
          </a:xfrm>
          <a:prstGeom prst="bevel">
            <a:avLst>
              <a:gd name="adj" fmla="val 553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" name=""/>
          <p:cNvSpPr/>
          <p:nvPr/>
        </p:nvSpPr>
        <p:spPr>
          <a:xfrm>
            <a:off x="774720" y="15876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br>
              <a:rPr sz="3000"/>
            </a:br>
            <a:r>
              <a:rPr b="1" lang="en-GB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Enron’s Products to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1736640" y="438120"/>
            <a:ext cx="6858000" cy="40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1467000" y="2367000"/>
            <a:ext cx="5029200" cy="39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" name=""/>
          <p:cNvSpPr/>
          <p:nvPr/>
        </p:nvSpPr>
        <p:spPr>
          <a:xfrm>
            <a:off x="431640" y="179244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" name=""/>
          <p:cNvSpPr/>
          <p:nvPr/>
        </p:nvSpPr>
        <p:spPr>
          <a:xfrm>
            <a:off x="431640" y="248760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" name=""/>
          <p:cNvSpPr/>
          <p:nvPr/>
        </p:nvSpPr>
        <p:spPr>
          <a:xfrm>
            <a:off x="431640" y="343368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" name=""/>
          <p:cNvSpPr/>
          <p:nvPr/>
        </p:nvSpPr>
        <p:spPr>
          <a:xfrm>
            <a:off x="431640" y="413064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" name=""/>
          <p:cNvSpPr/>
          <p:nvPr/>
        </p:nvSpPr>
        <p:spPr>
          <a:xfrm>
            <a:off x="503280" y="1673280"/>
            <a:ext cx="351144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Fully Integrated into Enron’s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Established Risk Management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Logistic Processes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Utilizing Site to Offer Energy-Related Auction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Expands Enron’s Information Base and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“Tried and Tested” Platform for Expanding Enron’s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" name=""/>
          <p:cNvSpPr/>
          <p:nvPr/>
        </p:nvSpPr>
        <p:spPr>
          <a:xfrm>
            <a:off x="431640" y="482292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rcRect l="0" t="15435" r="22983" b="22269"/>
          <a:stretch/>
        </p:blipFill>
        <p:spPr>
          <a:xfrm>
            <a:off x="4062240" y="1577880"/>
            <a:ext cx="6046920" cy="355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5832000" y="5811840"/>
            <a:ext cx="1442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" name=""/>
          <p:cNvSpPr/>
          <p:nvPr/>
        </p:nvSpPr>
        <p:spPr>
          <a:xfrm>
            <a:off x="7513560" y="5594400"/>
            <a:ext cx="213840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Transaction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" name=""/>
          <p:cNvSpPr/>
          <p:nvPr/>
        </p:nvSpPr>
        <p:spPr>
          <a:xfrm>
            <a:off x="4571280" y="5830920"/>
            <a:ext cx="10587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89000"/>
                <a:tab algn="l" pos="2340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Through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089000"/>
                <a:tab algn="l" pos="23400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8/30: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" name=""/>
          <p:cNvSpPr/>
          <p:nvPr/>
        </p:nvSpPr>
        <p:spPr>
          <a:xfrm>
            <a:off x="7756560" y="6080040"/>
            <a:ext cx="1612800" cy="0"/>
          </a:xfrm>
          <a:prstGeom prst="line">
            <a:avLst/>
          </a:prstGeom>
          <a:ln w="9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" name=""/>
          <p:cNvSpPr/>
          <p:nvPr/>
        </p:nvSpPr>
        <p:spPr>
          <a:xfrm>
            <a:off x="6063120" y="6081840"/>
            <a:ext cx="913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271,000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" name=""/>
          <p:cNvSpPr/>
          <p:nvPr/>
        </p:nvSpPr>
        <p:spPr>
          <a:xfrm>
            <a:off x="7941240" y="6094440"/>
            <a:ext cx="130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$131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/>
          <p:nvPr/>
        </p:nvSpPr>
        <p:spPr>
          <a:xfrm>
            <a:off x="2500200" y="1254240"/>
            <a:ext cx="1641600" cy="1241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" name=""/>
          <p:cNvSpPr/>
          <p:nvPr/>
        </p:nvSpPr>
        <p:spPr>
          <a:xfrm>
            <a:off x="774720" y="8244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Accelerating Market Development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" name=""/>
          <p:cNvSpPr/>
          <p:nvPr/>
        </p:nvSpPr>
        <p:spPr>
          <a:xfrm>
            <a:off x="12114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" name=""/>
          <p:cNvSpPr/>
          <p:nvPr/>
        </p:nvSpPr>
        <p:spPr>
          <a:xfrm>
            <a:off x="37213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7" name=""/>
          <p:cNvSpPr/>
          <p:nvPr/>
        </p:nvSpPr>
        <p:spPr>
          <a:xfrm>
            <a:off x="623088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" name=""/>
          <p:cNvSpPr/>
          <p:nvPr/>
        </p:nvSpPr>
        <p:spPr>
          <a:xfrm>
            <a:off x="87408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42228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" name=""/>
          <p:cNvSpPr/>
          <p:nvPr/>
        </p:nvSpPr>
        <p:spPr>
          <a:xfrm>
            <a:off x="47246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" name=""/>
          <p:cNvSpPr/>
          <p:nvPr/>
        </p:nvSpPr>
        <p:spPr>
          <a:xfrm>
            <a:off x="52261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" name=""/>
          <p:cNvSpPr/>
          <p:nvPr/>
        </p:nvSpPr>
        <p:spPr>
          <a:xfrm>
            <a:off x="572796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" name=""/>
          <p:cNvSpPr/>
          <p:nvPr/>
        </p:nvSpPr>
        <p:spPr>
          <a:xfrm>
            <a:off x="67327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" name=""/>
          <p:cNvSpPr/>
          <p:nvPr/>
        </p:nvSpPr>
        <p:spPr>
          <a:xfrm>
            <a:off x="72342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" name=""/>
          <p:cNvSpPr/>
          <p:nvPr/>
        </p:nvSpPr>
        <p:spPr>
          <a:xfrm>
            <a:off x="77360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" name=""/>
          <p:cNvSpPr/>
          <p:nvPr/>
        </p:nvSpPr>
        <p:spPr>
          <a:xfrm>
            <a:off x="82375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7" name=""/>
          <p:cNvSpPr/>
          <p:nvPr/>
        </p:nvSpPr>
        <p:spPr>
          <a:xfrm>
            <a:off x="171288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8" name=""/>
          <p:cNvSpPr/>
          <p:nvPr/>
        </p:nvSpPr>
        <p:spPr>
          <a:xfrm>
            <a:off x="221472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9" name=""/>
          <p:cNvSpPr/>
          <p:nvPr/>
        </p:nvSpPr>
        <p:spPr>
          <a:xfrm>
            <a:off x="271620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0" name=""/>
          <p:cNvSpPr/>
          <p:nvPr/>
        </p:nvSpPr>
        <p:spPr>
          <a:xfrm>
            <a:off x="3218040" y="6232320"/>
            <a:ext cx="339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1" name=""/>
          <p:cNvSpPr/>
          <p:nvPr/>
        </p:nvSpPr>
        <p:spPr>
          <a:xfrm>
            <a:off x="2695680" y="1417680"/>
            <a:ext cx="225360" cy="2286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2" name=""/>
          <p:cNvSpPr/>
          <p:nvPr/>
        </p:nvSpPr>
        <p:spPr>
          <a:xfrm>
            <a:off x="2695680" y="1766880"/>
            <a:ext cx="225360" cy="22860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" name=""/>
          <p:cNvSpPr/>
          <p:nvPr/>
        </p:nvSpPr>
        <p:spPr>
          <a:xfrm>
            <a:off x="2695680" y="2116080"/>
            <a:ext cx="225360" cy="22860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" name=""/>
          <p:cNvSpPr/>
          <p:nvPr/>
        </p:nvSpPr>
        <p:spPr>
          <a:xfrm>
            <a:off x="3047040" y="1304640"/>
            <a:ext cx="981360" cy="10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6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" name=""/>
          <p:cNvSpPr/>
          <p:nvPr/>
        </p:nvSpPr>
        <p:spPr>
          <a:xfrm>
            <a:off x="7896240" y="1685880"/>
            <a:ext cx="11415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" name=""/>
          <p:cNvSpPr/>
          <p:nvPr/>
        </p:nvSpPr>
        <p:spPr>
          <a:xfrm>
            <a:off x="5209560" y="1681200"/>
            <a:ext cx="2592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" name=""/>
          <p:cNvSpPr/>
          <p:nvPr/>
        </p:nvSpPr>
        <p:spPr>
          <a:xfrm>
            <a:off x="8394840" y="1316160"/>
            <a:ext cx="642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" name=""/>
          <p:cNvSpPr/>
          <p:nvPr/>
        </p:nvSpPr>
        <p:spPr>
          <a:xfrm>
            <a:off x="7067520" y="1300320"/>
            <a:ext cx="1168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" name=""/>
          <p:cNvSpPr/>
          <p:nvPr/>
        </p:nvSpPr>
        <p:spPr>
          <a:xfrm>
            <a:off x="8962920" y="920880"/>
            <a:ext cx="7488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" name=""/>
          <p:cNvSpPr/>
          <p:nvPr/>
        </p:nvSpPr>
        <p:spPr>
          <a:xfrm>
            <a:off x="8129160" y="920880"/>
            <a:ext cx="712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" name=""/>
          <p:cNvSpPr/>
          <p:nvPr/>
        </p:nvSpPr>
        <p:spPr>
          <a:xfrm>
            <a:off x="1254240" y="5902200"/>
            <a:ext cx="778356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" name=""/>
          <p:cNvSpPr/>
          <p:nvPr/>
        </p:nvSpPr>
        <p:spPr>
          <a:xfrm>
            <a:off x="355320" y="5842080"/>
            <a:ext cx="78840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" name=""/>
          <p:cNvSpPr/>
          <p:nvPr/>
        </p:nvSpPr>
        <p:spPr>
          <a:xfrm>
            <a:off x="3884760" y="5902200"/>
            <a:ext cx="51530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" name=""/>
          <p:cNvSpPr/>
          <p:nvPr/>
        </p:nvSpPr>
        <p:spPr>
          <a:xfrm>
            <a:off x="5880240" y="5126040"/>
            <a:ext cx="315756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" name=""/>
          <p:cNvSpPr/>
          <p:nvPr/>
        </p:nvSpPr>
        <p:spPr>
          <a:xfrm>
            <a:off x="4695480" y="5110200"/>
            <a:ext cx="1093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" name=""/>
          <p:cNvSpPr/>
          <p:nvPr/>
        </p:nvSpPr>
        <p:spPr>
          <a:xfrm>
            <a:off x="6900840" y="5126040"/>
            <a:ext cx="2136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" name=""/>
          <p:cNvSpPr/>
          <p:nvPr/>
        </p:nvSpPr>
        <p:spPr>
          <a:xfrm>
            <a:off x="6392880" y="4737240"/>
            <a:ext cx="264492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" name=""/>
          <p:cNvSpPr/>
          <p:nvPr/>
        </p:nvSpPr>
        <p:spPr>
          <a:xfrm>
            <a:off x="4492080" y="4729320"/>
            <a:ext cx="18046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" name=""/>
          <p:cNvSpPr/>
          <p:nvPr/>
        </p:nvSpPr>
        <p:spPr>
          <a:xfrm>
            <a:off x="6900840" y="4737240"/>
            <a:ext cx="21369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" name=""/>
          <p:cNvSpPr/>
          <p:nvPr/>
        </p:nvSpPr>
        <p:spPr>
          <a:xfrm>
            <a:off x="6392880" y="4359240"/>
            <a:ext cx="2644920" cy="244440"/>
          </a:xfrm>
          <a:prstGeom prst="rect">
            <a:avLst/>
          </a:prstGeom>
          <a:solidFill>
            <a:srgbClr val="a7ff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" name=""/>
          <p:cNvSpPr/>
          <p:nvPr/>
        </p:nvSpPr>
        <p:spPr>
          <a:xfrm>
            <a:off x="2851920" y="4348080"/>
            <a:ext cx="3443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Financials (interest rate, equity)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6541920" y="4359240"/>
            <a:ext cx="2495880" cy="24444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" name=""/>
          <p:cNvSpPr/>
          <p:nvPr/>
        </p:nvSpPr>
        <p:spPr>
          <a:xfrm>
            <a:off x="6507000" y="3983040"/>
            <a:ext cx="2530800" cy="244440"/>
          </a:xfrm>
          <a:prstGeom prst="rect">
            <a:avLst/>
          </a:prstGeom>
          <a:solidFill>
            <a:srgbClr val="abc5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" name=""/>
          <p:cNvSpPr/>
          <p:nvPr/>
        </p:nvSpPr>
        <p:spPr>
          <a:xfrm>
            <a:off x="5295600" y="3967200"/>
            <a:ext cx="1144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" name=""/>
          <p:cNvSpPr/>
          <p:nvPr/>
        </p:nvSpPr>
        <p:spPr>
          <a:xfrm>
            <a:off x="7040520" y="3983040"/>
            <a:ext cx="1997280" cy="24444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" name=""/>
          <p:cNvSpPr/>
          <p:nvPr/>
        </p:nvSpPr>
        <p:spPr>
          <a:xfrm>
            <a:off x="6883560" y="3602160"/>
            <a:ext cx="215424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5946480" y="3586320"/>
            <a:ext cx="864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8" name=""/>
          <p:cNvSpPr/>
          <p:nvPr/>
        </p:nvSpPr>
        <p:spPr>
          <a:xfrm>
            <a:off x="7389720" y="3602160"/>
            <a:ext cx="164808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" name=""/>
          <p:cNvSpPr/>
          <p:nvPr/>
        </p:nvSpPr>
        <p:spPr>
          <a:xfrm>
            <a:off x="6891480" y="3213000"/>
            <a:ext cx="214632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3869640" y="3205080"/>
            <a:ext cx="2948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Scandinavian Power &amp;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"/>
          <p:cNvSpPr/>
          <p:nvPr/>
        </p:nvSpPr>
        <p:spPr>
          <a:xfrm>
            <a:off x="7048440" y="3213000"/>
            <a:ext cx="198936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" name=""/>
          <p:cNvSpPr/>
          <p:nvPr/>
        </p:nvSpPr>
        <p:spPr>
          <a:xfrm>
            <a:off x="7389720" y="2835360"/>
            <a:ext cx="1648080" cy="244440"/>
          </a:xfrm>
          <a:prstGeom prst="rect">
            <a:avLst/>
          </a:prstGeom>
          <a:solidFill>
            <a:srgbClr val="abc5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6314760" y="2824200"/>
            <a:ext cx="9025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7904160" y="2835360"/>
            <a:ext cx="1133640" cy="24444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" name=""/>
          <p:cNvSpPr/>
          <p:nvPr/>
        </p:nvSpPr>
        <p:spPr>
          <a:xfrm>
            <a:off x="7389720" y="2444760"/>
            <a:ext cx="164808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" name=""/>
          <p:cNvSpPr/>
          <p:nvPr/>
        </p:nvSpPr>
        <p:spPr>
          <a:xfrm>
            <a:off x="6762240" y="2443320"/>
            <a:ext cx="496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7" name=""/>
          <p:cNvSpPr/>
          <p:nvPr/>
        </p:nvSpPr>
        <p:spPr>
          <a:xfrm>
            <a:off x="7904160" y="2444760"/>
            <a:ext cx="11336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8" name=""/>
          <p:cNvSpPr/>
          <p:nvPr/>
        </p:nvSpPr>
        <p:spPr>
          <a:xfrm>
            <a:off x="7488360" y="2065320"/>
            <a:ext cx="1549440" cy="244440"/>
          </a:xfrm>
          <a:prstGeom prst="rect">
            <a:avLst/>
          </a:prstGeom>
          <a:solidFill>
            <a:srgbClr val="ff9d9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9" name=""/>
          <p:cNvSpPr/>
          <p:nvPr/>
        </p:nvSpPr>
        <p:spPr>
          <a:xfrm>
            <a:off x="5952600" y="2062080"/>
            <a:ext cx="14234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0" name=""/>
          <p:cNvSpPr/>
          <p:nvPr/>
        </p:nvSpPr>
        <p:spPr>
          <a:xfrm>
            <a:off x="7904160" y="2065320"/>
            <a:ext cx="1133640" cy="2444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1" name=""/>
          <p:cNvSpPr/>
          <p:nvPr/>
        </p:nvSpPr>
        <p:spPr>
          <a:xfrm>
            <a:off x="5388120" y="5491080"/>
            <a:ext cx="3649680" cy="244440"/>
          </a:xfrm>
          <a:prstGeom prst="rect">
            <a:avLst/>
          </a:prstGeom>
          <a:solidFill>
            <a:srgbClr val="a7ff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" name=""/>
          <p:cNvSpPr/>
          <p:nvPr/>
        </p:nvSpPr>
        <p:spPr>
          <a:xfrm>
            <a:off x="5894280" y="5491080"/>
            <a:ext cx="3143520" cy="244440"/>
          </a:xfrm>
          <a:prstGeom prst="rect">
            <a:avLst/>
          </a:prstGeom>
          <a:solidFill>
            <a:srgbClr val="00822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" name=""/>
          <p:cNvSpPr/>
          <p:nvPr/>
        </p:nvSpPr>
        <p:spPr>
          <a:xfrm>
            <a:off x="4115880" y="5486400"/>
            <a:ext cx="11952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" name=""/>
          <p:cNvSpPr/>
          <p:nvPr/>
        </p:nvSpPr>
        <p:spPr>
          <a:xfrm>
            <a:off x="1245600" y="6584040"/>
            <a:ext cx="2598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Lighter shading indicates a developing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Darker shading indicates a mature 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"/>
          <p:cNvSpPr/>
          <p:nvPr/>
        </p:nvSpPr>
        <p:spPr>
          <a:xfrm>
            <a:off x="-22320" y="69120"/>
            <a:ext cx="103093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Neutrally Positioned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Make Commodity Markets 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" name=""/>
          <p:cNvSpPr/>
          <p:nvPr/>
        </p:nvSpPr>
        <p:spPr>
          <a:xfrm>
            <a:off x="354168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" name=""/>
          <p:cNvSpPr/>
          <p:nvPr/>
        </p:nvSpPr>
        <p:spPr>
          <a:xfrm>
            <a:off x="26028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" name=""/>
          <p:cNvSpPr/>
          <p:nvPr/>
        </p:nvSpPr>
        <p:spPr>
          <a:xfrm>
            <a:off x="6826320" y="1731960"/>
            <a:ext cx="319860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" name=""/>
          <p:cNvSpPr/>
          <p:nvPr/>
        </p:nvSpPr>
        <p:spPr>
          <a:xfrm>
            <a:off x="781560" y="2464200"/>
            <a:ext cx="221724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Futures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" name=""/>
          <p:cNvSpPr/>
          <p:nvPr/>
        </p:nvSpPr>
        <p:spPr>
          <a:xfrm>
            <a:off x="725400" y="26226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" name=""/>
          <p:cNvSpPr/>
          <p:nvPr/>
        </p:nvSpPr>
        <p:spPr>
          <a:xfrm>
            <a:off x="725400" y="30672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" name=""/>
          <p:cNvSpPr/>
          <p:nvPr/>
        </p:nvSpPr>
        <p:spPr>
          <a:xfrm>
            <a:off x="725400" y="35244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3" name=""/>
          <p:cNvSpPr/>
          <p:nvPr/>
        </p:nvSpPr>
        <p:spPr>
          <a:xfrm>
            <a:off x="4192920" y="2464200"/>
            <a:ext cx="17647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Settlement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" name=""/>
          <p:cNvSpPr/>
          <p:nvPr/>
        </p:nvSpPr>
        <p:spPr>
          <a:xfrm>
            <a:off x="4135320" y="26226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" name=""/>
          <p:cNvSpPr/>
          <p:nvPr/>
        </p:nvSpPr>
        <p:spPr>
          <a:xfrm>
            <a:off x="4135320" y="30672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6" name=""/>
          <p:cNvSpPr/>
          <p:nvPr/>
        </p:nvSpPr>
        <p:spPr>
          <a:xfrm>
            <a:off x="4135320" y="352440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7155000" y="2237040"/>
            <a:ext cx="2795400" cy="19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eCommerce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 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7093080" y="255888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>
            <a:off x="7093080" y="297828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>
            <a:off x="7093080" y="375300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>
            <a:off x="304920" y="1702800"/>
            <a:ext cx="3111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>
            <a:off x="440820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" name=""/>
          <p:cNvSpPr/>
          <p:nvPr/>
        </p:nvSpPr>
        <p:spPr>
          <a:xfrm>
            <a:off x="769284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" name=""/>
          <p:cNvSpPr/>
          <p:nvPr/>
        </p:nvSpPr>
        <p:spPr>
          <a:xfrm>
            <a:off x="260280" y="2309760"/>
            <a:ext cx="3198960" cy="1852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" name=""/>
          <p:cNvSpPr/>
          <p:nvPr/>
        </p:nvSpPr>
        <p:spPr>
          <a:xfrm>
            <a:off x="3541680" y="2309760"/>
            <a:ext cx="319896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" name=""/>
          <p:cNvSpPr/>
          <p:nvPr/>
        </p:nvSpPr>
        <p:spPr>
          <a:xfrm>
            <a:off x="6826320" y="2309760"/>
            <a:ext cx="3198600" cy="1851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77" name=""/>
          <p:cNvGrpSpPr/>
          <p:nvPr/>
        </p:nvGrpSpPr>
        <p:grpSpPr>
          <a:xfrm>
            <a:off x="511200" y="4857840"/>
            <a:ext cx="9274320" cy="1144800"/>
            <a:chOff x="511200" y="4857840"/>
            <a:chExt cx="9274320" cy="1144800"/>
          </a:xfrm>
        </p:grpSpPr>
        <p:sp>
          <p:nvSpPr>
            <p:cNvPr id="278" name=""/>
            <p:cNvSpPr/>
            <p:nvPr/>
          </p:nvSpPr>
          <p:spPr>
            <a:xfrm>
              <a:off x="51120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e1f2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1989360" y="4857840"/>
              <a:ext cx="1888920" cy="1139760"/>
            </a:xfrm>
            <a:custGeom>
              <a:avLst/>
              <a:gdLst>
                <a:gd name="textAreaLeft" fmla="*/ 0 w 1888920"/>
                <a:gd name="textAreaRight" fmla="*/ 1889280 w 188892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c9e8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3465720" y="4857840"/>
              <a:ext cx="1888920" cy="1139760"/>
            </a:xfrm>
            <a:custGeom>
              <a:avLst/>
              <a:gdLst>
                <a:gd name="textAreaLeft" fmla="*/ 0 w 1888920"/>
                <a:gd name="textAreaRight" fmla="*/ 1889280 w 188892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8dce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494352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4fb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41988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29a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896240" y="4857840"/>
              <a:ext cx="1889280" cy="1139760"/>
            </a:xfrm>
            <a:custGeom>
              <a:avLst/>
              <a:gdLst>
                <a:gd name="textAreaLeft" fmla="*/ 0 w 1889280"/>
                <a:gd name="textAreaRight" fmla="*/ 1889640 w 1889280"/>
                <a:gd name="textAreaTop" fmla="*/ 0 h 1139760"/>
                <a:gd name="textAreaBottom" fmla="*/ 1140120 h 1139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lnTo>
                    <a:pt x="5400" y="10800"/>
                  </a:lnTo>
                  <a:close/>
                </a:path>
              </a:pathLst>
            </a:cu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851040" y="4948200"/>
              <a:ext cx="141588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Define Product Standards and Contracts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2298600" y="5054760"/>
              <a:ext cx="141624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Obtain Access to Physical Product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905280" y="5054760"/>
              <a:ext cx="1204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Develop Physical Distribution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5381640" y="4934160"/>
              <a:ext cx="1204920" cy="94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 Making Establishes Liquidity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6816600" y="5126040"/>
              <a:ext cx="14018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 Management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8296200" y="5054760"/>
              <a:ext cx="1204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Innovative Structured 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Shant Donabedian</dc:creator>
  <dc:description/>
  <dc:language>en-US</dc:language>
  <cp:lastModifiedBy>elinnell</cp:lastModifiedBy>
  <cp:lastPrinted>2000-09-05T16:54:24Z</cp:lastPrinted>
  <dcterms:modified xsi:type="dcterms:W3CDTF">2000-09-05T18:29:34Z</dcterms:modified>
  <cp:revision>566</cp:revision>
  <dc:subject/>
  <dc:title>Andrew Miles</dc:title>
</cp:coreProperties>
</file>