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7848720" y="6477120"/>
            <a:ext cx="1110960" cy="26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219320" y="6629400"/>
            <a:ext cx="1752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JD-California-0101-</a:t>
            </a:r>
            <a:fld id="{FA743A03-937D-48C5-ACA2-DD537D6505AE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1751400" y="527040"/>
            <a:ext cx="5662080" cy="55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California:  What Went Wrong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How to Fix It?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Dasovich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Crisis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3968640" y="3500280"/>
            <a:ext cx="1197360" cy="1355760"/>
            <a:chOff x="3968640" y="3500280"/>
            <a:chExt cx="1197360" cy="1355760"/>
          </a:xfrm>
        </p:grpSpPr>
        <p:pic>
          <p:nvPicPr>
            <p:cNvPr id="8" name="WC-Elogo-N" descr=""/>
            <p:cNvPicPr/>
            <p:nvPr/>
          </p:nvPicPr>
          <p:blipFill>
            <a:blip r:embed="rId1"/>
            <a:stretch/>
          </p:blipFill>
          <p:spPr>
            <a:xfrm>
              <a:off x="3968640" y="3500280"/>
              <a:ext cx="1171800" cy="1355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" name=""/>
            <p:cNvSpPr/>
            <p:nvPr/>
          </p:nvSpPr>
          <p:spPr>
            <a:xfrm>
              <a:off x="5032080" y="4350600"/>
              <a:ext cx="1339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Lessons from California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219320"/>
            <a:ext cx="7925040" cy="495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95000"/>
              </a:lnSpc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De-regulation Has Not Failed in California Because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 Never De-regulated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Properly-designed De-regulation Benefits Consumers and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Economy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Flawed Restructuring Plans Can Have Negative Spillovers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Financial Distress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Economic Dislocation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Political Instability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spcBef>
                <a:spcPts val="788"/>
              </a:spcBef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California Must Focus 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Improving the Utilities Financial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Increasing Supply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Reducing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Re-regulation and Bankruptcies Are Not Options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788"/>
              </a:spcBef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Very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California’s History of Flawed Energy Policies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26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Over-reliance on Imports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Over-reliance on Monopolies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Overly Burdensome Regulatory Programs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Little or No Faith in the Value of Market Signals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19720" y="5257800"/>
            <a:ext cx="43434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History of Energy Booms and Busts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Crumbling Energy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533412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447920" y="556272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914400" y="1828800"/>
            <a:ext cx="7315200" cy="327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 Severe Supply-demand Imbalance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Demand Is up Sharply in California and the West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Supply Has Failed to Keep up With Demand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Uncooperative Weather Patterns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 has been living with a flawed restructuring law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California’s Most Recent Energy 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648320" y="5410080"/>
            <a:ext cx="29718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political crisis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financial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possible economic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371600" y="548640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76520" y="571500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37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Went Wrong?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 Rejected Markets in Favor of a Risky Lab Experiment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871560" y="1512720"/>
            <a:ext cx="7410600" cy="3854160"/>
            <a:chOff x="871560" y="1512720"/>
            <a:chExt cx="7410600" cy="3854160"/>
          </a:xfrm>
        </p:grpSpPr>
        <p:sp>
          <p:nvSpPr>
            <p:cNvPr id="24" name=""/>
            <p:cNvSpPr/>
            <p:nvPr/>
          </p:nvSpPr>
          <p:spPr>
            <a:xfrm>
              <a:off x="890640" y="1637640"/>
              <a:ext cx="59436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Markets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California’s Electric Industry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90640" y="2136960"/>
              <a:ext cx="7391520" cy="1270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4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Easy entry 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* Siting laws block power plant development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4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4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Term contracts dominate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* Utilities forced to buy from and sell to spot market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90640" y="1512720"/>
              <a:ext cx="7315200" cy="3854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90640" y="213696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890640" y="276084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90640" y="363492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90640" y="463320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306960" y="1512720"/>
              <a:ext cx="0" cy="3840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90640" y="2886120"/>
              <a:ext cx="5867640" cy="70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890640" y="3634920"/>
              <a:ext cx="7315200" cy="1018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6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Prices influence supply and 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* Consumers pay the same whether they conserve or not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6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demand decisions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* Sitting Laws trump incentives to expand supply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6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871560" y="4633200"/>
              <a:ext cx="7391520" cy="47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6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Customers have real choices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* Lawmakers claim that AB 1890 is “not about” retail 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 competition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"/>
          <p:cNvSpPr/>
          <p:nvPr/>
        </p:nvSpPr>
        <p:spPr>
          <a:xfrm>
            <a:off x="2311560" y="5578560"/>
            <a:ext cx="5351400" cy="9316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Gap between supply and demand became a chasm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Government assumed role of electricity “portfolio manager”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on behalf of consumers.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Fewer than  2% of customers switched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49280" y="5618160"/>
            <a:ext cx="1746360" cy="838080"/>
          </a:xfrm>
          <a:prstGeom prst="rightArrow">
            <a:avLst>
              <a:gd name="adj1" fmla="val 50000"/>
              <a:gd name="adj2" fmla="val 52094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9280" y="590076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Solution?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 the Market That California Was Promised but Never Got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09480" y="1523880"/>
            <a:ext cx="7772400" cy="426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Get the Utilities Back on Their Financial Feet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Increase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Overhaul Plant Siting Laws to Create a Stream-lined, One-stop Shop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Remove Road Blocks to On-site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Re-strike the Balance Between Power Needs and Environmental Quality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10000"/>
              </a:lnSpc>
              <a:spcBef>
                <a:spcPts val="337"/>
              </a:spcBef>
              <a:buNone/>
              <a:tabLst>
                <a:tab algn="l" pos="0"/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Decrease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Give Consumers and Businesses Price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Give Consumers the Market-based Financial Incentives Needed to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Respond to Those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Mine Large Amounts of Reductions Now in Anticipation of Summer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10000"/>
              </a:lnSpc>
              <a:spcBef>
                <a:spcPts val="300"/>
              </a:spcBef>
              <a:buNone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Create a Real Retail Market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Market Is the Best Portfolio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buNone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Fix the Gas Market Before It’s Too 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Won’t Work?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Beware Calls for the “Good Old Days”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419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Frutiger 45 Light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Bankruptcy Is a Bad Idea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25000"/>
              </a:lnSpc>
              <a:spcBef>
                <a:spcPts val="414"/>
              </a:spcBef>
              <a:buNone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Frutiger 45 Light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 Controls Lead to One Thing:  Shortages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25000"/>
              </a:lnSpc>
              <a:spcBef>
                <a:spcPts val="414"/>
              </a:spcBef>
              <a:buNone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Frutiger 45 Light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Re-regulation Will Make Matters Worse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–"/>
              <a:tabLst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  <a:tab algn="l" pos="5221440"/>
                <a:tab algn="l" pos="54482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Investment Fueled by Capital Markets or Government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Coffers?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–"/>
              <a:tabLst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  <a:tab algn="l" pos="5221440"/>
                <a:tab algn="l" pos="54482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Government’s Track Record As Portfolio Manager Is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Very Weak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Simon Shih</cp:lastModifiedBy>
  <dcterms:modified xsi:type="dcterms:W3CDTF">2001-01-26T22:24:38Z</dcterms:modified>
  <cp:revision>15</cp:revision>
  <dc:subject/>
  <dc:title>California:  What Went Wrong and How to Fix It?</dc:title>
</cp:coreProperties>
</file>