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/>
  <p:notesSz cx="6923088" cy="94249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7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8210520" y="6602400"/>
            <a:ext cx="749160" cy="14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0" y="6602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RS-California2-0701-</a:t>
            </a:r>
            <a:fld id="{CD6ACD1D-0A1E-41B3-87E1-8B629D15B98C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749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749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7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7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7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442800" y="534960"/>
            <a:ext cx="8236080" cy="503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Recent History of California's Electricity Industry: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Case Study in Bad Policy, Failed Leadership and a Crisis That Could Have Been Avoided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Dasovich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995640" y="4425840"/>
            <a:ext cx="1195560" cy="1086120"/>
            <a:chOff x="3995640" y="4425840"/>
            <a:chExt cx="1195560" cy="1086120"/>
          </a:xfrm>
        </p:grpSpPr>
        <p:pic>
          <p:nvPicPr>
            <p:cNvPr id="10" name="WC-Elogo-N" descr=""/>
            <p:cNvPicPr/>
            <p:nvPr/>
          </p:nvPicPr>
          <p:blipFill>
            <a:blip r:embed="rId1"/>
            <a:stretch/>
          </p:blipFill>
          <p:spPr>
            <a:xfrm>
              <a:off x="3995640" y="4425840"/>
              <a:ext cx="1172160" cy="1086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1" name=""/>
            <p:cNvSpPr/>
            <p:nvPr/>
          </p:nvSpPr>
          <p:spPr>
            <a:xfrm>
              <a:off x="5059080" y="508608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Won’t Work?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Beware Calls for the  “Good Old Days”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834920"/>
            <a:ext cx="75168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Re-Regulation Will Make Matters Worse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Fueled by Capital Markets or Government Coffers?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Government’s Track Record As Portfolio Manager Is Very Weak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Price Controls Lead to One Thing:  Shortages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Solution?</a:t>
            </a:r>
            <a:br>
              <a:rPr sz="32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the Market That California Was Promised but Never Got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25064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Get the Utilities Back on Their Financial Feet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Increase Supply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Overhaul Plant Siting Laws to Create a Stream-lined, One-stop Shop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Remove Road Blocks to On-site Generation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Re-strike the Balance Between Power Needs and Environmental Quality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Decrease Demand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 Consumers and Businesses Price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Give Consumers the Market-based Financial Incentives Needed to Respond to Those Signals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Create a Real Retail Market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Is the Best Portfolio Manager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424240" y="6008040"/>
            <a:ext cx="4305240" cy="642600"/>
          </a:xfrm>
          <a:prstGeom prst="rect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California will benefit most from market-oriented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-111240" y="632880"/>
            <a:ext cx="93441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Could California’s Political Leadership Have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Done Differently? </a:t>
            </a:r>
            <a:br>
              <a:rPr sz="2400"/>
            </a:b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Could California’s Consumers Have Avoided Paying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Billions of Unnecessary Dollars For Their Electricity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Last Year?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533160" y="2307960"/>
            <a:ext cx="806436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Protect SDG&amp;E Customers by Entering Into Long-Term Deals in Early 2000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Avoid Generation Exodus and Minimize Blackouts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Encourage Load Reduction Measures by Setting Reasonable Retail Rates 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Pay the QFs So They Deliver Power Instead of Sitting Idle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Lower Consumer Costs by Ensuring CDWR Creditworthiness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1250"/>
              </a:spcBef>
              <a:buClr>
                <a:srgbClr val="ffb310"/>
              </a:buClr>
              <a:buSzPct val="80000"/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End the CDWR Under Scheduling of Load Requirements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3500280" y="6004080"/>
            <a:ext cx="4132440" cy="407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Missteps of Politicians = Lost $$$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46240" y="576900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352680" y="1936800"/>
            <a:ext cx="2444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(May 2000 – Present)</a:t>
            </a:r>
            <a:br>
              <a:rPr sz="1800"/>
            </a:b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71400" y="820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Protect SDG&amp;E Customers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36600" y="942840"/>
            <a:ext cx="87501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Long Term Contracts were Available to California in Fall 2000 at $45-$55/MWh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“Last summer, Houston-based Enron and several other firms offered to sell power to California’s utilities for just five years at about $50 a megawatt-hour”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L.A. Times, June 13, 2001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SDG&amp;E Could Not Get CPUC Pre-Approval for These Deals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Instead Has Paid $2.5 Billion (1) Contracting for Power at Prices Significantly above the Prices Available and (2) Buyer on the Spot Market for $300/MWh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“…the contract price for the long-term energy contracts is around $.17 [$170/MWh]”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Controller Kathleen Connell, July 5,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Had the CPUC Mandated that SDG&amp;E, PG&amp;E and SCE Enter into Similar Contracts, Consumers Could have Saved $80 Billion over the 2000-2006 Timeframe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165480" y="5576760"/>
            <a:ext cx="5834160" cy="6397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to SDG&amp;E Customers = $3.0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to other California Consumers = Tens of Billions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841320" y="550872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0" y="128160"/>
            <a:ext cx="8951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Avoid Generation Exodus and Blackouts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440" y="1128600"/>
            <a:ext cx="811692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As Wholesale Price Caps were Tightened in the Cal PX and Cal ISO from $750/MWh to $250/MWh, imports were reduced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“Net Imports in August 2000 were 3,500 MW Below 1999 Level”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Staff Report on U.S. Bulk Power Markets:  Part I (November 2000)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New Peaking Capacity Got Canceled After the $150/MWh Price Cap was Put in Place in November 2000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“At Least 668 MW of Peak Capacity was Dropped Because of the Proposal”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Energy Markets, November 10,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Generation Shortages Are Likely to Affect 1.4 Million Homes and Occur for Nearly 113 Hours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Shortfall Could have Been Reduced by 10-20% Without Price Caps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“The Impact of Wholesale Electricity Price Controls on California Summer Reliability”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Department of Energy,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513240" y="5875200"/>
            <a:ext cx="5081400" cy="4622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1.4 Million Homes w/o 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46240" y="57308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1160" y="19008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Encourage Earlier Load Reductions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2366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CPUC and the Governor Openly Opposed Any Retail Tariff Increase in 2000 Even Though Utilities were Heading Towards Financial Insolvency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Without Any Appropriate Retail Price Signals, Businesses and Homes in California Had No Reason to Conserve Energy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CPUC Finally Approved Two Retail Rate Increases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2001 - $10/MWh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2001 - $30/MWh (with the Bill Impact Not Until July)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Had the CPUC Increased Retail Rates Modestly in 2000 When Wholesale Prices Were Increasing, Consumers Would Have Reduced Demand Thereby Moderating Overall Purchased Energy Costs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402080" y="5850000"/>
            <a:ext cx="267192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$2.5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679400" y="5667480"/>
            <a:ext cx="2240280" cy="838080"/>
          </a:xfrm>
          <a:prstGeom prst="rightArrow">
            <a:avLst>
              <a:gd name="adj1" fmla="val 50000"/>
              <a:gd name="adj2" fmla="val 66828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1160" y="13932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Bring QFs Back On-Line Earlier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3176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5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Many Qualifying Facilities went Off-Line in Late 2000 and Early 2001 Due to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CPUC Mandated Change in the Pricing Formula for Natural Gas that Made Running Uneconomic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5000"/>
              </a:lnSpc>
              <a:spcBef>
                <a:spcPts val="1125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 Failed to Make Scheduled Payments to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5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“Edison Owes $529 Million and PG&amp;E Owes $387 Million as of January 31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st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2001.”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115000"/>
              </a:lnSpc>
              <a:spcBef>
                <a:spcPts val="876"/>
              </a:spcBef>
              <a:buClr>
                <a:srgbClr val="ffb31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Staff Report on U.S. Bulk Power Markets:  Part I (November 2000)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lnSpc>
                <a:spcPct val="115000"/>
              </a:lnSpc>
              <a:spcBef>
                <a:spcPts val="876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5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DWR Replaced the $125/MWh QF Power with Spot at Prices Bought Above $300/MWh between February and May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4572000" y="5824440"/>
            <a:ext cx="2730600" cy="5130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$600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984320" y="5692680"/>
            <a:ext cx="2239920" cy="838440"/>
          </a:xfrm>
          <a:prstGeom prst="rightArrow">
            <a:avLst>
              <a:gd name="adj1" fmla="val 50000"/>
              <a:gd name="adj2" fmla="val 66788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1160" y="13932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Ensure CDWR Creditworthiness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99360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Told to Manage Utilities “Net Short” Beginning January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Future Cash Flows are Unclear Based on Legislation and CPUC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Continues to Pay Credit Premium to Market for Failure of CPUC to Set Compensatory Retail Rates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FERC Believes that 10% Adder to Cost is Reasonable to Compensate Seller for Credit Concerns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CDWR has Spent at least $13 Billion to Date Purchasing Power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590840" y="592452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160880" y="6081840"/>
            <a:ext cx="267156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$1.3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71160" y="139320"/>
            <a:ext cx="8342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End Utility/CDWR Underscheduling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33160" y="1239840"/>
            <a:ext cx="80643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Underscheduling in Early 2000 was the Result of Poor Incentives Directed at the Utilities Trying to Maximize their Stranded Cost Recovery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During Some Hours Last Year, the CAISO was the Buyer of over 10,000 MW in Real Time to Keep Load and Generation in Balance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To Address this Situation, FERC Ordered that CAISO Implement $100/MWh Penalty for Parties that Underschedule their Load by more than 5%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Combined, the Major Buyers (CDWR, PG&amp;E and SCE) have Incurred to Date as much as $1 Billion Due to Their Continued Inability to Forward Contract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 addition, Most of the $1.1 Billion Out of Market Purchases in 2001 Resulted from the CAISO Having to Buy Due to Underscheduling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1666800" y="56800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71960" y="5837400"/>
            <a:ext cx="267192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$2.1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37680" y="3679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Else has California Done </a:t>
            </a:r>
            <a:r>
              <a:rPr b="0" lang="en-US" sz="2000" strike="noStrike" u="none">
                <a:solidFill>
                  <a:srgbClr val="fe000c"/>
                </a:solidFill>
                <a:effectLst/>
                <a:uFillTx/>
                <a:latin typeface="Arial Black"/>
              </a:rPr>
              <a:t>(or will do)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to Its Consumers </a:t>
            </a:r>
            <a:r>
              <a:rPr b="0" lang="en-US" sz="2000" strike="noStrike" u="none">
                <a:solidFill>
                  <a:srgbClr val="fe000c"/>
                </a:solidFill>
                <a:effectLst/>
                <a:uFillTx/>
                <a:latin typeface="Arial Black"/>
              </a:rPr>
              <a:t>(and other Western Consumers)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658800" y="1587240"/>
            <a:ext cx="795816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State of California, through the Department of Water Resources, has Entered into Long-Term Contracts with a Nominal Value of Approximately $43 Billion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Stranded Costs to Consumers = ???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88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Kathleen Connell, State Controller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876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Other Unintended Consequences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88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States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Blackouts, e.g., Nevada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55268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49800" y="5850000"/>
            <a:ext cx="2671560" cy="4618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= $Billions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Making Markets Work Isn’t Easy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Competition Needs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Commitment to Market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Many Buyers and Many 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Easy Entry and Exit for Producers and Retailers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and Consumption Decisions Driven by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Non-Discriminatory Access to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Proper Construction of Default Service Role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Patience and Forbearance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Gray Davis’s Legacy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to California To Date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44600" y="1508040"/>
            <a:ext cx="821664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At least $9.5 Billion in Quantified Costs Due to Poor Policy Decisions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Many Billions More in Less Quantifiable Costs Due to Poor Policy Decisions, e.g.,Purchasing Practices and Long-Term Contracts; failure to procure long-term contracts at outset of crisis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PG&amp;E in Bankruptcy and SCE on the Brink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State of California Downgraded by the Credit Rating Agencies, with Budget Surplus Spent on Electricity</a:t>
            </a: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1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1781280" y="550872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127400" y="5653080"/>
            <a:ext cx="2968560" cy="5126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Cost = $9.5 Billion +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2600" y="17748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Refunds: CAISO Recommendations: Witchhunt? Credible?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655200" y="1214280"/>
            <a:ext cx="786132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Failure to Recognize Gross Culpability of California’s Political Leadership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Failure to Treat the Entire Western Region as an Integrated Market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Disregard of Supply and Demand Conditions Outside of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Arbitrary Heat Rate Cost-of-Service Standard for Imports that Does Not Reflect Resource Scarcity in the Pacific NW and Desert SW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Disregard of Opportunity Costs that Impact Competitive Markets in California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Limitations on Operable Hours (emissions, hydro)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Generation Limitations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Unrealistic Assumptions Regarding Cost and Capabilities of New Power Plants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Includes Timeframe Before October 2000, CDWR Bilateral Transactions, and CAISO Out-of-Market Purchases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No Evidentiary Basis of Wrongdoing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063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Fails to Reflect Billions of Dollars Owed Suppliers</a:t>
            </a:r>
            <a:endParaRPr b="1" lang="en-US" sz="17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065240" y="59468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378240" y="6189840"/>
            <a:ext cx="5194440" cy="2743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CAISO: Truth and Independence are Alien Concepts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91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Don’t Blame the Messenger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388440" y="1060200"/>
            <a:ext cx="835668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Has Long Advocated that the Rules Put in Place by the California Government and Blessed by FERC were Doomed to Fail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has Always Operated Fully within the Law and FERC’s Rules and has Never Benefited from the Exercise of Market Power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Marketers Provide a Vital Service in this Highly Volatile Commodity Market – Transparency and Price Risk Management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Enron has been Attacked and Outrageous Statements have been made Against Enron’s Executives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While the CAISO Alleges that Enron “owes” $39 Million, Enron has not been Paid Many Times that Amount for CPUC Approved Retail Obligations by Both SCE and PG&amp;E as well as wholesale power and gas sales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Political Scapegoating “focus groups” well, but the Cost to Californians of recent policy decisions is in the Billions and Mounting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Final Thoughts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04292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Knowledge is Power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Must Make Sure Policymakers and Consumers Understand the Volatility of Electricity Markets and how to Protect Against that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Focus Like a Laser Beam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Must Stay Focused on Implementing the Key Components of Competitive Markets Even When Problems Arise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No Other Workable Options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the Long-Term, Cost-of-Service Regulation and Regulatory Micromanagement are Far Worse than the Initial Challenges Presented by a Competitive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Supply and Demand Still Rule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Sooner or Later, “Reasonable” Prices Come Down to Either More Supply or Less Demand, and Competition Provides Both More Efficiently, e.g.;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Cost of a Political Response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00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is Massive …. California’s Electricity “Crisis” Will Be Text Book Example of Failed Political Leadership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 of Lessons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Learned from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707840"/>
            <a:ext cx="777240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De-Regulation Has Not Failed in California Because California Never De-regulated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Properly-Designed De-regulation Benefits Consumers and the Economy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Flawed Restructuring Plans Can Have Negative Spillovers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Must Focus 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Increasing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561"/>
              </a:spcBef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Reducing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250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Re-Regulation is not a Constructive Option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339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Very Big Picture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41240" y="1763640"/>
            <a:ext cx="807264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Over-Reliance on Imports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Over-Reliance on Monopolies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Overly Burdensome Regulatory Programs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5000"/>
              </a:lnSpc>
              <a:spcBef>
                <a:spcPts val="1624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Little or No Faith in the Value of Market Signals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25000"/>
              </a:lnSpc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3473280" y="5303880"/>
            <a:ext cx="4284720" cy="689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History of Energy Booms and Busts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Crumbling Energy Infrastructure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119240" y="524844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/>
          </p:nvPr>
        </p:nvSpPr>
        <p:spPr>
          <a:xfrm>
            <a:off x="685800" y="1736640"/>
            <a:ext cx="7772400" cy="4702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A Severe Supply-Demand Imbalance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Demand Is up Sharply in California and the    West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Supply Has Failed to Keep up With Demand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Uncooperative Weather Patterns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 Has Been Living With a Flawed Restructuring Law</a:t>
            </a: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endParaRPr b="1" lang="en-US" sz="26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title"/>
          </p:nvPr>
        </p:nvSpPr>
        <p:spPr>
          <a:xfrm>
            <a:off x="685800" y="296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Big Picture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California’s Most Recent Energy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"/>
          <p:cNvSpPr/>
          <p:nvPr/>
        </p:nvSpPr>
        <p:spPr>
          <a:xfrm>
            <a:off x="4091040" y="5504040"/>
            <a:ext cx="4206960" cy="9680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Possible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54620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482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Went Wrong?</a:t>
            </a:r>
            <a:br>
              <a:rPr sz="3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 Rejected Markets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Favor of a Risky Lab Experiment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415800" y="2008080"/>
          <a:ext cx="8358480" cy="2728800"/>
        </p:xfrm>
        <a:graphic>
          <a:graphicData uri="http://schemas.openxmlformats.org/drawingml/2006/table">
            <a:tbl>
              <a:tblPr/>
              <a:tblGrid>
                <a:gridCol w="2970360"/>
                <a:gridCol w="5388120"/>
              </a:tblGrid>
              <a:tr h="3999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95ba6"/>
                          </a:solidFill>
                          <a:effectLst/>
                          <a:uFillTx/>
                          <a:latin typeface="Arial"/>
                        </a:rPr>
                        <a:t>Markets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95ba6"/>
                          </a:solidFill>
                          <a:effectLst/>
                          <a:uFillTx/>
                          <a:latin typeface="Arial"/>
                        </a:rPr>
                        <a:t>California’s Electric Industry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62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Easy Entry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*Siting Laws Block Power Plant Development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 Contracts Dominate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*Utilities Forced to Buy From and Sell to Spot 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000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Prices Influence Supply and Demand Decisions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*Consumers Pay the Same Whether They Conserve or Not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*Siting Laws Trump Incentives to Expand Supply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96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Customers Have Real Choices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876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*Lawmakers Claim that AB 1890 is “not about” retail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competition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6" name=""/>
          <p:cNvSpPr/>
          <p:nvPr/>
        </p:nvSpPr>
        <p:spPr>
          <a:xfrm>
            <a:off x="3500280" y="5348160"/>
            <a:ext cx="429120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Gap between supply and demand became a chasm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assumed role of electricity “portfolio manager” on behalf of consumers.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Fewer than  2% of customers switched providers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6240" y="54388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/>
          </p:nvPr>
        </p:nvSpPr>
        <p:spPr>
          <a:xfrm>
            <a:off x="430200" y="1779480"/>
            <a:ext cx="828216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Plant Capacity in California Is Down 1,200 MW Since 1997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Demand Over the Same Period in California Is up 20%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California’s Reserve Margin Is 6% When 15-20% Is Needed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 the West, Demand Is Up 14%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The West Is Short 10,000 MWs and Is Not Likely to See Supply-Demand Balance Before 2003 </a:t>
            </a:r>
            <a:endParaRPr b="1" lang="en-US" sz="22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title"/>
          </p:nvPr>
        </p:nvSpPr>
        <p:spPr>
          <a:xfrm>
            <a:off x="685800" y="353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Sobering Statistics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6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Some Sobering Statistics</a:t>
            </a:r>
            <a:br>
              <a:rPr sz="30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Situation Is Serious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608120"/>
            <a:ext cx="7772400" cy="470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Reliance on Gas-fired Plants Has Doubled Since 1997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Gas Prices in California were 2-3 Times Higher from Summer 2000 to Summer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Plants Already Constrained by Annual Emission Caps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Emission Credit Prices Have Risen Dramatically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One of Lowest Rainfall Levels in History in the Northwest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But California Prices Remained Frozen at 1996 Levels Until Summer 2001</a:t>
            </a:r>
            <a:endParaRPr b="1" lang="en-US" sz="20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500280" y="5634000"/>
            <a:ext cx="413244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Costs up Sharply Throughout 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CA’s Import Capability Down Sharply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Plants in CA Run Harder &amp; Fail More Often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2600" indent="-16344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Blackouts Have Occurred in CA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14624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3500280" y="5634000"/>
            <a:ext cx="4132440" cy="968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viewed as on the wrong track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Contradicts national/international trends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“country risk” on par with 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9280" indent="-118800">
              <a:lnSpc>
                <a:spcPct val="100000"/>
              </a:lnSpc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Prompts businesses to consider re-locating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13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California’s Proposal 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Nationalize, Re-regulate and Hope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393560"/>
            <a:ext cx="8058240" cy="4701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Resist rate increases….until now…. reality beginning to set in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Re-Price QFs and IOU plants; demand wholesale caps in West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Take over electricity procurement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Appoint obscure agency (CDWR) with little expertise to procurement role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 CDWR can purchase power to fit under rate freeze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Tap State’s general fund as bridge to bond financing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Take over transmission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Quid pro quo for keeping utilities solvent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Rescind consumer choice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Fear that choice threatens recovery of DWR costs and bond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ffb310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Establish “California First” energy policy</a:t>
            </a:r>
            <a:endParaRPr b="1" lang="en-US" sz="1800" strike="noStrike" u="none">
              <a:solidFill>
                <a:srgbClr val="095ba6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ffb31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Confine trade to California’s borders; dictate plant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1146240" y="5667480"/>
            <a:ext cx="2239920" cy="838080"/>
          </a:xfrm>
          <a:prstGeom prst="rightArrow">
            <a:avLst>
              <a:gd name="adj1" fmla="val 50000"/>
              <a:gd name="adj2" fmla="val 66817"/>
            </a:avLst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Result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jdasovic</cp:lastModifiedBy>
  <cp:lastPrinted>2001-07-16T16:42:44Z</cp:lastPrinted>
  <dcterms:modified xsi:type="dcterms:W3CDTF">2001-07-31T19:54:43Z</dcterms:modified>
  <cp:revision>59</cp:revision>
  <dc:subject/>
  <dc:title>California:  What Went Wrong and How to Fix It?</dc:title>
</cp:coreProperties>
</file>