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WC-Elogo-N" descr=""/>
          <p:cNvPicPr/>
          <p:nvPr/>
        </p:nvPicPr>
        <p:blipFill>
          <a:blip r:embed="rId2"/>
          <a:stretch/>
        </p:blipFill>
        <p:spPr>
          <a:xfrm>
            <a:off x="9425160" y="6067440"/>
            <a:ext cx="703080" cy="70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6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-116640" y="6661080"/>
            <a:ext cx="129240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JB-RTO-0800-</a:t>
            </a:r>
            <a:fld id="{FDFCB560-2F55-4D6B-B513-7A58DC9F4587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45880" y="2913120"/>
            <a:ext cx="9829800" cy="12859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just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MARKET VISION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12960" y="3553920"/>
            <a:ext cx="8454960" cy="76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RTO IMPLEMENTATION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228240" y="250920"/>
            <a:ext cx="9829800" cy="94464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Ahead Scheduling With RTO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(continued) </a:t>
            </a:r>
            <a:br>
              <a:rPr sz="26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Timeframe:  Day Ahead Scheduling Deadline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12280" y="1639440"/>
            <a:ext cx="9253800" cy="468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“Use it or Lose It”:  All Unscheduled/Unnoticed PTRs Can Be Offered for Sale By RTO (Either “Firm” or “Subject to Recall” by Owner); PTRs Can be Subject to Recall as “Firm” in the Hourly Market by Owner (Up to 1 hour (or less) Ahead)(If Customer doesn’t either Schedule or Notify RTO how Customer will Use Its PTRs (subject to recall), then Customer Loses PTR and gets no Compensation)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Sells Unscheduled PTRs to Highest Bidder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put in a Schedule without PTRs, subject to Real Time Locational (Energy Value at the Input Point and Energy Cost at the Output) Balancing Costs -- but can include a Ceiling Price on Congestion Costs that Means the Schedule will get Cut if Congestion Price is Higher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3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3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228240" y="261720"/>
            <a:ext cx="9829800" cy="132876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Hourly Market</a:t>
            </a:r>
            <a:br>
              <a:rPr sz="30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Timeframe: Day Ahead Scheduling Deadline through </a:t>
            </a:r>
            <a:br>
              <a:rPr sz="24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 Time Scheduling Deadline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917640" y="1944720"/>
            <a:ext cx="8454960" cy="431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Schedules Without PTRs Clear in the Locational Balancing Market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submit New Schedules in the Hourly Market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even if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Schedule Increases Congestion (Schedule will be subject to real time balancing costs)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“Initial” Balanced Schedule Can Be Modified up until the Close of the Forward Market (1 hour (or less) ahead of flow)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 can Exercise Recall based on Stack Price (if RTO has sold the Unscheduled PTR)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Owner has Sold the PTR in the Bilateral Market, Recall Rights can be Structured per your Deal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Market Redispatch Scheduling (Counterflow becomes “Obligation,” Not “Option”)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34720" y="247680"/>
            <a:ext cx="9829800" cy="134928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Hourly Market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(continued) </a:t>
            </a:r>
            <a:br>
              <a:rPr sz="28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Timeframe: Day Ahead Scheduling Deadline through </a:t>
            </a:r>
            <a:br>
              <a:rPr sz="24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 Time Scheduling Deadline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919080" y="2316240"/>
            <a:ext cx="8454960" cy="220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PTRs will flow Because if a Force Majeure Type Event Happens to the FlowGate, then the Cost of the Additional Inc and Dec is Uplifted (or have PTR $ returned to Customer)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PTR Ownership Confirmed Electronically by Secondary Congestion Rights Platform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234720" y="258480"/>
            <a:ext cx="9829800" cy="128268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Hourly Market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(continued) </a:t>
            </a:r>
            <a:br>
              <a:rPr sz="28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Timeframe: Day Ahead Scheduling Deadline through </a:t>
            </a:r>
            <a:br>
              <a:rPr sz="24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 Time Scheduling Deadline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917640" y="2436840"/>
            <a:ext cx="8454960" cy="250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Schedule Between Commercially Significant FlowGates without PTRs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Penalty for Floating Entire Position against the Real-Time Balancing Market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28240" y="255600"/>
            <a:ext cx="9829800" cy="99864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Time Balancing Mechanism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21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Timeframe:  Within the Hour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796680" y="1647720"/>
            <a:ext cx="870084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Balances Energy (Provides Frequency Regulation)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uses Voluntary “inc” and “dec” Bids from Both Generation and Loads to Adjust for Incremental Real Time Congestion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Coordination of AGC Operations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Information (On OASIS Phase II or similar platform) about Real Time Flows and Constraints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information Should be Public, Including the Bids and Macro (not micro) Interchange Numbers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228240" y="266400"/>
            <a:ext cx="9829800" cy="88740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Time Balancing Mechanism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21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Timing:  Within the Hour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796680" y="1688760"/>
            <a:ext cx="870084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Coordinates/Provides Ancillary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Voltage Levels and Var Support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is PLR or Self-Provision of regulation, balancing, and reserves if serving load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45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may Coordinate for or Provide for Losses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5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28240" y="250920"/>
            <a:ext cx="9829800" cy="61416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RTO’S Reliability Model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515960" y="1676160"/>
            <a:ext cx="74599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Need to Initially Collapse Control Areas, but Will Work Toward Collapsing Control Areas in the Future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Open Markets Faster and at Lower Costs by Utilizing   Existing Infrastructure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RTO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Control Areas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 Authority                     Balancing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Interchange Authority               Local Monitoring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Redispatch                               Data Collection Systems    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Real-Time Balancing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Real-Time Reserves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228240" y="262080"/>
            <a:ext cx="9829800" cy="56808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Functions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914400" y="2009520"/>
            <a:ext cx="845496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 for Both Retail and Wholesale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After the Fact Trading of In-kind Imbalances, if any, for Settlements (Provided by RTO)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Standards Board for Interregional coordination and data communications standards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228240" y="262080"/>
            <a:ext cx="9829800" cy="57312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919080" y="1358640"/>
            <a:ext cx="845496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 algn="ctr">
              <a:lnSpc>
                <a:spcPct val="90000"/>
              </a:lnSpc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Power Monitoring Separate (Enforced by FERC or DOJ)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ICAP requirement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Load-Based Access Fee pays all Transmission Costs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Solve Seams Issues for RTOs that Implement This (Can Possibly be Used in Current Pools at Some Point in the Future)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>
              <a:lnSpc>
                <a:spcPct val="90000"/>
              </a:lnSpc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28240" y="250560"/>
            <a:ext cx="9829800" cy="579240"/>
          </a:xfrm>
          <a:prstGeom prst="rect">
            <a:avLst/>
          </a:prstGeom>
          <a:solidFill>
            <a:srgbClr val="00ff00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Non-Pancaking of Rates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Use Customers Would Pay Their Prorata Share of Embedded Transmission Costs, Which Will Be Reduced by the Auction Proceeds, Plus the Cost of Their PTR’s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Deposit Required (if Customer Creditworthy)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Redispatch costs due to Force Majeure would be uplifted or $ paid for PTR are returned to Transmission/Congestion Customer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“Cover” Costs should be Received, in Addition to the Energy cost, if Energy is Confiscated by Pool (like in Cal ISO)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3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32920" y="264960"/>
            <a:ext cx="9829800" cy="596880"/>
          </a:xfrm>
          <a:prstGeom prst="rect">
            <a:avLst/>
          </a:prstGeom>
          <a:solidFill>
            <a:srgbClr val="ffcc99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01800" y="1460160"/>
            <a:ext cx="845496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 Transmission and Energy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Transmission/Congestion Structure That Creates a Bilateral Forward Market.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Energy Traded in the Forward Market With Ex-ante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Balancing Market Covers Real-time Deviations Under Ex-Poste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Market Operates up to Real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“Initial” Balanced Schedules to RTO in Day-ahead Pre-scheduling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Parties Allowed to Submit New Schedules (Adjustments) up Until Start of Real-time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float entire position against the Real-time Balancing Market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without penalties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761760" y="228564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Please run any proposed/negotiated changes to these details past the desk before agreement!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1523520" y="3886200"/>
            <a:ext cx="723924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Contacts:  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algn="ctr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Sarah Novosel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algn="ctr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Mary Hain (West)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algn="ctr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Christi Nicolay (East)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3397320" y="2595600"/>
            <a:ext cx="596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3397320" y="3997440"/>
            <a:ext cx="596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3397320" y="3241800"/>
            <a:ext cx="596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 flipH="1">
            <a:off x="6426360" y="1569960"/>
            <a:ext cx="520560" cy="635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3245400" y="1907640"/>
            <a:ext cx="694080" cy="439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5148360" y="1876320"/>
            <a:ext cx="0" cy="300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6384960" y="2684520"/>
            <a:ext cx="596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28240" y="250920"/>
            <a:ext cx="98298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Functions for Energy Marketplace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1397160" y="925560"/>
            <a:ext cx="1971360" cy="9745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1613160" y="982800"/>
            <a:ext cx="1576440" cy="8542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Ahead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3979800" y="925560"/>
            <a:ext cx="2340000" cy="97452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4482000" y="995040"/>
            <a:ext cx="1318680" cy="10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Marketplace for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Congestion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Rights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397160" y="2970360"/>
            <a:ext cx="1971360" cy="55872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3987720" y="2192400"/>
            <a:ext cx="2327400" cy="206856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1961280" y="3031200"/>
            <a:ext cx="8528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NERC ISN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(FlowBat)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4191120" y="2940480"/>
            <a:ext cx="192564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Systems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2371680" y="4840200"/>
            <a:ext cx="2376360" cy="3906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2948760" y="4939920"/>
            <a:ext cx="12099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Oasis Phase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5483160" y="4842000"/>
            <a:ext cx="2376720" cy="3902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5913720" y="4955760"/>
            <a:ext cx="153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RTO Filings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6970680" y="2193840"/>
            <a:ext cx="1971720" cy="97488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7073280" y="2493000"/>
            <a:ext cx="17348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Electronic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6969240" y="925560"/>
            <a:ext cx="1971720" cy="974520"/>
          </a:xfrm>
          <a:prstGeom prst="rect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7268760" y="1200960"/>
            <a:ext cx="140760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FERC Open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Tariff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4848120" y="4500720"/>
            <a:ext cx="606600" cy="317520"/>
          </a:xfrm>
          <a:prstGeom prst="downArrow">
            <a:avLst>
              <a:gd name="adj1" fmla="val 54454"/>
              <a:gd name="adj2" fmla="val 53306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4173480" y="5651640"/>
            <a:ext cx="1971720" cy="9745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4626720" y="5944320"/>
            <a:ext cx="106092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Policy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4879800" y="5103720"/>
            <a:ext cx="5302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4843440" y="5276880"/>
            <a:ext cx="606600" cy="317520"/>
          </a:xfrm>
          <a:prstGeom prst="downArrow">
            <a:avLst>
              <a:gd name="adj1" fmla="val 54454"/>
              <a:gd name="adj2" fmla="val 53306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6384960" y="3889440"/>
            <a:ext cx="596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6970680" y="3398760"/>
            <a:ext cx="1971720" cy="97488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7437240" y="3804840"/>
            <a:ext cx="1011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1397160" y="2257560"/>
            <a:ext cx="1971360" cy="55872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1567800" y="2425320"/>
            <a:ext cx="16459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Ancillary Exchange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397160" y="3713040"/>
            <a:ext cx="1971360" cy="55908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745640" y="3807720"/>
            <a:ext cx="128880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Standards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 txBox="1"/>
          <p:nvPr/>
        </p:nvSpPr>
        <p:spPr>
          <a:xfrm>
            <a:off x="1020960" y="1577880"/>
            <a:ext cx="8257680" cy="182340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Details of Transmission Congestion Management, Reservations, Day Ahead Trading, and Scheduling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28240" y="264600"/>
            <a:ext cx="9829800" cy="138780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Auctions Flowgate Rights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Year, Month, Week, Daily </a:t>
            </a:r>
            <a:br>
              <a:rPr sz="30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Timeframe: Year ahead through Real Time Scheduling Deadline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733320" y="1707840"/>
            <a:ext cx="88315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Determines “Commercially Significant” Flowgates and Amounts of Flowgate Congestion Rights (Physical Congestion Rights (PTRs/PCRs))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(or PSE or LSE) Determines What PTRs Are Needed Via a NERC “ISN”-type or Similar System by Inputting “Zone In” (by Area, Control Area, Hub, Zone, Etc.) And “Zone Out” (by Area, Control Area, Hub, Zone, Etc.)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PTRs by Bidding in the Initial Auction (Could Be 2 Year, Annual, Seasonal, Quarterly, Monthly, On-Peak/Off-Peak, Etc.)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List Flowgate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MWs Needed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Does Not Need to Know Any “Point In/Source” and “Point Out/Sink” (Zone, Etc. Will Be Necessary at Scheduling)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Flowgate/Zone should have multiple combinations of source and sink that can utilize congestion rights daily or hourly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28240" y="228240"/>
            <a:ext cx="9829800" cy="61452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ctr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Auctions Flowgate Rights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(continued)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14400" y="1695240"/>
            <a:ext cx="845496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will Auction Additional PTRs if any become Available Toward Flow Date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Transmission Contract Rights Should be Converted to PTRs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28240" y="250560"/>
            <a:ext cx="9829800" cy="1400040"/>
          </a:xfrm>
          <a:prstGeom prst="rect">
            <a:avLst/>
          </a:prstGeom>
          <a:solidFill>
            <a:srgbClr val="00cc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Trading Platform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Secondary Market</a:t>
            </a:r>
            <a:br>
              <a:rPr sz="30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Timeframe: Year Ahead through Real Time Scheduling Deadline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915480" y="187452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Trading of PTRs up to Close of the Forward Market (such as 1 hour or less before the real time hourly market)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PTRs can be Subdivided through Bilateral Deals into Increments as Small as 1 hour (or less) and 1 MW; Recallable or Non-recallable Strips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PTRs can be Resold as Recallable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Price Caps in the Secondary Market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Markets Not Run by the RTO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allocated Ownership and Amount of PTRs Should be Public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28240" y="261720"/>
            <a:ext cx="9829800" cy="996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Ahead Power Mechanism</a:t>
            </a:r>
            <a:br>
              <a:rPr sz="30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Timeframe:  10 years Ahead through Real Time Scheduling Deadline</a:t>
            </a:r>
            <a:br>
              <a:rPr sz="2400"/>
            </a:b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920880" y="2036520"/>
            <a:ext cx="845496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Forward Market Settlements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for Multiple Products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-- Into Products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-- Busbar Products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-- Zonal Products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-- Portfolio Bids/Unit Contingent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much as Possible, State Retail Access Programs Should Obligate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Unhedged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Utility Generation to be Offered into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one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Day Ahead Energy PX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Additionally, utilities should be allowed to hedge in any forward market, including by utilizing Enron Online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228240" y="261720"/>
            <a:ext cx="9829800" cy="89028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Ahead Scheduling With RTO </a:t>
            </a:r>
            <a:br>
              <a:rPr sz="30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Timeframe:  Day Ahead Scheduling Deadline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98320" y="1658520"/>
            <a:ext cx="9118800" cy="468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Required “Day Ahead” (Utilities argue “Day Ahead” is Necessary for System Reliability)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“Initial” Balanced Schedule Via Etag-like product (Including “Zone In” and “Zone Out”).  This “Initial” Balanced Schedule is indicative for the operator only -- Customers should be allowed to float entire position against the Real-Time Balancing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Electronic Schedule (like etag) Includes Flowgate Transmission Right (PTR)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Stop Shopping - No need for customer to coordinate with adjacent RTO’s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will Permit Counter-Schedules to Resolve Redispatch through the Creation of “Virtual” PTRs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11146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ECT</dc:creator>
  <dc:description/>
  <dc:language>en-US</dc:language>
  <cp:lastModifiedBy>cnicola</cp:lastModifiedBy>
  <cp:lastPrinted>2000-08-21T16:33:48Z</cp:lastPrinted>
  <dcterms:modified xsi:type="dcterms:W3CDTF">2000-09-11T12:29:28Z</dcterms:modified>
  <cp:revision>638</cp:revision>
  <dc:subject/>
  <dc:title>No Slide Title</dc:title>
</cp:coreProperties>
</file>