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_rels/presentation.xml.rels" ContentType="application/vnd.openxmlformats-package.relationships+xml"/>
  <Override PartName="/ppt/media/image13.wmf" ContentType="image/x-wmf"/>
  <Override PartName="/ppt/media/image4.wmf" ContentType="image/x-wmf"/>
  <Override PartName="/ppt/media/image9.wmf" ContentType="image/x-wmf"/>
  <Override PartName="/ppt/media/image18.wmf" ContentType="image/x-wmf"/>
  <Override PartName="/ppt/media/image20.wmf" ContentType="image/x-wmf"/>
  <Override PartName="/ppt/media/image12.wmf" ContentType="image/x-wmf"/>
  <Override PartName="/ppt/media/image3.wmf" ContentType="image/x-wmf"/>
  <Override PartName="/ppt/media/image19.wmf" ContentType="image/x-wmf"/>
  <Override PartName="/ppt/media/image17.png" ContentType="image/png"/>
  <Override PartName="/ppt/media/image1.png" ContentType="image/png"/>
  <Override PartName="/ppt/media/image14.wmf" ContentType="image/x-wmf"/>
  <Override PartName="/ppt/media/image5.wmf" ContentType="image/x-wmf"/>
  <Override PartName="/ppt/media/image15.wmf" ContentType="image/x-wmf"/>
  <Override PartName="/ppt/media/image6.wmf" ContentType="image/x-wmf"/>
  <Override PartName="/ppt/media/image10.wmf" ContentType="image/x-wmf"/>
  <Override PartName="/ppt/media/image16.wmf" ContentType="image/x-wmf"/>
  <Override PartName="/ppt/media/image7.wmf" ContentType="image/x-wmf"/>
  <Override PartName="/ppt/media/image2.wmf" ContentType="image/x-wmf"/>
  <Override PartName="/ppt/media/image11.wmf" ContentType="image/x-wmf"/>
  <Override PartName="/ppt/media/image8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1.docx" ContentType="application/vnd.openxmlformats-officedocument.wordprocessingml.documen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/>
  <p:notesSz cx="7008813" cy="92376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683F101-F60C-4D5D-8441-2167357825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196734-6192-47C9-A0FB-5290BBC1696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855DA7-D7D9-43AF-91A1-319AF0CB61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014E37-3054-4E3F-8ED7-CC0F7635CB0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38880" y="662940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fld id="{8A878C0C-3748-4802-A6CB-0A618A47294C}" type="slidenum"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wmf"/><Relationship Id="rId3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wmf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NE_C_WHI" descr=""/>
          <p:cNvPicPr/>
          <p:nvPr/>
        </p:nvPicPr>
        <p:blipFill>
          <a:blip r:embed="rId1"/>
          <a:stretch/>
        </p:blipFill>
        <p:spPr>
          <a:xfrm>
            <a:off x="7467480" y="5410080"/>
            <a:ext cx="903240" cy="91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"/>
          <p:cNvSpPr/>
          <p:nvPr/>
        </p:nvSpPr>
        <p:spPr>
          <a:xfrm>
            <a:off x="533520" y="1752480"/>
            <a:ext cx="7924680" cy="22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The Impact of Hydro and Storable Resources on Current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Market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0000"/>
              </a:lnSpc>
              <a:spcAft>
                <a:spcPts val="8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Center for Public Utilities Conference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spcAft>
                <a:spcPts val="8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March 25, 2001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3028320" y="5334120"/>
            <a:ext cx="27403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 Belden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Managing Director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096F9B-9C46-4F4A-B72F-4F359E34E786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"/>
          <p:cNvGraphicFramePr/>
          <p:nvPr/>
        </p:nvGraphicFramePr>
        <p:xfrm>
          <a:off x="228600" y="0"/>
          <a:ext cx="8661240" cy="6629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8600" y="0"/>
                    <a:ext cx="8661240" cy="6629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" name=""/>
          <p:cNvSpPr/>
          <p:nvPr/>
        </p:nvSpPr>
        <p:spPr>
          <a:xfrm>
            <a:off x="1371600" y="5410080"/>
            <a:ext cx="7094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The Dalles Runoff: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132%                 150%                  98%                   117%                  93%                  54%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77547E-15A1-42E7-8C8D-A256400FF751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231840" y="0"/>
          <a:ext cx="8680320" cy="6705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1840" y="0"/>
                    <a:ext cx="8680320" cy="6705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53CDF0-234C-4240-BAB8-30FFF8D3DBFE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Decreased Hydro Has Tremendous Impact on Prices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22096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Higher thermal forced outages.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Higher gas prices.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Higher NOX prices.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related generation limitations.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8061DBA-72A4-48F0-8D23-7C03878E76B9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Limited Plants and Hydro Are Both Storable Commodities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380520" y="2209320"/>
            <a:ext cx="8458200" cy="403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Many peaking plants in Southern California are limited to 800 hours per year.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 Hydro can store for more than a year.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Northwest utilities can store for one week to several months.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3C87C1-2D1A-444D-9362-78E3DB82785F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120" y="533520"/>
            <a:ext cx="80010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 Do You Price a Storable Commodity?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228600" y="1676520"/>
            <a:ext cx="8915400" cy="426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75000"/>
              </a:lnSpc>
              <a:buClr>
                <a:srgbClr val="3333cc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Price = NPV (Highest Forward Price).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Brings off-peak and peak prices together.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Drives all prices towards peak super values.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Economically efficient.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3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10E4EE-6640-4D33-BBD9-492C74FA6CC3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45684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Conclusions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380520" y="1447920"/>
            <a:ext cx="8534520" cy="4876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 fundamentals explain current prices.</a:t>
            </a:r>
            <a:endParaRPr b="0" lang="en-US" sz="3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studies have not addressed impact </a:t>
            </a:r>
            <a:endParaRPr b="0" lang="en-US" sz="3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3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hydro.</a:t>
            </a:r>
            <a:endParaRPr b="0" lang="en-US" sz="3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studies use marginal cost and don’t consider storage pricing.</a:t>
            </a:r>
            <a:endParaRPr b="0" lang="en-US" sz="3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Things will get worse before they get better.</a:t>
            </a:r>
            <a:endParaRPr b="0" lang="en-US" sz="3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609E1C6-948B-44B8-9117-125284055280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"/>
          <p:cNvGraphicFramePr/>
          <p:nvPr/>
        </p:nvGraphicFramePr>
        <p:xfrm>
          <a:off x="1219320" y="838080"/>
          <a:ext cx="6389640" cy="478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9320" y="838080"/>
                    <a:ext cx="6389640" cy="478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E72CF9-A1CB-474F-8051-E22F54029FC4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Cross Examine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64ACA7-AF2B-4149-A9B2-ED64A8F2DC8A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"/>
          <p:cNvGraphicFramePr/>
          <p:nvPr/>
        </p:nvGraphicFramePr>
        <p:xfrm>
          <a:off x="14400" y="9360"/>
          <a:ext cx="9117000" cy="6840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0" y="9360"/>
                    <a:ext cx="9117000" cy="6840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F12363-5C51-40F9-8540-617CB7EC347A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"/>
          <p:cNvGraphicFramePr/>
          <p:nvPr/>
        </p:nvGraphicFramePr>
        <p:xfrm>
          <a:off x="14400" y="9360"/>
          <a:ext cx="9117000" cy="6840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0" y="9360"/>
                    <a:ext cx="9117000" cy="6840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3522B3-5FBC-4FF0-B3AD-0315DD88282A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"/>
          <p:cNvGraphicFramePr/>
          <p:nvPr/>
        </p:nvGraphicFramePr>
        <p:xfrm>
          <a:off x="533520" y="0"/>
          <a:ext cx="8001000" cy="6248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0"/>
                    <a:ext cx="8001000" cy="6248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C2D529-C97B-46B2-9A7E-E9EABBE739C6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"/>
          <p:cNvGraphicFramePr/>
          <p:nvPr/>
        </p:nvGraphicFramePr>
        <p:xfrm>
          <a:off x="14400" y="9360"/>
          <a:ext cx="9117000" cy="6840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00" y="9360"/>
                    <a:ext cx="9117000" cy="6840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429D567-96E4-4D21-A906-CBEC733944D7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"/>
          <p:cNvGraphicFramePr/>
          <p:nvPr/>
        </p:nvGraphicFramePr>
        <p:xfrm>
          <a:off x="231840" y="466560"/>
          <a:ext cx="8680320" cy="5926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1840" y="466560"/>
                    <a:ext cx="8680320" cy="592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00DDDF-34C1-4F3C-99A0-631F3F8A92E5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152280" y="0"/>
            <a:ext cx="8839440" cy="683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607007-D57E-4E6C-B60D-CB30A252F2A5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"/>
          <p:cNvGraphicFramePr/>
          <p:nvPr/>
        </p:nvGraphicFramePr>
        <p:xfrm>
          <a:off x="231840" y="461880"/>
          <a:ext cx="8680320" cy="593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1840" y="461880"/>
                    <a:ext cx="8680320" cy="59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"/>
          <p:cNvSpPr/>
          <p:nvPr/>
        </p:nvSpPr>
        <p:spPr>
          <a:xfrm>
            <a:off x="1225440" y="5181480"/>
            <a:ext cx="740952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The Dalles Runoff: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132%         150%          98%            117%          93%            54%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821353-1F33-4C45-8640-E127223A6204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"/>
          <p:cNvGraphicFramePr/>
          <p:nvPr/>
        </p:nvGraphicFramePr>
        <p:xfrm>
          <a:off x="231840" y="466560"/>
          <a:ext cx="8680320" cy="5926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1840" y="466560"/>
                    <a:ext cx="8680320" cy="592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E67126-BE86-4397-B583-C45AE1481387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"/>
          <p:cNvGraphicFramePr/>
          <p:nvPr/>
        </p:nvGraphicFramePr>
        <p:xfrm>
          <a:off x="203040" y="0"/>
          <a:ext cx="8686800" cy="6375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3040" y="0"/>
                    <a:ext cx="8686800" cy="6375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EEB9D3-E096-4F39-9E41-BFE8CA4BD7E3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Missing Links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relationship between Northwest hydro output and the California crisis.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SzPct val="70000"/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pricing of storable commodities.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22CA44-5C86-4859-9366-4D93066CE311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457200" y="609480"/>
            <a:ext cx="3657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California’s Proportion of 1999 WSCC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4876920" y="609480"/>
            <a:ext cx="3657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Hydro’s Proportion of 1999 WSCC Capacity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0" name=""/>
          <p:cNvGraphicFramePr/>
          <p:nvPr/>
        </p:nvGraphicFramePr>
        <p:xfrm>
          <a:off x="4419720" y="1752480"/>
          <a:ext cx="4724280" cy="4191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19720" y="1752480"/>
                    <a:ext cx="4724280" cy="419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" name=""/>
          <p:cNvSpPr/>
          <p:nvPr/>
        </p:nvSpPr>
        <p:spPr>
          <a:xfrm>
            <a:off x="4343400" y="2133720"/>
            <a:ext cx="1676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Everything Else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7924680" y="5029200"/>
            <a:ext cx="990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Hydro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" name=""/>
          <p:cNvGraphicFramePr/>
          <p:nvPr/>
        </p:nvGraphicFramePr>
        <p:xfrm>
          <a:off x="0" y="1981080"/>
          <a:ext cx="4572000" cy="3913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981080"/>
                    <a:ext cx="4572000" cy="391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" name=""/>
          <p:cNvSpPr/>
          <p:nvPr/>
        </p:nvSpPr>
        <p:spPr>
          <a:xfrm>
            <a:off x="3352680" y="5181480"/>
            <a:ext cx="14479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California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0" y="1981080"/>
            <a:ext cx="1676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Everything Else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549360-AE68-4FBA-94DB-84E25B40EAFE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"/>
          <p:cNvGraphicFramePr/>
          <p:nvPr/>
        </p:nvGraphicFramePr>
        <p:xfrm>
          <a:off x="762120" y="2438280"/>
          <a:ext cx="7546680" cy="5108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2120" y="2438280"/>
                    <a:ext cx="7546680" cy="5108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"/>
          <p:cNvSpPr/>
          <p:nvPr/>
        </p:nvSpPr>
        <p:spPr>
          <a:xfrm>
            <a:off x="457200" y="5867280"/>
            <a:ext cx="8305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609480" y="533520"/>
            <a:ext cx="77724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Have We Been Lulled by Unusually Strong Hydro in Recent Years?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/>
          </p:nvPr>
        </p:nvSpPr>
        <p:spPr>
          <a:xfrm>
            <a:off x="685800" y="1599840"/>
            <a:ext cx="7772400" cy="487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spcBef>
                <a:spcPts val="5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 Runoff Percent of Normal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8F8F9D-235B-448D-916D-881F5C4ED043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"/>
          <p:cNvGraphicFramePr/>
          <p:nvPr/>
        </p:nvGraphicFramePr>
        <p:xfrm>
          <a:off x="0" y="0"/>
          <a:ext cx="8915400" cy="6629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8915400" cy="6629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1C08E0-7317-4263-9F39-3FF312E605EC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"/>
          <p:cNvGraphicFramePr/>
          <p:nvPr/>
        </p:nvGraphicFramePr>
        <p:xfrm>
          <a:off x="0" y="-152280"/>
          <a:ext cx="8947080" cy="6957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-152280"/>
                    <a:ext cx="8947080" cy="6957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240A2A-6D50-4386-81F9-69970D68217C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"/>
          <p:cNvGraphicFramePr/>
          <p:nvPr/>
        </p:nvGraphicFramePr>
        <p:xfrm>
          <a:off x="203040" y="0"/>
          <a:ext cx="8940960" cy="6858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03040" y="0"/>
                    <a:ext cx="894096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A61925-D63C-4727-8824-8897AAD69A7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"/>
          <p:cNvGraphicFramePr/>
          <p:nvPr/>
        </p:nvGraphicFramePr>
        <p:xfrm>
          <a:off x="0" y="0"/>
          <a:ext cx="8889840" cy="6858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888984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1" name=""/>
          <p:cNvSpPr/>
          <p:nvPr/>
        </p:nvSpPr>
        <p:spPr>
          <a:xfrm>
            <a:off x="914400" y="5562720"/>
            <a:ext cx="1295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Note scale change: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2057400" y="5257800"/>
            <a:ext cx="228600" cy="380880"/>
          </a:xfrm>
          <a:custGeom>
            <a:avLst/>
            <a:gdLst>
              <a:gd name="textAreaLeft" fmla="*/ 30600 w 228600"/>
              <a:gd name="textAreaRight" fmla="*/ 198000 w 228600"/>
              <a:gd name="textAreaTop" fmla="*/ 66600 h 380880"/>
              <a:gd name="textAreaBottom" fmla="*/ 276120 h 380880"/>
              <a:gd name="GluePoint1X" fmla="*/ 0 w 21600"/>
              <a:gd name="GluePoint1Y" fmla="*/ 15 h 21600"/>
              <a:gd name="GluePoint2X" fmla="*/ 2 w 21600"/>
              <a:gd name="GluePoint2Y" fmla="*/ 11 h 21600"/>
              <a:gd name="GluePoint3X" fmla="*/ 0 w 21600"/>
              <a:gd name="GluePoint3Y" fmla="*/ 8 h 21600"/>
              <a:gd name="GluePoint4X" fmla="*/ 2 w 21600"/>
              <a:gd name="GluePoint4Y" fmla="*/ 13 h 21600"/>
              <a:gd name="GluePoint5X" fmla="*/ 21 w 21600"/>
              <a:gd name="GluePoint5Y" fmla="*/ 16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2682637"/>
                <a:lnTo>
                  <a:pt x="7200" y="21168"/>
                </a:lnTo>
                <a:lnTo>
                  <a:pt x="0" y="17280"/>
                </a:lnTo>
                <a:lnTo>
                  <a:pt x="7200" y="12528"/>
                </a:lnTo>
                <a:lnTo>
                  <a:pt x="7200" y="14688"/>
                </a:lnTo>
                <a:arcTo wR="21600" hR="7560" stAng="2682637" swAng="-2325203"/>
                <a:lnTo>
                  <a:pt x="20700" y="9720"/>
                </a:lnTo>
                <a:arcTo wR="21600" hR="7560" stAng="-357435" swAng="-5042565"/>
                <a:close/>
              </a:path>
              <a:path fill="darkenLess" w="21600" h="21600">
                <a:moveTo>
                  <a:pt x="0" y="0"/>
                </a:moveTo>
                <a:arcTo wR="21600" hR="7560" stAng="-5400000" swAng="5400000"/>
                <a:lnTo>
                  <a:pt x="21600" y="11880"/>
                </a:lnTo>
                <a:arcTo wR="21600" hR="7560" stAng="0" swAng="-357435"/>
                <a:lnTo>
                  <a:pt x="20700" y="9720"/>
                </a:lnTo>
                <a:arcTo wR="21600" hR="7560" stAng="-357435" swAng="-5042565"/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485837-C813-4068-88F0-415EE04FD2F6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2000-04-05T19:23:14Z</dcterms:created>
  <dc:creator>ddavids3</dc:creator>
  <dc:description/>
  <dc:language>en-US</dc:language>
  <cp:lastModifiedBy>dwillig</cp:lastModifiedBy>
  <cp:lastPrinted>2001-03-23T00:06:52Z</cp:lastPrinted>
  <dcterms:modified xsi:type="dcterms:W3CDTF">2001-04-13T17:28:05Z</dcterms:modified>
  <cp:revision>149</cp:revision>
  <dc:subject/>
  <dc:title>West Power Trading</dc:title>
</cp:coreProperties>
</file>