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_rels/presentation.xml.rels" ContentType="application/vnd.openxmlformats-package.relationships+xml"/>
  <Override PartName="/ppt/media/image1.wmf" ContentType="image/x-wmf"/>
  <Override PartName="/ppt/media/image2.png" ContentType="image/png"/>
  <Override PartName="/ppt/media/image3.wmf" ContentType="image/x-wmf"/>
  <Override PartName="/ppt/media/image4.wmf" ContentType="image/x-wmf"/>
  <Override PartName="/ppt/media/image5.wmf" ContentType="image/x-wmf"/>
  <Override PartName="/ppt/embeddings/oleObject1.bin" ContentType="application/vnd.openxmlformats-officedocument.oleObject"/>
  <Override PartName="/ppt/embeddings/oleObject2.docx" ContentType="application/vnd.openxmlformats-officedocument.wordprocessingml.document"/>
  <Override PartName="/ppt/embeddings/oleObject2.bin" ContentType="application/vnd.openxmlformats-officedocument.oleObject"/>
  <Override PartName="/ppt/embeddings/oleObject3.bin" ContentType="application/vnd.openxmlformats-officedocument.oleObjec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Lst>
  <p:sldSz cx="9144000" cy="6858000"/>
  <p:notesSz cx="6997700" cy="92837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7"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A0822056-FF9E-45A5-A9FA-C14465319EEE}"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472C29BB-790A-4C09-9C8A-DA41B32FE8A5}"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3407B7C-5C6F-4F88-9D28-EF59F1958C98}"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package" Target="../embeddings/oleObject2.docx"/><Relationship Id="rId5" Type="http://schemas.openxmlformats.org/officeDocument/2006/relationships/image" Target="../media/image3.wmf"/><Relationship Id="rId6"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oleObject" Target="../embeddings/oleObject2.bin"/><Relationship Id="rId5" Type="http://schemas.openxmlformats.org/officeDocument/2006/relationships/image" Target="../media/image4.wmf"/><Relationship Id="rId6" Type="http://schemas.openxmlformats.org/officeDocument/2006/relationships/oleObject" Target="../embeddings/oleObject3.bin"/><Relationship Id="rId7" Type="http://schemas.openxmlformats.org/officeDocument/2006/relationships/image" Target="../media/image5.wmf"/><Relationship Id="rId8"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 name=""/>
          <p:cNvSpPr/>
          <p:nvPr/>
        </p:nvSpPr>
        <p:spPr>
          <a:xfrm>
            <a:off x="772920" y="1752480"/>
            <a:ext cx="7409160" cy="271368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Book Antiqua"/>
              </a:rPr>
              <a:t>Investment Portfolio</a:t>
            </a:r>
            <a:endParaRPr b="0" lang="en-US" sz="4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Book Antiqua"/>
              </a:rPr>
              <a:t>Activity Reporting &amp; Analysis</a:t>
            </a:r>
            <a:endParaRPr b="0" lang="en-US" sz="4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Report Date- July 21,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9" name=""/>
          <p:cNvSpPr/>
          <p:nvPr/>
        </p:nvSpPr>
        <p:spPr>
          <a:xfrm>
            <a:off x="3240" y="1371600"/>
            <a:ext cx="914076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 name=""/>
          <p:cNvSpPr/>
          <p:nvPr/>
        </p:nvSpPr>
        <p:spPr>
          <a:xfrm>
            <a:off x="3352320" y="5029200"/>
            <a:ext cx="2471040" cy="64116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12"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13" name="" descr=""/>
          <p:cNvPicPr/>
          <p:nvPr/>
        </p:nvPicPr>
        <p:blipFill>
          <a:blip r:embed="rId1"/>
          <a:stretch/>
        </p:blipFill>
        <p:spPr>
          <a:xfrm>
            <a:off x="6815160" y="6257880"/>
            <a:ext cx="2060640" cy="588960"/>
          </a:xfrm>
          <a:prstGeom prst="rect">
            <a:avLst/>
          </a:prstGeom>
          <a:noFill/>
          <a:ln w="0">
            <a:noFill/>
          </a:ln>
        </p:spPr>
      </p:pic>
      <p:graphicFrame>
        <p:nvGraphicFramePr>
          <p:cNvPr id="14" name=""/>
          <p:cNvGraphicFramePr/>
          <p:nvPr/>
        </p:nvGraphicFramePr>
        <p:xfrm>
          <a:off x="0" y="6114960"/>
          <a:ext cx="2695680" cy="743040"/>
        </p:xfrm>
        <a:graphic>
          <a:graphicData uri="http://schemas.openxmlformats.org/presentationml/2006/ole">
            <p:oleObj r:id="rId2" spid="">
              <p:embed/>
              <p:pic>
                <p:nvPicPr>
                  <p:cNvPr id="15" name="" descr=""/>
                  <p:cNvPicPr/>
                  <p:nvPr/>
                </p:nvPicPr>
                <p:blipFill>
                  <a:blip r:embed="rId3"/>
                  <a:stretch/>
                </p:blipFill>
                <p:spPr>
                  <a:xfrm>
                    <a:off x="0" y="6114960"/>
                    <a:ext cx="2695680" cy="743040"/>
                  </a:xfrm>
                  <a:prstGeom prst="rect">
                    <a:avLst/>
                  </a:prstGeom>
                  <a:noFill/>
                  <a:ln w="0">
                    <a:noFill/>
                  </a:ln>
                </p:spPr>
              </p:pic>
            </p:oleObj>
          </a:graphicData>
        </a:graphic>
      </p:graphicFrame>
      <p:sp>
        <p:nvSpPr>
          <p:cNvPr id="16" name=""/>
          <p:cNvSpPr/>
          <p:nvPr/>
        </p:nvSpPr>
        <p:spPr>
          <a:xfrm>
            <a:off x="6096600" y="380880"/>
            <a:ext cx="28382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Enron North America</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
          <p:cNvSpPr/>
          <p:nvPr/>
        </p:nvSpPr>
        <p:spPr>
          <a:xfrm>
            <a:off x="914400" y="1143000"/>
            <a:ext cx="76960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 name=""/>
          <p:cNvSpPr/>
          <p:nvPr/>
        </p:nvSpPr>
        <p:spPr>
          <a:xfrm>
            <a:off x="380880" y="152280"/>
            <a:ext cx="8305920" cy="6858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Investment Portfolio Activity Reporting &amp; Analysis</a:t>
            </a:r>
            <a:br>
              <a:rPr sz="2800"/>
            </a:br>
            <a:endParaRPr b="0" lang="en-US" sz="2800" strike="noStrike" u="none">
              <a:solidFill>
                <a:srgbClr val="000000"/>
              </a:solidFill>
              <a:effectLst/>
              <a:uFillTx/>
              <a:latin typeface="Times New Roman"/>
            </a:endParaRPr>
          </a:p>
        </p:txBody>
      </p:sp>
      <p:sp>
        <p:nvSpPr>
          <p:cNvPr id="19"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20" name="" descr=""/>
          <p:cNvPicPr/>
          <p:nvPr/>
        </p:nvPicPr>
        <p:blipFill>
          <a:blip r:embed="rId1"/>
          <a:stretch/>
        </p:blipFill>
        <p:spPr>
          <a:xfrm>
            <a:off x="6815160" y="6257880"/>
            <a:ext cx="2060640" cy="588960"/>
          </a:xfrm>
          <a:prstGeom prst="rect">
            <a:avLst/>
          </a:prstGeom>
          <a:noFill/>
          <a:ln w="0">
            <a:noFill/>
          </a:ln>
        </p:spPr>
      </p:pic>
      <p:sp>
        <p:nvSpPr>
          <p:cNvPr id="21"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22" name=""/>
          <p:cNvGraphicFramePr/>
          <p:nvPr/>
        </p:nvGraphicFramePr>
        <p:xfrm>
          <a:off x="0" y="6113520"/>
          <a:ext cx="2695680" cy="743040"/>
        </p:xfrm>
        <a:graphic>
          <a:graphicData uri="http://schemas.openxmlformats.org/presentationml/2006/ole">
            <p:oleObj r:id="rId2" spid="">
              <p:embed/>
              <p:pic>
                <p:nvPicPr>
                  <p:cNvPr id="23" name="" descr=""/>
                  <p:cNvPicPr/>
                  <p:nvPr/>
                </p:nvPicPr>
                <p:blipFill>
                  <a:blip r:embed="rId3"/>
                  <a:stretch/>
                </p:blipFill>
                <p:spPr>
                  <a:xfrm>
                    <a:off x="0" y="6113520"/>
                    <a:ext cx="2695680" cy="743040"/>
                  </a:xfrm>
                  <a:prstGeom prst="rect">
                    <a:avLst/>
                  </a:prstGeom>
                  <a:noFill/>
                  <a:ln w="0">
                    <a:noFill/>
                  </a:ln>
                </p:spPr>
              </p:pic>
            </p:oleObj>
          </a:graphicData>
        </a:graphic>
      </p:graphicFrame>
      <p:sp>
        <p:nvSpPr>
          <p:cNvPr id="24" name=""/>
          <p:cNvSpPr/>
          <p:nvPr/>
        </p:nvSpPr>
        <p:spPr>
          <a:xfrm>
            <a:off x="304920" y="1219320"/>
            <a:ext cx="8534160" cy="4572000"/>
          </a:xfrm>
          <a:prstGeom prst="rect">
            <a:avLst/>
          </a:prstGeom>
          <a:solidFill>
            <a:srgbClr val="ffffff"/>
          </a:solidFill>
          <a:ln w="12600">
            <a:solidFill>
              <a:srgbClr val="3333cc"/>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Project Objective:</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Book Antiqua"/>
              </a:rPr>
              <a: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The purpose of our review was to understand the process by which the Investment Portfolio is updated and reported during daily and quarterly revaluation.  Our review was designed to identify and test significant policies, procedures, and controls to ensure the information reported properly reflects investment values and is updated and distributed to the appropriate parties timely and accurately.</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AA Team Members:</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Enron Team Members: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Tom Bauer</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Wes Colwell</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Patricia Grutzmacher</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Andrea Reed</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Derek Claybrook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Todd Hall</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Carrie Applewhite</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David Maxwell</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Michael Croom</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Susie Ayala</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Tatiana Waxler</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
          <p:cNvSpPr/>
          <p:nvPr/>
        </p:nvSpPr>
        <p:spPr>
          <a:xfrm>
            <a:off x="380880" y="22860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Investment Portfolio Activity Reporting &amp; Analysis</a:t>
            </a:r>
            <a:endParaRPr b="0" lang="en-US" sz="2800" strike="noStrike" u="none">
              <a:solidFill>
                <a:srgbClr val="000000"/>
              </a:solidFill>
              <a:effectLst/>
              <a:uFillTx/>
              <a:latin typeface="Times New Roman"/>
            </a:endParaRPr>
          </a:p>
        </p:txBody>
      </p:sp>
      <p:sp>
        <p:nvSpPr>
          <p:cNvPr id="26"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27"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28" name="" descr=""/>
          <p:cNvPicPr/>
          <p:nvPr/>
        </p:nvPicPr>
        <p:blipFill>
          <a:blip r:embed="rId1"/>
          <a:stretch/>
        </p:blipFill>
        <p:spPr>
          <a:xfrm>
            <a:off x="6815160" y="6257880"/>
            <a:ext cx="2060640" cy="588960"/>
          </a:xfrm>
          <a:prstGeom prst="rect">
            <a:avLst/>
          </a:prstGeom>
          <a:noFill/>
          <a:ln w="0">
            <a:noFill/>
          </a:ln>
        </p:spPr>
      </p:pic>
      <p:graphicFrame>
        <p:nvGraphicFramePr>
          <p:cNvPr id="29" name=""/>
          <p:cNvGraphicFramePr/>
          <p:nvPr/>
        </p:nvGraphicFramePr>
        <p:xfrm>
          <a:off x="0" y="6248520"/>
          <a:ext cx="2695680" cy="609480"/>
        </p:xfrm>
        <a:graphic>
          <a:graphicData uri="http://schemas.openxmlformats.org/presentationml/2006/ole">
            <p:oleObj r:id="rId2" spid="">
              <p:embed/>
              <p:pic>
                <p:nvPicPr>
                  <p:cNvPr id="30" name="" descr=""/>
                  <p:cNvPicPr/>
                  <p:nvPr/>
                </p:nvPicPr>
                <p:blipFill>
                  <a:blip r:embed="rId3"/>
                  <a:stretch/>
                </p:blipFill>
                <p:spPr>
                  <a:xfrm>
                    <a:off x="0" y="6248520"/>
                    <a:ext cx="2695680" cy="609480"/>
                  </a:xfrm>
                  <a:prstGeom prst="rect">
                    <a:avLst/>
                  </a:prstGeom>
                  <a:noFill/>
                  <a:ln w="0">
                    <a:noFill/>
                  </a:ln>
                </p:spPr>
              </p:pic>
            </p:oleObj>
          </a:graphicData>
        </a:graphic>
      </p:graphicFrame>
      <p:graphicFrame>
        <p:nvGraphicFramePr>
          <p:cNvPr id="31" name=""/>
          <p:cNvGraphicFramePr/>
          <p:nvPr/>
        </p:nvGraphicFramePr>
        <p:xfrm>
          <a:off x="304920" y="1612800"/>
          <a:ext cx="8534160" cy="6896160"/>
        </p:xfrm>
        <a:graphic>
          <a:graphicData uri="http://schemas.openxmlformats.org/presentationml/2006/ole">
            <p:oleObj progId="Word.Document.12" r:id="rId4" spid="">
              <p:embed/>
              <p:pic>
                <p:nvPicPr>
                  <p:cNvPr id="32" name="" descr=""/>
                  <p:cNvPicPr/>
                  <p:nvPr/>
                </p:nvPicPr>
                <p:blipFill>
                  <a:blip r:embed="rId5"/>
                  <a:stretch/>
                </p:blipFill>
                <p:spPr>
                  <a:xfrm>
                    <a:off x="304920" y="1612800"/>
                    <a:ext cx="8534160" cy="68961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
          <p:cNvSpPr/>
          <p:nvPr/>
        </p:nvSpPr>
        <p:spPr>
          <a:xfrm>
            <a:off x="838080" y="380880"/>
            <a:ext cx="8305920" cy="6858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Investment Portfolio Activity Reporting &amp; Analysis</a:t>
            </a:r>
            <a:br>
              <a:rPr sz="2800"/>
            </a:br>
            <a:endParaRPr b="0" lang="en-US" sz="2800" strike="noStrike" u="none">
              <a:solidFill>
                <a:srgbClr val="000000"/>
              </a:solidFill>
              <a:effectLst/>
              <a:uFillTx/>
              <a:latin typeface="Times New Roman"/>
            </a:endParaRPr>
          </a:p>
        </p:txBody>
      </p:sp>
      <p:sp>
        <p:nvSpPr>
          <p:cNvPr id="34"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35" name="" descr=""/>
          <p:cNvPicPr/>
          <p:nvPr/>
        </p:nvPicPr>
        <p:blipFill>
          <a:blip r:embed="rId1"/>
          <a:stretch/>
        </p:blipFill>
        <p:spPr>
          <a:xfrm>
            <a:off x="6815160" y="6257880"/>
            <a:ext cx="2060640" cy="588960"/>
          </a:xfrm>
          <a:prstGeom prst="rect">
            <a:avLst/>
          </a:prstGeom>
          <a:noFill/>
          <a:ln w="0">
            <a:noFill/>
          </a:ln>
        </p:spPr>
      </p:pic>
      <p:sp>
        <p:nvSpPr>
          <p:cNvPr id="36"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37" name=""/>
          <p:cNvGraphicFramePr/>
          <p:nvPr/>
        </p:nvGraphicFramePr>
        <p:xfrm>
          <a:off x="0" y="6113520"/>
          <a:ext cx="2695680" cy="743040"/>
        </p:xfrm>
        <a:graphic>
          <a:graphicData uri="http://schemas.openxmlformats.org/presentationml/2006/ole">
            <p:oleObj r:id="rId2" spid="">
              <p:embed/>
              <p:pic>
                <p:nvPicPr>
                  <p:cNvPr id="38" name="" descr=""/>
                  <p:cNvPicPr/>
                  <p:nvPr/>
                </p:nvPicPr>
                <p:blipFill>
                  <a:blip r:embed="rId3"/>
                  <a:stretch/>
                </p:blipFill>
                <p:spPr>
                  <a:xfrm>
                    <a:off x="0" y="6113520"/>
                    <a:ext cx="2695680" cy="743040"/>
                  </a:xfrm>
                  <a:prstGeom prst="rect">
                    <a:avLst/>
                  </a:prstGeom>
                  <a:noFill/>
                  <a:ln w="0">
                    <a:noFill/>
                  </a:ln>
                </p:spPr>
              </p:pic>
            </p:oleObj>
          </a:graphicData>
        </a:graphic>
      </p:graphicFrame>
      <p:graphicFrame>
        <p:nvGraphicFramePr>
          <p:cNvPr id="39" name=""/>
          <p:cNvGraphicFramePr/>
          <p:nvPr/>
        </p:nvGraphicFramePr>
        <p:xfrm>
          <a:off x="1541520" y="1719360"/>
          <a:ext cx="6060960" cy="3417840"/>
        </p:xfrm>
        <a:graphic>
          <a:graphicData uri="http://schemas.openxmlformats.org/presentationml/2006/ole">
            <p:oleObj r:id="rId4" spid="">
              <p:embed/>
              <p:pic>
                <p:nvPicPr>
                  <p:cNvPr id="40" name="" descr=""/>
                  <p:cNvPicPr/>
                  <p:nvPr/>
                </p:nvPicPr>
                <p:blipFill>
                  <a:blip r:embed="rId5"/>
                  <a:stretch/>
                </p:blipFill>
                <p:spPr>
                  <a:xfrm>
                    <a:off x="1541520" y="1719360"/>
                    <a:ext cx="6060960" cy="3417840"/>
                  </a:xfrm>
                  <a:prstGeom prst="rect">
                    <a:avLst/>
                  </a:prstGeom>
                  <a:noFill/>
                  <a:ln w="0">
                    <a:noFill/>
                  </a:ln>
                </p:spPr>
              </p:pic>
            </p:oleObj>
          </a:graphicData>
        </a:graphic>
      </p:graphicFrame>
      <p:graphicFrame>
        <p:nvGraphicFramePr>
          <p:cNvPr id="41" name=""/>
          <p:cNvGraphicFramePr/>
          <p:nvPr/>
        </p:nvGraphicFramePr>
        <p:xfrm>
          <a:off x="152280" y="1295280"/>
          <a:ext cx="8763120" cy="4876920"/>
        </p:xfrm>
        <a:graphic>
          <a:graphicData uri="http://schemas.openxmlformats.org/presentationml/2006/ole">
            <p:oleObj r:id="rId6" spid="">
              <p:embed/>
              <p:pic>
                <p:nvPicPr>
                  <p:cNvPr id="42" name="" descr=""/>
                  <p:cNvPicPr/>
                  <p:nvPr/>
                </p:nvPicPr>
                <p:blipFill>
                  <a:blip r:embed="rId7"/>
                  <a:stretch/>
                </p:blipFill>
                <p:spPr>
                  <a:xfrm>
                    <a:off x="152280" y="1295280"/>
                    <a:ext cx="8763120" cy="48769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2536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2000-05-16T17:15:27Z</dcterms:created>
  <dc:creator>Arthur Andersen</dc:creator>
  <dc:description/>
  <dc:language>en-US</dc:language>
  <cp:lastModifiedBy>Arthur Andersen</cp:lastModifiedBy>
  <cp:lastPrinted>2000-07-20T18:14:08Z</cp:lastPrinted>
  <dcterms:modified xsi:type="dcterms:W3CDTF">2000-08-28T11:36:50Z</dcterms:modified>
  <cp:revision>77</cp:revision>
  <dc:subject/>
  <dc:title>No Slide Title</dc:title>
</cp:coreProperties>
</file>