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31.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33.xml" ContentType="application/vnd.openxmlformats-officedocument.presentationml.slide+xml"/>
  <Override PartName="/ppt/slides/slide45.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31376DC4-9F71-4172-84B3-CB003B8DD77E}"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D635B9B-5DF0-46ED-A43D-5AF92784B72E}"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52E9AE1-80FE-477E-A188-C6D8E7C6BFF9}"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A931E06-158C-4765-A709-86D335E7633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304920" y="228564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ff3300"/>
                </a:solidFill>
                <a:effectLst/>
                <a:uFillTx/>
                <a:latin typeface="Times New Roman"/>
              </a:rPr>
              <a:t>Introduction </a:t>
            </a:r>
            <a:br>
              <a:rPr sz="5400"/>
            </a:br>
            <a:r>
              <a:rPr b="1" lang="en-US" sz="5400" strike="noStrike" u="none">
                <a:solidFill>
                  <a:srgbClr val="ff3300"/>
                </a:solidFill>
                <a:effectLst/>
                <a:uFillTx/>
                <a:latin typeface="Times New Roman"/>
              </a:rPr>
              <a:t>to </a:t>
            </a:r>
            <a:br>
              <a:rPr sz="5400"/>
            </a:br>
            <a:r>
              <a:rPr b="1" lang="en-US" sz="5400" strike="noStrike" u="none">
                <a:solidFill>
                  <a:srgbClr val="ff3300"/>
                </a:solidFill>
                <a:effectLst/>
                <a:uFillTx/>
                <a:latin typeface="Times New Roman"/>
              </a:rPr>
              <a:t>Power Options</a:t>
            </a:r>
            <a:r>
              <a:rPr b="0" lang="en-US" sz="5400" strike="noStrike" u="none">
                <a:solidFill>
                  <a:srgbClr val="ff3300"/>
                </a:solidFill>
                <a:effectLst/>
                <a:uFillTx/>
                <a:latin typeface="Times New Roman"/>
              </a:rPr>
              <a:t> </a:t>
            </a:r>
            <a:br>
              <a:rPr sz="5400"/>
            </a:br>
            <a:endParaRPr b="0" lang="en-US" sz="5400" strike="noStrike" u="none">
              <a:solidFill>
                <a:srgbClr val="000000"/>
              </a:solidFill>
              <a:effectLst/>
              <a:uFillTx/>
              <a:latin typeface="Times New Roman"/>
            </a:endParaRPr>
          </a:p>
        </p:txBody>
      </p:sp>
      <p:sp>
        <p:nvSpPr>
          <p:cNvPr id="11" name="PlaceHolder 2"/>
          <p:cNvSpPr>
            <a:spLocks noGrp="1"/>
          </p:cNvSpPr>
          <p:nvPr>
            <p:ph type="subTitle"/>
          </p:nvPr>
        </p:nvSpPr>
        <p:spPr>
          <a:xfrm>
            <a:off x="914400" y="5714640"/>
            <a:ext cx="2666880" cy="11430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3333cc"/>
                </a:solidFill>
                <a:effectLst/>
                <a:uFillTx/>
                <a:latin typeface="Times New Roman"/>
              </a:rPr>
              <a:t>Iris Mack</a:t>
            </a:r>
            <a:endParaRPr b="0" lang="en-US" sz="18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3333cc"/>
                </a:solidFill>
                <a:effectLst/>
                <a:uFillTx/>
                <a:latin typeface="Times New Roman"/>
              </a:rPr>
              <a:t>Options Trading Desk</a:t>
            </a:r>
            <a:endParaRPr b="0" lang="en-US" sz="18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3333cc"/>
                </a:solidFill>
                <a:effectLst/>
                <a:uFillTx/>
                <a:latin typeface="Times New Roman"/>
              </a:rPr>
              <a:t>X3-6711</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762120" y="609480"/>
            <a:ext cx="7696080" cy="4267440"/>
          </a:xfrm>
          <a:prstGeom prst="rect">
            <a:avLst/>
          </a:prstGeom>
          <a:solidFill>
            <a:srgbClr val="cccc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Intrinsic </a:t>
            </a:r>
            <a:br>
              <a:rPr sz="4400"/>
            </a:br>
            <a:r>
              <a:rPr b="0" lang="en-US" sz="4400" strike="noStrike" u="none">
                <a:solidFill>
                  <a:srgbClr val="ff3300"/>
                </a:solidFill>
                <a:effectLst/>
                <a:uFillTx/>
                <a:latin typeface="Times New Roman"/>
              </a:rPr>
              <a:t>and </a:t>
            </a:r>
            <a:br>
              <a:rPr sz="4400"/>
            </a:br>
            <a:r>
              <a:rPr b="0" lang="en-US" sz="4400" strike="noStrike" u="none">
                <a:solidFill>
                  <a:srgbClr val="ff3300"/>
                </a:solidFill>
                <a:effectLst/>
                <a:uFillTx/>
                <a:latin typeface="Times New Roman"/>
              </a:rPr>
              <a:t>Extrinsic Valuation</a:t>
            </a:r>
            <a:endParaRPr b="0" lang="en-US" sz="4400" strike="noStrike" u="none">
              <a:solidFill>
                <a:srgbClr val="000000"/>
              </a:solidFill>
              <a:effectLst/>
              <a:uFillTx/>
              <a:latin typeface="Times New Roman"/>
            </a:endParaRPr>
          </a:p>
        </p:txBody>
      </p:sp>
      <p:sp>
        <p:nvSpPr>
          <p:cNvPr id="29" name="PlaceHolder 2"/>
          <p:cNvSpPr>
            <a:spLocks noGrp="1"/>
          </p:cNvSpPr>
          <p:nvPr>
            <p:ph/>
          </p:nvPr>
        </p:nvSpPr>
        <p:spPr>
          <a:xfrm>
            <a:off x="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Value of an Option</a:t>
            </a:r>
            <a:endParaRPr b="0" lang="en-US" sz="4400" strike="noStrike" u="none">
              <a:solidFill>
                <a:srgbClr val="000000"/>
              </a:solidFill>
              <a:effectLst/>
              <a:uFillTx/>
              <a:latin typeface="Times New Roman"/>
            </a:endParaRPr>
          </a:p>
        </p:txBody>
      </p:sp>
      <p:sp>
        <p:nvSpPr>
          <p:cNvPr id="3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the </a:t>
            </a:r>
            <a:r>
              <a:rPr b="1" i="1" lang="en-US" sz="3200" strike="noStrike" u="none">
                <a:solidFill>
                  <a:srgbClr val="ff3300"/>
                </a:solidFill>
                <a:effectLst/>
                <a:uFillTx/>
                <a:latin typeface="Times New Roman"/>
              </a:rPr>
              <a:t>fair value price</a:t>
            </a:r>
            <a:r>
              <a:rPr b="0" lang="en-US" sz="3200" strike="noStrike" u="none">
                <a:solidFill>
                  <a:srgbClr val="000000"/>
                </a:solidFill>
                <a:effectLst/>
                <a:uFillTx/>
                <a:latin typeface="Times New Roman"/>
              </a:rPr>
              <a:t> or </a:t>
            </a:r>
            <a:r>
              <a:rPr b="1" i="1" lang="en-US" sz="3200" strike="noStrike" u="none">
                <a:solidFill>
                  <a:srgbClr val="ff3300"/>
                </a:solidFill>
                <a:effectLst/>
                <a:uFillTx/>
                <a:latin typeface="Times New Roman"/>
              </a:rPr>
              <a:t>premium</a:t>
            </a:r>
            <a:r>
              <a:rPr b="0" lang="en-US" sz="3200" strike="noStrike" u="none">
                <a:solidFill>
                  <a:srgbClr val="000000"/>
                </a:solidFill>
                <a:effectLst/>
                <a:uFillTx/>
                <a:latin typeface="Times New Roman"/>
              </a:rPr>
              <a:t> that an option writer may charge for that option at a particular point in time.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Understanding Option Premiums</a:t>
            </a:r>
            <a:endParaRPr b="0" lang="en-US" sz="4400" strike="noStrike" u="none">
              <a:solidFill>
                <a:srgbClr val="000000"/>
              </a:solidFill>
              <a:effectLst/>
              <a:uFillTx/>
              <a:latin typeface="Times New Roman"/>
            </a:endParaRPr>
          </a:p>
        </p:txBody>
      </p:sp>
      <p:sp>
        <p:nvSpPr>
          <p:cNvPr id="33" name="PlaceHolder 2"/>
          <p:cNvSpPr>
            <a:spLocks noGrp="1"/>
          </p:cNvSpPr>
          <p:nvPr>
            <p:ph/>
          </p:nvPr>
        </p:nvSpPr>
        <p:spPr>
          <a:xfrm>
            <a:off x="685800" y="1904760"/>
            <a:ext cx="7772400" cy="4190760"/>
          </a:xfrm>
          <a:prstGeom prst="rect">
            <a:avLst/>
          </a:prstGeom>
          <a:noFill/>
          <a:ln w="0">
            <a:noFill/>
          </a:ln>
        </p:spPr>
        <p:txBody>
          <a:bodyPr lIns="90000" rIns="90000" tIns="46800" bIns="46800" anchor="t">
            <a:normAutofit lnSpcReduction="9999"/>
          </a:bodyPr>
          <a:p>
            <a:pPr marL="533520" indent="-533520">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00"/>
                </a:solidFill>
                <a:effectLst/>
                <a:uFillTx/>
                <a:latin typeface="Times New Roman"/>
              </a:rPr>
              <a:t>      </a:t>
            </a:r>
            <a:r>
              <a:rPr b="0" i="1" lang="en-US" sz="3600" strike="noStrike" u="none">
                <a:solidFill>
                  <a:srgbClr val="3333cc"/>
                </a:solidFill>
                <a:effectLst/>
                <a:uFillTx/>
                <a:latin typeface="Times New Roman"/>
              </a:rPr>
              <a:t>Two perspectives…</a:t>
            </a:r>
            <a:endParaRPr b="0" lang="en-US" sz="3600" strike="noStrike" u="none">
              <a:solidFill>
                <a:srgbClr val="000000"/>
              </a:solidFill>
              <a:effectLst/>
              <a:uFillTx/>
              <a:latin typeface="Times New Roman"/>
            </a:endParaRPr>
          </a:p>
          <a:p>
            <a:pPr marL="533520" indent="-533520">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lvl="2" marL="1295280" indent="-38088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ff3300"/>
                </a:solidFill>
                <a:effectLst/>
                <a:uFillTx/>
                <a:latin typeface="Times New Roman"/>
              </a:rPr>
              <a:t>Expected Cost/Earnings from Hedging</a:t>
            </a:r>
            <a:r>
              <a:rPr b="0" lang="en-US" sz="2000" strike="noStrike" u="none">
                <a:solidFill>
                  <a:srgbClr val="000000"/>
                </a:solidFill>
                <a:effectLst/>
                <a:uFillTx/>
                <a:latin typeface="Times New Roman"/>
              </a:rPr>
              <a:t> – </a:t>
            </a:r>
            <a:r>
              <a:rPr b="0" lang="en-US" sz="1800" strike="noStrike" u="none">
                <a:solidFill>
                  <a:srgbClr val="000000"/>
                </a:solidFill>
                <a:effectLst/>
                <a:uFillTx/>
                <a:latin typeface="Times New Roman"/>
              </a:rPr>
              <a:t>The premium is the expected cumulative cost (or income) from dynamically hedging the option.  These costs are not the standard transaction costs (i.e., bid-offer spreads), but the hedging imperfections that are the consequence of price movements.  The premium is the projected costs/earnings from these imperfections based on the projected  fluctuations in prices.  </a:t>
            </a:r>
            <a:r>
              <a:rPr b="1" i="1" lang="en-US" sz="1800" strike="noStrike" u="none">
                <a:solidFill>
                  <a:srgbClr val="3333cc"/>
                </a:solidFill>
                <a:effectLst/>
                <a:uFillTx/>
                <a:latin typeface="Times New Roman"/>
              </a:rPr>
              <a:t>(Perspective of option traders.)</a:t>
            </a:r>
            <a:endParaRPr b="0" lang="en-US" sz="1800" strike="noStrike" u="none">
              <a:solidFill>
                <a:srgbClr val="000000"/>
              </a:solidFill>
              <a:effectLst/>
              <a:uFillTx/>
              <a:latin typeface="Times New Roman"/>
            </a:endParaRPr>
          </a:p>
          <a:p>
            <a:pPr lvl="2" marL="1295280" indent="-38088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2" marL="1295280" indent="-38088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ff3300"/>
                </a:solidFill>
                <a:effectLst/>
                <a:uFillTx/>
                <a:latin typeface="Times New Roman"/>
              </a:rPr>
              <a:t>Expected Payout</a:t>
            </a:r>
            <a:r>
              <a:rPr b="0" lang="en-US" sz="2000" strike="noStrike" u="none">
                <a:solidFill>
                  <a:srgbClr val="000000"/>
                </a:solidFill>
                <a:effectLst/>
                <a:uFillTx/>
                <a:latin typeface="Times New Roman"/>
              </a:rPr>
              <a:t> – </a:t>
            </a:r>
            <a:r>
              <a:rPr b="0" lang="en-US" sz="1800" strike="noStrike" u="none">
                <a:solidFill>
                  <a:srgbClr val="000000"/>
                </a:solidFill>
                <a:effectLst/>
                <a:uFillTx/>
                <a:latin typeface="Times New Roman"/>
              </a:rPr>
              <a:t>The premium is the statistical measure of the expected payout assuming a probability distribution of price movements.  </a:t>
            </a:r>
            <a:r>
              <a:rPr b="1" i="1" lang="en-US" sz="1800" strike="noStrike" u="none">
                <a:solidFill>
                  <a:srgbClr val="3333cc"/>
                </a:solidFill>
                <a:effectLst/>
                <a:uFillTx/>
                <a:latin typeface="Times New Roman"/>
              </a:rPr>
              <a:t>(Perspective of financial engineers and academicians.)</a:t>
            </a:r>
            <a:endParaRPr b="0" lang="en-US" sz="1800" strike="noStrike" u="none">
              <a:solidFill>
                <a:srgbClr val="000000"/>
              </a:solidFill>
              <a:effectLst/>
              <a:uFillTx/>
              <a:latin typeface="Times New Roman"/>
            </a:endParaRPr>
          </a:p>
          <a:p>
            <a:pPr lvl="2" marL="1295280" indent="-38088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380520" y="609120"/>
            <a:ext cx="80773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3300"/>
                </a:solidFill>
                <a:effectLst/>
                <a:uFillTx/>
                <a:latin typeface="Times New Roman"/>
              </a:rPr>
              <a:t>Components of the Option Premium</a:t>
            </a:r>
            <a:r>
              <a:rPr b="0" lang="en-US" sz="3600" strike="noStrike" u="none">
                <a:solidFill>
                  <a:srgbClr val="000000"/>
                </a:solidFill>
                <a:effectLst/>
                <a:uFillTx/>
                <a:latin typeface="Times New Roman"/>
              </a:rPr>
              <a:t>	</a:t>
            </a:r>
            <a:endParaRPr b="0" lang="en-US" sz="3600" strike="noStrike" u="none">
              <a:solidFill>
                <a:srgbClr val="000000"/>
              </a:solidFill>
              <a:effectLst/>
              <a:uFillTx/>
              <a:latin typeface="Times New Roman"/>
            </a:endParaRPr>
          </a:p>
        </p:txBody>
      </p:sp>
      <p:sp>
        <p:nvSpPr>
          <p:cNvPr id="3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option premium is composed of</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3" marL="1600200" indent="-228600">
              <a:spcBef>
                <a:spcPts val="799"/>
              </a:spcBef>
              <a:buClr>
                <a:srgbClr val="ff33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3300"/>
                </a:solidFill>
                <a:effectLst/>
                <a:uFillTx/>
                <a:latin typeface="Times New Roman"/>
              </a:rPr>
              <a:t>Intrinsic Value</a:t>
            </a:r>
            <a:endParaRPr b="0" lang="en-US" sz="3200" strike="noStrike" u="none">
              <a:solidFill>
                <a:srgbClr val="000000"/>
              </a:solidFill>
              <a:effectLst/>
              <a:uFillTx/>
              <a:latin typeface="Times New Roman"/>
            </a:endParaRPr>
          </a:p>
          <a:p>
            <a:pPr lvl="3" marL="1600200" indent="0">
              <a:spcBef>
                <a:spcPts val="7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3" marL="1600200" indent="-228600">
              <a:spcBef>
                <a:spcPts val="799"/>
              </a:spcBef>
              <a:buClr>
                <a:srgbClr val="ff33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3300"/>
                </a:solidFill>
                <a:effectLst/>
                <a:uFillTx/>
                <a:latin typeface="Times New Roman"/>
              </a:rPr>
              <a:t>Extrinsic (Time) Value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Intrinsic Value of an Option</a:t>
            </a:r>
            <a:endParaRPr b="0" lang="en-US" sz="4400" strike="noStrike" u="none">
              <a:solidFill>
                <a:srgbClr val="000000"/>
              </a:solidFill>
              <a:effectLst/>
              <a:uFillTx/>
              <a:latin typeface="Times New Roman"/>
            </a:endParaRPr>
          </a:p>
        </p:txBody>
      </p:sp>
      <p:sp>
        <p:nvSpPr>
          <p:cNvPr id="3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Intrinsic value is the measure of the amount of </a:t>
            </a:r>
            <a:r>
              <a:rPr b="1" i="1" lang="en-US" sz="2800" strike="noStrike" u="none">
                <a:solidFill>
                  <a:srgbClr val="ff3300"/>
                </a:solidFill>
                <a:effectLst/>
                <a:uFillTx/>
                <a:latin typeface="Times New Roman"/>
              </a:rPr>
              <a:t>guaranteed profits an option offers</a:t>
            </a:r>
            <a:r>
              <a:rPr b="0" lang="en-US" sz="2800" strike="noStrike" u="none">
                <a:solidFill>
                  <a:srgbClr val="000000"/>
                </a:solidFill>
                <a:effectLst/>
                <a:uFillTx/>
                <a:latin typeface="Times New Roman"/>
              </a:rPr>
              <a:t>.</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guaranteed profit is the result of </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forward sale for a call (forward purchase for a put) and the execution of the option.</a:t>
            </a:r>
            <a:endParaRPr b="0" lang="en-US" sz="24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Measuring Intrinsic Value</a:t>
            </a:r>
            <a:endParaRPr b="0" lang="en-US" sz="4400" strike="noStrike" u="none">
              <a:solidFill>
                <a:srgbClr val="000000"/>
              </a:solidFill>
              <a:effectLst/>
              <a:uFillTx/>
              <a:latin typeface="Times New Roman"/>
            </a:endParaRPr>
          </a:p>
        </p:txBody>
      </p:sp>
      <p:sp>
        <p:nvSpPr>
          <p:cNvPr id="3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3333cc"/>
                </a:solidFill>
                <a:effectLst/>
                <a:uFillTx/>
                <a:latin typeface="Times New Roman"/>
              </a:rPr>
              <a:t>Intrinsic value of a call option</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1" lang="en-US" sz="2800" strike="noStrike" u="none">
                <a:solidFill>
                  <a:srgbClr val="000000"/>
                </a:solidFill>
                <a:effectLst/>
                <a:uFillTx/>
                <a:latin typeface="Times New Roman"/>
              </a:rPr>
              <a:t>Max</a:t>
            </a:r>
            <a:r>
              <a:rPr b="0" lang="en-US" sz="3200" strike="noStrike" u="none">
                <a:solidFill>
                  <a:srgbClr val="000000"/>
                </a:solidFill>
                <a:effectLst/>
                <a:uFillTx/>
                <a:latin typeface="Times New Roman"/>
              </a:rPr>
              <a:t>(</a:t>
            </a:r>
            <a:r>
              <a:rPr b="0" lang="en-US" sz="2400" strike="noStrike" u="none">
                <a:solidFill>
                  <a:srgbClr val="000000"/>
                </a:solidFill>
                <a:effectLst/>
                <a:uFillTx/>
                <a:latin typeface="Times New Roman"/>
              </a:rPr>
              <a:t>market value of commodity  -  exercise price, 0</a:t>
            </a:r>
            <a:r>
              <a:rPr b="0" lang="en-US" sz="3200" strike="noStrike" u="none">
                <a:solidFill>
                  <a:srgbClr val="000000"/>
                </a:solidFill>
                <a:effectLst/>
                <a:uFillTx/>
                <a:latin typeface="Times New Roman"/>
              </a:rPr>
              <a:t>)</a:t>
            </a:r>
            <a:endParaRPr b="0" lang="en-US" sz="32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3333cc"/>
                </a:solidFill>
                <a:effectLst/>
                <a:uFillTx/>
                <a:latin typeface="Times New Roman"/>
              </a:rPr>
              <a:t>Intrinsic value of a put option</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1" lang="en-US" sz="2800" strike="noStrike" u="none">
                <a:solidFill>
                  <a:srgbClr val="000000"/>
                </a:solidFill>
                <a:effectLst/>
                <a:uFillTx/>
                <a:latin typeface="Times New Roman"/>
              </a:rPr>
              <a:t>Max</a:t>
            </a:r>
            <a:r>
              <a:rPr b="0" lang="en-US" sz="3200" strike="noStrike" u="none">
                <a:solidFill>
                  <a:srgbClr val="000000"/>
                </a:solidFill>
                <a:effectLst/>
                <a:uFillTx/>
                <a:latin typeface="Times New Roman"/>
              </a:rPr>
              <a:t>(</a:t>
            </a:r>
            <a:r>
              <a:rPr b="0" lang="en-US" sz="2400" strike="noStrike" u="none">
                <a:solidFill>
                  <a:srgbClr val="000000"/>
                </a:solidFill>
                <a:effectLst/>
                <a:uFillTx/>
                <a:latin typeface="Times New Roman"/>
              </a:rPr>
              <a:t>exercise price</a:t>
            </a:r>
            <a:r>
              <a:rPr b="0" lang="en-US" sz="2800" strike="noStrike" u="none">
                <a:solidFill>
                  <a:srgbClr val="000000"/>
                </a:solidFill>
                <a:effectLst/>
                <a:uFillTx/>
                <a:latin typeface="Times New Roman"/>
              </a:rPr>
              <a:t>  -  </a:t>
            </a:r>
            <a:r>
              <a:rPr b="0" lang="en-US" sz="2400" strike="noStrike" u="none">
                <a:solidFill>
                  <a:srgbClr val="000000"/>
                </a:solidFill>
                <a:effectLst/>
                <a:uFillTx/>
                <a:latin typeface="Times New Roman"/>
              </a:rPr>
              <a:t>market value of commodity, 0</a:t>
            </a:r>
            <a:r>
              <a:rPr b="0" lang="en-US" sz="3200" strike="noStrike" u="none">
                <a:solidFill>
                  <a:srgbClr val="000000"/>
                </a:solidFill>
                <a:effectLst/>
                <a:uFillTx/>
                <a:latin typeface="Times New Roman"/>
              </a:rPr>
              <a:t>)</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Example:  Intrinsic Value</a:t>
            </a:r>
            <a:endParaRPr b="0" lang="en-US" sz="4400" strike="noStrike" u="none">
              <a:solidFill>
                <a:srgbClr val="000000"/>
              </a:solidFill>
              <a:effectLst/>
              <a:uFillTx/>
              <a:latin typeface="Times New Roman"/>
            </a:endParaRPr>
          </a:p>
        </p:txBody>
      </p:sp>
      <p:sp>
        <p:nvSpPr>
          <p:cNvPr id="41" name="PlaceHolder 2"/>
          <p:cNvSpPr>
            <a:spLocks noGrp="1"/>
          </p:cNvSpPr>
          <p:nvPr>
            <p:ph/>
          </p:nvPr>
        </p:nvSpPr>
        <p:spPr>
          <a:xfrm>
            <a:off x="685800" y="1981080"/>
            <a:ext cx="82296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call on 2.0 MMBtu of natural gas at a strike of $4.00, with the market price at $4.20, has intrinsic value of        Max($4.20-$4.00, 0) = $0.20.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This call will allow the buyer to buy July gas at $4.00 – a $0.20 profit (excluding premium) would be guaranteed.</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If the market price were $3.90, the intrinsic value would be $0.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3300"/>
                </a:solidFill>
                <a:effectLst/>
                <a:uFillTx/>
                <a:latin typeface="Times New Roman"/>
              </a:rPr>
              <a:t>Extrinsic (Time) Value of an Option</a:t>
            </a:r>
            <a:endParaRPr b="0" lang="en-US" sz="4000" strike="noStrike" u="none">
              <a:solidFill>
                <a:srgbClr val="000000"/>
              </a:solidFill>
              <a:effectLst/>
              <a:uFillTx/>
              <a:latin typeface="Times New Roman"/>
            </a:endParaRPr>
          </a:p>
        </p:txBody>
      </p:sp>
      <p:sp>
        <p:nvSpPr>
          <p:cNvPr id="43" name="PlaceHolder 2"/>
          <p:cNvSpPr>
            <a:spLocks noGrp="1"/>
          </p:cNvSpPr>
          <p:nvPr>
            <p:ph/>
          </p:nvPr>
        </p:nvSpPr>
        <p:spPr>
          <a:xfrm>
            <a:off x="685800" y="2895480"/>
            <a:ext cx="7772400" cy="3200400"/>
          </a:xfrm>
          <a:prstGeom prst="rect">
            <a:avLst/>
          </a:prstGeom>
          <a:noFill/>
          <a:ln w="0">
            <a:noFill/>
          </a:ln>
        </p:spPr>
        <p:txBody>
          <a:bodyPr lIns="90000" rIns="90000" tIns="46800" bIns="46800" anchor="t">
            <a:normAutofit/>
          </a:bodyPr>
          <a:p>
            <a:pPr marL="343080" indent="-343080">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Time value, or extrinsic value, is the measure of the “insurance value” of an option.</a:t>
            </a:r>
            <a:endParaRPr b="0" lang="en-US" sz="4000" strike="noStrike" u="none">
              <a:solidFill>
                <a:srgbClr val="000000"/>
              </a:solidFill>
              <a:effectLst/>
              <a:uFillTx/>
              <a:latin typeface="Times New Roman"/>
            </a:endParaRPr>
          </a:p>
          <a:p>
            <a:pPr marL="343080" indent="-343080">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3300"/>
                </a:solidFill>
                <a:effectLst/>
                <a:uFillTx/>
                <a:latin typeface="Times New Roman"/>
              </a:rPr>
              <a:t>Measuring Extrinsic Value</a:t>
            </a:r>
            <a:endParaRPr b="0" lang="en-US" sz="4000" strike="noStrike" u="none">
              <a:solidFill>
                <a:srgbClr val="000000"/>
              </a:solidFill>
              <a:effectLst/>
              <a:uFillTx/>
              <a:latin typeface="Times New Roman"/>
            </a:endParaRPr>
          </a:p>
        </p:txBody>
      </p:sp>
      <p:sp>
        <p:nvSpPr>
          <p:cNvPr id="4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Assuming the premium is known, the extrinsic value can be calculated as follows:</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f3300"/>
                </a:solidFill>
                <a:effectLst/>
                <a:uFillTx/>
                <a:latin typeface="Times New Roman"/>
              </a:rPr>
              <a:t>    </a:t>
            </a:r>
            <a:r>
              <a:rPr b="1" i="1" lang="en-US" sz="3200" strike="noStrike" u="none">
                <a:solidFill>
                  <a:srgbClr val="ff3300"/>
                </a:solidFill>
                <a:effectLst/>
                <a:uFillTx/>
                <a:latin typeface="Times New Roman"/>
              </a:rPr>
              <a:t>Extrinsic value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3300"/>
                </a:solidFill>
                <a:effectLst/>
                <a:uFillTx/>
                <a:latin typeface="Times New Roman"/>
              </a:rPr>
              <a:t>	</a:t>
            </a:r>
            <a:r>
              <a:rPr b="1" i="1" lang="en-US" sz="3200" strike="noStrike" u="none">
                <a:solidFill>
                  <a:srgbClr val="ff3300"/>
                </a:solidFill>
                <a:effectLst/>
                <a:uFillTx/>
                <a:latin typeface="Times New Roman"/>
              </a:rPr>
              <a:t>	</a:t>
            </a:r>
            <a:r>
              <a:rPr b="1" i="1" lang="en-US" sz="3200" strike="noStrike" u="none">
                <a:solidFill>
                  <a:srgbClr val="ff3300"/>
                </a:solidFill>
                <a:effectLst/>
                <a:uFillTx/>
                <a:latin typeface="Times New Roman"/>
              </a:rPr>
              <a:t>	</a:t>
            </a:r>
            <a:r>
              <a:rPr b="1" i="1" lang="en-US" sz="3200" strike="noStrike" u="none">
                <a:solidFill>
                  <a:srgbClr val="ff3300"/>
                </a:solidFill>
                <a:effectLst/>
                <a:uFillTx/>
                <a:latin typeface="Times New Roman"/>
              </a:rPr>
              <a:t>=  Premium  -  Intrinsic Value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3300"/>
                </a:solidFill>
                <a:effectLst/>
                <a:uFillTx/>
                <a:latin typeface="Times New Roman"/>
              </a:rPr>
              <a:t>Example:  Extrinsic Value</a:t>
            </a:r>
            <a:endParaRPr b="0" lang="en-US" sz="4000" strike="noStrike" u="none">
              <a:solidFill>
                <a:srgbClr val="000000"/>
              </a:solidFill>
              <a:effectLst/>
              <a:uFillTx/>
              <a:latin typeface="Times New Roman"/>
            </a:endParaRPr>
          </a:p>
        </p:txBody>
      </p:sp>
      <p:sp>
        <p:nvSpPr>
          <p:cNvPr id="47" name="PlaceHolder 2"/>
          <p:cNvSpPr>
            <a:spLocks noGrp="1"/>
          </p:cNvSpPr>
          <p:nvPr>
            <p:ph/>
          </p:nvPr>
        </p:nvSpPr>
        <p:spPr>
          <a:xfrm>
            <a:off x="685440" y="1981080"/>
            <a:ext cx="807732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 </a:t>
            </a:r>
            <a:r>
              <a:rPr b="0" lang="en-US" sz="2000" strike="noStrike" u="none">
                <a:solidFill>
                  <a:srgbClr val="ff3300"/>
                </a:solidFill>
                <a:effectLst/>
                <a:uFillTx/>
                <a:latin typeface="Times New Roman"/>
              </a:rPr>
              <a:t>put</a:t>
            </a:r>
            <a:r>
              <a:rPr b="0" lang="en-US" sz="2000" strike="noStrike" u="none">
                <a:solidFill>
                  <a:srgbClr val="000000"/>
                </a:solidFill>
                <a:effectLst/>
                <a:uFillTx/>
                <a:latin typeface="Times New Roman"/>
              </a:rPr>
              <a:t> option on 1.0 million MWh for March power has</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 strike price of $39.50/MWh </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 premium of $3.75/MWh (or total premium of $3,750,000).</a:t>
            </a:r>
            <a:endParaRPr b="0" lang="en-US" sz="1800" strike="noStrike" u="none">
              <a:solidFill>
                <a:srgbClr val="000000"/>
              </a:solidFill>
              <a:effectLst/>
              <a:uFillTx/>
              <a:latin typeface="Times New Roman"/>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Suppose the current market price is $38.00/MWh.</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1" i="1" lang="en-US" sz="2000" strike="noStrike" u="none">
                <a:solidFill>
                  <a:srgbClr val="ff3300"/>
                </a:solidFill>
                <a:effectLst/>
                <a:uFillTx/>
                <a:latin typeface="Times New Roman"/>
              </a:rPr>
              <a:t>Intrinsic value</a:t>
            </a:r>
            <a:r>
              <a:rPr b="0" lang="en-US" sz="2000" strike="noStrike" u="none">
                <a:solidFill>
                  <a:srgbClr val="000000"/>
                </a:solidFill>
                <a:effectLst/>
                <a:uFillTx/>
                <a:latin typeface="Times New Roman"/>
              </a:rPr>
              <a:t> = (1.0 Million MWh)*Max($39.50 - $38, 0)/MWh</a:t>
            </a: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lvl="2" marL="1143000" indent="-228600">
              <a:lnSpc>
                <a:spcPct val="9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  $1,500,000  or $1.50/MWh</a:t>
            </a:r>
            <a:endParaRPr b="0" lang="en-US" sz="2000" strike="noStrike" u="none">
              <a:solidFill>
                <a:srgbClr val="000000"/>
              </a:solidFill>
              <a:effectLst/>
              <a:uFillTx/>
              <a:latin typeface="Times New Roman"/>
            </a:endParaRPr>
          </a:p>
          <a:p>
            <a:pPr lvl="2" marL="1143000" indent="-228600">
              <a:lnSpc>
                <a:spcPct val="9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1143000" indent="-228600">
              <a:lnSpc>
                <a:spcPct val="9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3300"/>
                </a:solidFill>
                <a:effectLst/>
                <a:uFillTx/>
                <a:latin typeface="Times New Roman"/>
              </a:rPr>
              <a:t>Extrinsic Value</a:t>
            </a:r>
            <a:r>
              <a:rPr b="0" lang="en-US" sz="2000" strike="noStrike" u="none">
                <a:solidFill>
                  <a:srgbClr val="000000"/>
                </a:solidFill>
                <a:effectLst/>
                <a:uFillTx/>
                <a:latin typeface="Times New Roman"/>
              </a:rPr>
              <a:t>  =  Premium  -  Intrinsic Value</a:t>
            </a:r>
            <a:endParaRPr b="0" lang="en-US" sz="2000" strike="noStrike" u="none">
              <a:solidFill>
                <a:srgbClr val="000000"/>
              </a:solidFill>
              <a:effectLst/>
              <a:uFillTx/>
              <a:latin typeface="Times New Roman"/>
            </a:endParaRPr>
          </a:p>
          <a:p>
            <a:pPr lvl="2" marL="1143000" indent="-228600">
              <a:lnSpc>
                <a:spcPct val="9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  $3,750,000  -  $1,500,000</a:t>
            </a:r>
            <a:endParaRPr b="0" lang="en-US" sz="2000" strike="noStrike" u="none">
              <a:solidFill>
                <a:srgbClr val="000000"/>
              </a:solidFill>
              <a:effectLst/>
              <a:uFillTx/>
              <a:latin typeface="Times New Roman"/>
            </a:endParaRPr>
          </a:p>
          <a:p>
            <a:pPr lvl="2" marL="1143000" indent="-228600">
              <a:lnSpc>
                <a:spcPct val="9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$2,250,000  or  $2.25/MWh </a:t>
            </a:r>
            <a:endParaRPr b="0" lang="en-US" sz="2000" strike="noStrike" u="none">
              <a:solidFill>
                <a:srgbClr val="000000"/>
              </a:solidFill>
              <a:effectLst/>
              <a:uFillTx/>
              <a:latin typeface="Times New Roman"/>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Presentation Outline</a:t>
            </a: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Basic Options Definitions</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and Risk Management</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Intrinsic and Extrinsic Valuation</a:t>
            </a:r>
            <a:endParaRPr b="0" lang="en-US" sz="24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Value of an Option</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Understanding Options Premium</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Components of the Option Premium</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Intrinsic Value of an Option</a:t>
            </a:r>
            <a:endParaRPr b="0" lang="en-US" sz="20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Measuring Intrinsic Value </a:t>
            </a:r>
            <a:endParaRPr b="0" lang="en-US" sz="18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Example:  Intrinsic Value</a:t>
            </a:r>
            <a:endParaRPr b="0" lang="en-US" sz="18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Extrinsic (Time) Value of an Option</a:t>
            </a:r>
            <a:endParaRPr b="0" lang="en-US" sz="20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Measuring Extrinsic Value</a:t>
            </a:r>
            <a:endParaRPr b="0" lang="en-US" sz="1800" strike="noStrike" u="none">
              <a:solidFill>
                <a:srgbClr val="000000"/>
              </a:solidFill>
              <a:effectLst/>
              <a:uFillTx/>
              <a:latin typeface="Times New Roman"/>
            </a:endParaRPr>
          </a:p>
          <a:p>
            <a:pPr lvl="2" marL="1143000" indent="-228600">
              <a:lnSpc>
                <a:spcPct val="9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Example:  Extrinsic Value</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3300"/>
                </a:solidFill>
                <a:effectLst/>
                <a:uFillTx/>
                <a:latin typeface="Times New Roman"/>
              </a:rPr>
              <a:t>Example:  Extrinsic Value</a:t>
            </a:r>
            <a:r>
              <a:rPr b="0" lang="en-US" sz="2400" strike="noStrike" u="none">
                <a:solidFill>
                  <a:srgbClr val="ff3300"/>
                </a:solidFill>
                <a:effectLst/>
                <a:uFillTx/>
                <a:latin typeface="Times New Roman"/>
              </a:rPr>
              <a:t>, </a:t>
            </a:r>
            <a:r>
              <a:rPr b="0" i="1" lang="en-US" sz="2400" strike="noStrike" u="none">
                <a:solidFill>
                  <a:srgbClr val="000000"/>
                </a:solidFill>
                <a:effectLst/>
                <a:uFillTx/>
                <a:latin typeface="Times New Roman"/>
              </a:rPr>
              <a:t>continued</a:t>
            </a:r>
            <a:endParaRPr b="0" lang="en-US" sz="2400" strike="noStrike" u="none">
              <a:solidFill>
                <a:srgbClr val="000000"/>
              </a:solidFill>
              <a:effectLst/>
              <a:uFillTx/>
              <a:latin typeface="Times New Roman"/>
            </a:endParaRPr>
          </a:p>
        </p:txBody>
      </p:sp>
      <p:sp>
        <p:nvSpPr>
          <p:cNvPr id="4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Guaranteed Profit </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The put buyer can earn a profit (before premium) of the $1.50 of intrinsic value by immediately buying March power forward at $38.00.</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	</a:t>
            </a:r>
            <a:r>
              <a:rPr b="0" i="1"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The put will allow him to sell March for $39.50, assuring $1.50 in profit.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762120" y="609480"/>
            <a:ext cx="7696080" cy="4267440"/>
          </a:xfrm>
          <a:prstGeom prst="rect">
            <a:avLst/>
          </a:prstGeom>
          <a:solidFill>
            <a:srgbClr val="cccc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Option Pricing Parameters</a:t>
            </a:r>
            <a:endParaRPr b="0" lang="en-US" sz="4400" strike="noStrike" u="none">
              <a:solidFill>
                <a:srgbClr val="000000"/>
              </a:solidFill>
              <a:effectLst/>
              <a:uFillTx/>
              <a:latin typeface="Times New Roman"/>
            </a:endParaRPr>
          </a:p>
        </p:txBody>
      </p:sp>
      <p:sp>
        <p:nvSpPr>
          <p:cNvPr id="51" name="PlaceHolder 2"/>
          <p:cNvSpPr>
            <a:spLocks noGrp="1"/>
          </p:cNvSpPr>
          <p:nvPr>
            <p:ph/>
          </p:nvPr>
        </p:nvSpPr>
        <p:spPr>
          <a:xfrm>
            <a:off x="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456840" y="609120"/>
            <a:ext cx="80010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3300"/>
                </a:solidFill>
                <a:effectLst/>
                <a:uFillTx/>
                <a:latin typeface="Times New Roman"/>
              </a:rPr>
              <a:t>Pricing Parameters: Price Curve</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5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Controlled Inputs:</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sng">
                <a:solidFill>
                  <a:srgbClr val="000000"/>
                </a:solidFill>
                <a:effectLst/>
                <a:uFillTx/>
                <a:latin typeface="Times New Roman"/>
              </a:rPr>
              <a:t>Market Inputs:</a:t>
            </a:r>
            <a:endParaRPr b="0" lang="en-US" sz="2400" strike="noStrike" u="none">
              <a:solidFill>
                <a:srgbClr val="000000"/>
              </a:solidFill>
              <a:effectLst/>
              <a:uFillTx/>
              <a:latin typeface="Times New Roman"/>
            </a:endParaRPr>
          </a:p>
        </p:txBody>
      </p:sp>
      <p:sp>
        <p:nvSpPr>
          <p:cNvPr id="54" name=""/>
          <p:cNvSpPr/>
          <p:nvPr/>
        </p:nvSpPr>
        <p:spPr>
          <a:xfrm>
            <a:off x="3352680" y="2743200"/>
            <a:ext cx="1752840" cy="198108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Pricing</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Model</a:t>
            </a:r>
            <a:endParaRPr b="0" lang="en-US" sz="2400" strike="noStrike" u="none">
              <a:solidFill>
                <a:srgbClr val="000000"/>
              </a:solidFill>
              <a:effectLst/>
              <a:uFillTx/>
              <a:latin typeface="Times New Roman"/>
            </a:endParaRPr>
          </a:p>
        </p:txBody>
      </p:sp>
      <p:sp>
        <p:nvSpPr>
          <p:cNvPr id="55" name=""/>
          <p:cNvSpPr/>
          <p:nvPr/>
        </p:nvSpPr>
        <p:spPr>
          <a:xfrm>
            <a:off x="1066680" y="3352680"/>
            <a:ext cx="11700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Strike Price</a:t>
            </a:r>
            <a:endParaRPr b="0" lang="en-US" sz="1400" strike="noStrike" u="none">
              <a:solidFill>
                <a:srgbClr val="000000"/>
              </a:solidFill>
              <a:effectLst/>
              <a:uFillTx/>
              <a:latin typeface="Times New Roman"/>
            </a:endParaRPr>
          </a:p>
        </p:txBody>
      </p:sp>
      <p:sp>
        <p:nvSpPr>
          <p:cNvPr id="56" name=""/>
          <p:cNvSpPr/>
          <p:nvPr/>
        </p:nvSpPr>
        <p:spPr>
          <a:xfrm>
            <a:off x="685800" y="4267080"/>
            <a:ext cx="152388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Expiration Date</a:t>
            </a:r>
            <a:endParaRPr b="0" lang="en-US" sz="1400" strike="noStrike" u="none">
              <a:solidFill>
                <a:srgbClr val="000000"/>
              </a:solidFill>
              <a:effectLst/>
              <a:uFillTx/>
              <a:latin typeface="Times New Roman"/>
            </a:endParaRPr>
          </a:p>
        </p:txBody>
      </p:sp>
      <p:sp>
        <p:nvSpPr>
          <p:cNvPr id="57" name=""/>
          <p:cNvSpPr/>
          <p:nvPr/>
        </p:nvSpPr>
        <p:spPr>
          <a:xfrm>
            <a:off x="6172200" y="2895480"/>
            <a:ext cx="1828800" cy="307440"/>
          </a:xfrm>
          <a:prstGeom prst="rect">
            <a:avLst/>
          </a:prstGeom>
          <a:solidFill>
            <a:srgbClr val="ffff00"/>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Price Curve (known)</a:t>
            </a:r>
            <a:endParaRPr b="0" lang="en-US" sz="1400" strike="noStrike" u="none">
              <a:solidFill>
                <a:srgbClr val="000000"/>
              </a:solidFill>
              <a:effectLst/>
              <a:uFillTx/>
              <a:latin typeface="Times New Roman"/>
            </a:endParaRPr>
          </a:p>
        </p:txBody>
      </p:sp>
      <p:sp>
        <p:nvSpPr>
          <p:cNvPr id="58" name=""/>
          <p:cNvSpPr/>
          <p:nvPr/>
        </p:nvSpPr>
        <p:spPr>
          <a:xfrm>
            <a:off x="3946680" y="29368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59" name=""/>
          <p:cNvSpPr/>
          <p:nvPr/>
        </p:nvSpPr>
        <p:spPr>
          <a:xfrm>
            <a:off x="3946680" y="33940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60" name=""/>
          <p:cNvSpPr/>
          <p:nvPr/>
        </p:nvSpPr>
        <p:spPr>
          <a:xfrm>
            <a:off x="6248520" y="3657600"/>
            <a:ext cx="18288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Interest Rate (known)</a:t>
            </a:r>
            <a:endParaRPr b="0" lang="en-US" sz="1400" strike="noStrike" u="none">
              <a:solidFill>
                <a:srgbClr val="000000"/>
              </a:solidFill>
              <a:effectLst/>
              <a:uFillTx/>
              <a:latin typeface="Times New Roman"/>
            </a:endParaRPr>
          </a:p>
        </p:txBody>
      </p:sp>
      <p:sp>
        <p:nvSpPr>
          <p:cNvPr id="61" name=""/>
          <p:cNvSpPr/>
          <p:nvPr/>
        </p:nvSpPr>
        <p:spPr>
          <a:xfrm>
            <a:off x="6400800" y="4343400"/>
            <a:ext cx="16002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Volatility (forecast)</a:t>
            </a:r>
            <a:endParaRPr b="0" lang="en-US" sz="1400" strike="noStrike" u="none">
              <a:solidFill>
                <a:srgbClr val="000000"/>
              </a:solidFill>
              <a:effectLst/>
              <a:uFillTx/>
              <a:latin typeface="Times New Roman"/>
            </a:endParaRPr>
          </a:p>
        </p:txBody>
      </p:sp>
      <p:sp>
        <p:nvSpPr>
          <p:cNvPr id="62" name=""/>
          <p:cNvSpPr/>
          <p:nvPr/>
        </p:nvSpPr>
        <p:spPr>
          <a:xfrm>
            <a:off x="1661760" y="5527800"/>
            <a:ext cx="1112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Output:</a:t>
            </a:r>
            <a:endParaRPr b="0" lang="en-US" sz="2400" strike="noStrike" u="none">
              <a:solidFill>
                <a:srgbClr val="000000"/>
              </a:solidFill>
              <a:effectLst/>
              <a:uFillTx/>
              <a:latin typeface="Times New Roman"/>
            </a:endParaRPr>
          </a:p>
        </p:txBody>
      </p:sp>
      <p:sp>
        <p:nvSpPr>
          <p:cNvPr id="63" name=""/>
          <p:cNvSpPr/>
          <p:nvPr/>
        </p:nvSpPr>
        <p:spPr>
          <a:xfrm>
            <a:off x="3352680" y="5603760"/>
            <a:ext cx="1817640" cy="45972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Premium</a:t>
            </a:r>
            <a:endParaRPr b="0" lang="en-US" sz="2400" strike="noStrike" u="none">
              <a:solidFill>
                <a:srgbClr val="000000"/>
              </a:solidFill>
              <a:effectLst/>
              <a:uFillTx/>
              <a:latin typeface="Times New Roman"/>
            </a:endParaRPr>
          </a:p>
        </p:txBody>
      </p:sp>
      <p:sp>
        <p:nvSpPr>
          <p:cNvPr id="64" name=""/>
          <p:cNvSpPr/>
          <p:nvPr/>
        </p:nvSpPr>
        <p:spPr>
          <a:xfrm>
            <a:off x="2362320" y="3352680"/>
            <a:ext cx="914400" cy="304920"/>
          </a:xfrm>
          <a:prstGeom prst="rightArrow">
            <a:avLst>
              <a:gd name="adj1" fmla="val 50000"/>
              <a:gd name="adj2" fmla="val 74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2286000" y="4343400"/>
            <a:ext cx="990720" cy="228600"/>
          </a:xfrm>
          <a:prstGeom prst="righ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4114800" y="4876920"/>
            <a:ext cx="304920" cy="609480"/>
          </a:xfrm>
          <a:prstGeom prst="downArrow">
            <a:avLst>
              <a:gd name="adj1" fmla="val 50000"/>
              <a:gd name="adj2" fmla="val 49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5181480" y="2971800"/>
            <a:ext cx="914400" cy="228600"/>
          </a:xfrm>
          <a:prstGeom prst="leftArrow">
            <a:avLst>
              <a:gd name="adj1" fmla="val 50000"/>
              <a:gd name="adj2" fmla="val 10000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5181480" y="3733920"/>
            <a:ext cx="990720" cy="228600"/>
          </a:xfrm>
          <a:prstGeom prst="lef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5181480" y="4267080"/>
            <a:ext cx="976320" cy="381240"/>
          </a:xfrm>
          <a:prstGeom prst="leftArrow">
            <a:avLst>
              <a:gd name="adj1" fmla="val 50000"/>
              <a:gd name="adj2" fmla="val 64023"/>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Price Curve</a:t>
            </a:r>
            <a:endParaRPr b="0" lang="en-US" sz="4400" strike="noStrike" u="none">
              <a:solidFill>
                <a:srgbClr val="000000"/>
              </a:solidFill>
              <a:effectLst/>
              <a:uFillTx/>
              <a:latin typeface="Times New Roman"/>
            </a:endParaRPr>
          </a:p>
        </p:txBody>
      </p:sp>
      <p:sp>
        <p:nvSpPr>
          <p:cNvPr id="7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relationship between the forward price(s) and the strike price indicates the degree of likelihood of the option requiring a payout.</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greater the likelihood of a payout, the greater the premium value.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3300"/>
                </a:solidFill>
                <a:effectLst/>
                <a:uFillTx/>
                <a:latin typeface="Times New Roman"/>
              </a:rPr>
              <a:t>Example:  Contango Curve and Put Premiums</a:t>
            </a:r>
            <a:endParaRPr b="0" lang="en-US" sz="3200" strike="noStrike" u="none">
              <a:solidFill>
                <a:srgbClr val="000000"/>
              </a:solidFill>
              <a:effectLst/>
              <a:uFillTx/>
              <a:latin typeface="Times New Roman"/>
            </a:endParaRPr>
          </a:p>
        </p:txBody>
      </p:sp>
      <p:sp>
        <p:nvSpPr>
          <p:cNvPr id="7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Let’s consider the following scenario</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Spot price of power = $43/MWh</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Strike price of power put option = $44.  </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premium for this put option will depend upon the shape of the forward price curve.</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Recall that a curve is </a:t>
            </a:r>
            <a:r>
              <a:rPr b="1" i="1" lang="en-US" sz="2400" strike="noStrike" u="none">
                <a:solidFill>
                  <a:srgbClr val="00cc99"/>
                </a:solidFill>
                <a:effectLst/>
                <a:uFillTx/>
                <a:latin typeface="Times New Roman"/>
              </a:rPr>
              <a:t>contango</a:t>
            </a: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when the forward price is above the expected spot price.</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 contango curve implies that forward prices take the put option further out-of-the-money, so put option premiums will be relatively less expensive.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3300"/>
                </a:solidFill>
                <a:effectLst/>
                <a:uFillTx/>
                <a:latin typeface="Times New Roman"/>
              </a:rPr>
              <a:t>Example:  Contango Curve and Put Premiums</a:t>
            </a:r>
            <a:endParaRPr b="0" lang="en-US" sz="3200" strike="noStrike" u="none">
              <a:solidFill>
                <a:srgbClr val="000000"/>
              </a:solidFill>
              <a:effectLst/>
              <a:uFillTx/>
              <a:latin typeface="Times New Roman"/>
            </a:endParaRPr>
          </a:p>
        </p:txBody>
      </p:sp>
      <p:graphicFrame>
        <p:nvGraphicFramePr>
          <p:cNvPr id="75" name=""/>
          <p:cNvGraphicFramePr/>
          <p:nvPr/>
        </p:nvGraphicFramePr>
        <p:xfrm>
          <a:off x="838080" y="2057400"/>
          <a:ext cx="7615440" cy="4114800"/>
        </p:xfrm>
        <a:graphic>
          <a:graphicData uri="http://schemas.openxmlformats.org/presentationml/2006/ole">
            <p:oleObj progId="Excel.Sheet.12" r:id="rId1" spid="">
              <p:embed/>
              <p:pic>
                <p:nvPicPr>
                  <p:cNvPr id="76" name="" descr=""/>
                  <p:cNvPicPr/>
                  <p:nvPr/>
                </p:nvPicPr>
                <p:blipFill>
                  <a:blip r:embed="rId2"/>
                  <a:stretch/>
                </p:blipFill>
                <p:spPr>
                  <a:xfrm>
                    <a:off x="838080" y="2057400"/>
                    <a:ext cx="7615440" cy="4114800"/>
                  </a:xfrm>
                  <a:prstGeom prst="rect">
                    <a:avLst/>
                  </a:prstGeom>
                  <a:noFill/>
                  <a:ln w="0">
                    <a:noFill/>
                  </a:ln>
                </p:spPr>
              </p:pic>
            </p:oleObj>
          </a:graphicData>
        </a:graphic>
      </p:graphicFrame>
      <p:sp>
        <p:nvSpPr>
          <p:cNvPr id="77" name=""/>
          <p:cNvSpPr/>
          <p:nvPr/>
        </p:nvSpPr>
        <p:spPr>
          <a:xfrm>
            <a:off x="3962520" y="3657600"/>
            <a:ext cx="1218960" cy="24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  Out of money</a:t>
            </a:r>
            <a:endParaRPr b="0" lang="en-US" sz="1000" strike="noStrike" u="none">
              <a:solidFill>
                <a:srgbClr val="000000"/>
              </a:solidFill>
              <a:effectLst/>
              <a:uFillTx/>
              <a:latin typeface="Times New Roman"/>
            </a:endParaRPr>
          </a:p>
        </p:txBody>
      </p:sp>
      <p:sp>
        <p:nvSpPr>
          <p:cNvPr id="78" name=""/>
          <p:cNvSpPr/>
          <p:nvPr/>
        </p:nvSpPr>
        <p:spPr>
          <a:xfrm>
            <a:off x="4343400" y="3429000"/>
            <a:ext cx="152280" cy="304920"/>
          </a:xfrm>
          <a:prstGeom prst="upArrow">
            <a:avLst>
              <a:gd name="adj1" fmla="val 50000"/>
              <a:gd name="adj2" fmla="val 50059"/>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4343400" y="3886200"/>
            <a:ext cx="152280" cy="380880"/>
          </a:xfrm>
          <a:prstGeom prst="downArrow">
            <a:avLst>
              <a:gd name="adj1" fmla="val 50000"/>
              <a:gd name="adj2" fmla="val 6253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3300"/>
                </a:solidFill>
                <a:effectLst/>
                <a:uFillTx/>
                <a:latin typeface="Times New Roman"/>
              </a:rPr>
              <a:t>Example:  Backwardated Curve and Put Premiums</a:t>
            </a:r>
            <a:endParaRPr b="0" lang="en-US" sz="2800" strike="noStrike" u="none">
              <a:solidFill>
                <a:srgbClr val="000000"/>
              </a:solidFill>
              <a:effectLst/>
              <a:uFillTx/>
              <a:latin typeface="Times New Roman"/>
            </a:endParaRPr>
          </a:p>
        </p:txBody>
      </p:sp>
      <p:sp>
        <p:nvSpPr>
          <p:cNvPr id="8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Let’s consider the following scenario</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Spot price of power = $45/MWh</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Strike price of power put option = $44.  </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premium for this put option will depend upon the shape of the forward price curve.</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Recall that a curve is </a:t>
            </a:r>
            <a:r>
              <a:rPr b="1" i="1" lang="en-US" sz="2400" strike="noStrike" u="none">
                <a:solidFill>
                  <a:srgbClr val="00cc99"/>
                </a:solidFill>
                <a:effectLst/>
                <a:uFillTx/>
                <a:latin typeface="Times New Roman"/>
              </a:rPr>
              <a:t>backwardated</a:t>
            </a: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when the forward price is below the expected spot price.</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 backwardated curve implies that forward prices take the put option further into-the-money, so put option premiums will be relatively more expensive.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3300"/>
                </a:solidFill>
                <a:effectLst/>
                <a:uFillTx/>
                <a:latin typeface="Times New Roman"/>
              </a:rPr>
              <a:t>Example:  Backwardated Curve and Put Premiums</a:t>
            </a:r>
            <a:endParaRPr b="0" lang="en-US" sz="2800" strike="noStrike" u="none">
              <a:solidFill>
                <a:srgbClr val="000000"/>
              </a:solidFill>
              <a:effectLst/>
              <a:uFillTx/>
              <a:latin typeface="Times New Roman"/>
            </a:endParaRPr>
          </a:p>
        </p:txBody>
      </p:sp>
      <p:graphicFrame>
        <p:nvGraphicFramePr>
          <p:cNvPr id="83" name=""/>
          <p:cNvGraphicFramePr/>
          <p:nvPr/>
        </p:nvGraphicFramePr>
        <p:xfrm>
          <a:off x="763560" y="1981080"/>
          <a:ext cx="7615440" cy="4114800"/>
        </p:xfrm>
        <a:graphic>
          <a:graphicData uri="http://schemas.openxmlformats.org/presentationml/2006/ole">
            <p:oleObj progId="Excel.Sheet.12" r:id="rId1" spid="">
              <p:embed/>
              <p:pic>
                <p:nvPicPr>
                  <p:cNvPr id="84" name="" descr=""/>
                  <p:cNvPicPr/>
                  <p:nvPr/>
                </p:nvPicPr>
                <p:blipFill>
                  <a:blip r:embed="rId2"/>
                  <a:stretch/>
                </p:blipFill>
                <p:spPr>
                  <a:xfrm>
                    <a:off x="763560" y="1981080"/>
                    <a:ext cx="7615440" cy="4114800"/>
                  </a:xfrm>
                  <a:prstGeom prst="rect">
                    <a:avLst/>
                  </a:prstGeom>
                  <a:noFill/>
                  <a:ln w="0">
                    <a:noFill/>
                  </a:ln>
                </p:spPr>
              </p:pic>
            </p:oleObj>
          </a:graphicData>
        </a:graphic>
      </p:graphicFrame>
      <p:sp>
        <p:nvSpPr>
          <p:cNvPr id="85" name=""/>
          <p:cNvSpPr/>
          <p:nvPr/>
        </p:nvSpPr>
        <p:spPr>
          <a:xfrm>
            <a:off x="3733920" y="4191120"/>
            <a:ext cx="1039680" cy="24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In-the-money</a:t>
            </a:r>
            <a:endParaRPr b="0" lang="en-US" sz="1000" strike="noStrike" u="none">
              <a:solidFill>
                <a:srgbClr val="000000"/>
              </a:solidFill>
              <a:effectLst/>
              <a:uFillTx/>
              <a:latin typeface="Times New Roman"/>
            </a:endParaRPr>
          </a:p>
        </p:txBody>
      </p:sp>
      <p:sp>
        <p:nvSpPr>
          <p:cNvPr id="86" name=""/>
          <p:cNvSpPr/>
          <p:nvPr/>
        </p:nvSpPr>
        <p:spPr>
          <a:xfrm>
            <a:off x="4038480" y="4038480"/>
            <a:ext cx="76320" cy="228600"/>
          </a:xfrm>
          <a:prstGeom prst="upArrow">
            <a:avLst>
              <a:gd name="adj1" fmla="val 50000"/>
              <a:gd name="adj2" fmla="val 74882"/>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4038480" y="4419720"/>
            <a:ext cx="76320" cy="152280"/>
          </a:xfrm>
          <a:prstGeom prst="downArrow">
            <a:avLst>
              <a:gd name="adj1" fmla="val 50000"/>
              <a:gd name="adj2" fmla="val 49882"/>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3300"/>
                </a:solidFill>
                <a:effectLst/>
                <a:uFillTx/>
                <a:latin typeface="Times New Roman"/>
              </a:rPr>
              <a:t>European vs. American Style Options</a:t>
            </a:r>
            <a:endParaRPr b="0" lang="en-US" sz="3600" strike="noStrike" u="none">
              <a:solidFill>
                <a:srgbClr val="000000"/>
              </a:solidFill>
              <a:effectLst/>
              <a:uFillTx/>
              <a:latin typeface="Times New Roman"/>
            </a:endParaRPr>
          </a:p>
        </p:txBody>
      </p:sp>
      <p:sp>
        <p:nvSpPr>
          <p:cNvPr id="8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With </a:t>
            </a:r>
            <a:r>
              <a:rPr b="1" i="1" lang="en-US" sz="2800" strike="noStrike" u="none">
                <a:solidFill>
                  <a:srgbClr val="3333cc"/>
                </a:solidFill>
                <a:effectLst/>
                <a:uFillTx/>
                <a:latin typeface="Times New Roman"/>
              </a:rPr>
              <a:t>European-style options</a:t>
            </a:r>
            <a:r>
              <a:rPr b="0" lang="en-US" sz="2800" strike="noStrike" u="none">
                <a:solidFill>
                  <a:srgbClr val="000000"/>
                </a:solidFill>
                <a:effectLst/>
                <a:uFillTx/>
                <a:latin typeface="Times New Roman"/>
              </a:rPr>
              <a:t> the forward price at expiration is the sole determining price in valuing the option.</a:t>
            </a:r>
            <a:endParaRPr b="0" lang="en-US" sz="2800" strike="noStrike" u="none">
              <a:solidFill>
                <a:srgbClr val="000000"/>
              </a:solidFill>
              <a:effectLst/>
              <a:uFillTx/>
              <a:latin typeface="Times New Roman"/>
            </a:endParaRPr>
          </a:p>
          <a:p>
            <a:pPr lvl="1" marL="743040" indent="-28584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28584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With (path-dependent) </a:t>
            </a:r>
            <a:r>
              <a:rPr b="1" i="1" lang="en-US" sz="2800" strike="noStrike" u="none">
                <a:solidFill>
                  <a:srgbClr val="3333cc"/>
                </a:solidFill>
                <a:effectLst/>
                <a:uFillTx/>
                <a:latin typeface="Times New Roman"/>
              </a:rPr>
              <a:t>American-style options</a:t>
            </a:r>
            <a:r>
              <a:rPr b="1" i="1" lang="en-US" sz="2800" strike="noStrike" u="none">
                <a:solidFill>
                  <a:srgbClr val="00cc99"/>
                </a:solidFill>
                <a:effectLst/>
                <a:uFillTx/>
                <a:latin typeface="Times New Roman"/>
              </a:rPr>
              <a:t> </a:t>
            </a:r>
            <a:r>
              <a:rPr b="0" lang="en-US" sz="2800" strike="noStrike" u="none">
                <a:solidFill>
                  <a:srgbClr val="000000"/>
                </a:solidFill>
                <a:effectLst/>
                <a:uFillTx/>
                <a:latin typeface="Times New Roman"/>
              </a:rPr>
              <a:t>every point on the price curve influences the premium since the option can be exercised at any point in time.</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3300"/>
                </a:solidFill>
                <a:effectLst/>
                <a:uFillTx/>
                <a:latin typeface="Times New Roman"/>
              </a:rPr>
              <a:t>Pricing Parameters:  Strike (Exercise) Price</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9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Controlled Inputs:</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sng">
                <a:solidFill>
                  <a:srgbClr val="000000"/>
                </a:solidFill>
                <a:effectLst/>
                <a:uFillTx/>
                <a:latin typeface="Times New Roman"/>
              </a:rPr>
              <a:t>Market Inputs:</a:t>
            </a:r>
            <a:endParaRPr b="0" lang="en-US" sz="2400" strike="noStrike" u="none">
              <a:solidFill>
                <a:srgbClr val="000000"/>
              </a:solidFill>
              <a:effectLst/>
              <a:uFillTx/>
              <a:latin typeface="Times New Roman"/>
            </a:endParaRPr>
          </a:p>
        </p:txBody>
      </p:sp>
      <p:sp>
        <p:nvSpPr>
          <p:cNvPr id="92" name=""/>
          <p:cNvSpPr/>
          <p:nvPr/>
        </p:nvSpPr>
        <p:spPr>
          <a:xfrm>
            <a:off x="3352680" y="2743200"/>
            <a:ext cx="1752840" cy="198108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Pricing</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Model</a:t>
            </a:r>
            <a:endParaRPr b="0" lang="en-US" sz="2400" strike="noStrike" u="none">
              <a:solidFill>
                <a:srgbClr val="000000"/>
              </a:solidFill>
              <a:effectLst/>
              <a:uFillTx/>
              <a:latin typeface="Times New Roman"/>
            </a:endParaRPr>
          </a:p>
        </p:txBody>
      </p:sp>
      <p:sp>
        <p:nvSpPr>
          <p:cNvPr id="93" name=""/>
          <p:cNvSpPr/>
          <p:nvPr/>
        </p:nvSpPr>
        <p:spPr>
          <a:xfrm>
            <a:off x="1066680" y="3200400"/>
            <a:ext cx="1170000" cy="307440"/>
          </a:xfrm>
          <a:prstGeom prst="rect">
            <a:avLst/>
          </a:prstGeom>
          <a:solidFill>
            <a:srgbClr val="ffff00"/>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Strike Price</a:t>
            </a:r>
            <a:endParaRPr b="0" lang="en-US" sz="1400" strike="noStrike" u="none">
              <a:solidFill>
                <a:srgbClr val="000000"/>
              </a:solidFill>
              <a:effectLst/>
              <a:uFillTx/>
              <a:latin typeface="Times New Roman"/>
            </a:endParaRPr>
          </a:p>
        </p:txBody>
      </p:sp>
      <p:sp>
        <p:nvSpPr>
          <p:cNvPr id="94" name=""/>
          <p:cNvSpPr/>
          <p:nvPr/>
        </p:nvSpPr>
        <p:spPr>
          <a:xfrm>
            <a:off x="762120" y="4267080"/>
            <a:ext cx="144756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Expiration Date</a:t>
            </a:r>
            <a:endParaRPr b="0" lang="en-US" sz="1400" strike="noStrike" u="none">
              <a:solidFill>
                <a:srgbClr val="000000"/>
              </a:solidFill>
              <a:effectLst/>
              <a:uFillTx/>
              <a:latin typeface="Times New Roman"/>
            </a:endParaRPr>
          </a:p>
        </p:txBody>
      </p:sp>
      <p:sp>
        <p:nvSpPr>
          <p:cNvPr id="95" name=""/>
          <p:cNvSpPr/>
          <p:nvPr/>
        </p:nvSpPr>
        <p:spPr>
          <a:xfrm>
            <a:off x="6172200" y="2895480"/>
            <a:ext cx="18288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Price Curve (known)</a:t>
            </a:r>
            <a:endParaRPr b="0" lang="en-US" sz="1400" strike="noStrike" u="none">
              <a:solidFill>
                <a:srgbClr val="000000"/>
              </a:solidFill>
              <a:effectLst/>
              <a:uFillTx/>
              <a:latin typeface="Times New Roman"/>
            </a:endParaRPr>
          </a:p>
        </p:txBody>
      </p:sp>
      <p:sp>
        <p:nvSpPr>
          <p:cNvPr id="96" name=""/>
          <p:cNvSpPr/>
          <p:nvPr/>
        </p:nvSpPr>
        <p:spPr>
          <a:xfrm>
            <a:off x="3946680" y="29368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97" name=""/>
          <p:cNvSpPr/>
          <p:nvPr/>
        </p:nvSpPr>
        <p:spPr>
          <a:xfrm>
            <a:off x="3946680" y="33940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98" name=""/>
          <p:cNvSpPr/>
          <p:nvPr/>
        </p:nvSpPr>
        <p:spPr>
          <a:xfrm>
            <a:off x="6248520" y="3657600"/>
            <a:ext cx="18288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Interest Rate (known)</a:t>
            </a:r>
            <a:endParaRPr b="0" lang="en-US" sz="1400" strike="noStrike" u="none">
              <a:solidFill>
                <a:srgbClr val="000000"/>
              </a:solidFill>
              <a:effectLst/>
              <a:uFillTx/>
              <a:latin typeface="Times New Roman"/>
            </a:endParaRPr>
          </a:p>
        </p:txBody>
      </p:sp>
      <p:sp>
        <p:nvSpPr>
          <p:cNvPr id="99" name=""/>
          <p:cNvSpPr/>
          <p:nvPr/>
        </p:nvSpPr>
        <p:spPr>
          <a:xfrm>
            <a:off x="6400800" y="4343400"/>
            <a:ext cx="16002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Volatility (forecast)</a:t>
            </a:r>
            <a:endParaRPr b="0" lang="en-US" sz="1400" strike="noStrike" u="none">
              <a:solidFill>
                <a:srgbClr val="000000"/>
              </a:solidFill>
              <a:effectLst/>
              <a:uFillTx/>
              <a:latin typeface="Times New Roman"/>
            </a:endParaRPr>
          </a:p>
        </p:txBody>
      </p:sp>
      <p:sp>
        <p:nvSpPr>
          <p:cNvPr id="100" name=""/>
          <p:cNvSpPr/>
          <p:nvPr/>
        </p:nvSpPr>
        <p:spPr>
          <a:xfrm>
            <a:off x="1661760" y="5527800"/>
            <a:ext cx="1112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Output:</a:t>
            </a:r>
            <a:endParaRPr b="0" lang="en-US" sz="2400" strike="noStrike" u="none">
              <a:solidFill>
                <a:srgbClr val="000000"/>
              </a:solidFill>
              <a:effectLst/>
              <a:uFillTx/>
              <a:latin typeface="Times New Roman"/>
            </a:endParaRPr>
          </a:p>
        </p:txBody>
      </p:sp>
      <p:sp>
        <p:nvSpPr>
          <p:cNvPr id="101" name=""/>
          <p:cNvSpPr/>
          <p:nvPr/>
        </p:nvSpPr>
        <p:spPr>
          <a:xfrm>
            <a:off x="3352680" y="5603760"/>
            <a:ext cx="1817640" cy="45972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Premium</a:t>
            </a:r>
            <a:endParaRPr b="0" lang="en-US" sz="2400" strike="noStrike" u="none">
              <a:solidFill>
                <a:srgbClr val="000000"/>
              </a:solidFill>
              <a:effectLst/>
              <a:uFillTx/>
              <a:latin typeface="Times New Roman"/>
            </a:endParaRPr>
          </a:p>
        </p:txBody>
      </p:sp>
      <p:sp>
        <p:nvSpPr>
          <p:cNvPr id="102" name=""/>
          <p:cNvSpPr/>
          <p:nvPr/>
        </p:nvSpPr>
        <p:spPr>
          <a:xfrm>
            <a:off x="2362320" y="3352680"/>
            <a:ext cx="914400" cy="304920"/>
          </a:xfrm>
          <a:prstGeom prst="rightArrow">
            <a:avLst>
              <a:gd name="adj1" fmla="val 50000"/>
              <a:gd name="adj2" fmla="val 74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2286000" y="4343400"/>
            <a:ext cx="990720" cy="228600"/>
          </a:xfrm>
          <a:prstGeom prst="righ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4114800" y="4876920"/>
            <a:ext cx="304920" cy="609480"/>
          </a:xfrm>
          <a:prstGeom prst="downArrow">
            <a:avLst>
              <a:gd name="adj1" fmla="val 50000"/>
              <a:gd name="adj2" fmla="val 49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5181480" y="2971800"/>
            <a:ext cx="914400" cy="228600"/>
          </a:xfrm>
          <a:prstGeom prst="leftArrow">
            <a:avLst>
              <a:gd name="adj1" fmla="val 50000"/>
              <a:gd name="adj2" fmla="val 10000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5181480" y="3733920"/>
            <a:ext cx="990720" cy="228600"/>
          </a:xfrm>
          <a:prstGeom prst="lef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5181480" y="4267080"/>
            <a:ext cx="976320" cy="381240"/>
          </a:xfrm>
          <a:prstGeom prst="leftArrow">
            <a:avLst>
              <a:gd name="adj1" fmla="val 50000"/>
              <a:gd name="adj2" fmla="val 64023"/>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Presentation Outline</a:t>
            </a:r>
            <a:r>
              <a:rPr b="0" lang="en-US" sz="2800" strike="noStrike" u="none">
                <a:solidFill>
                  <a:srgbClr val="ff3300"/>
                </a:solidFill>
                <a:effectLst/>
                <a:uFillTx/>
                <a:latin typeface="Times New Roman"/>
              </a:rPr>
              <a:t>, </a:t>
            </a:r>
            <a:r>
              <a:rPr b="0" i="1" lang="en-US" sz="2800" strike="noStrike" u="none">
                <a:solidFill>
                  <a:srgbClr val="000000"/>
                </a:solidFill>
                <a:effectLst/>
                <a:uFillTx/>
                <a:latin typeface="Times New Roman"/>
              </a:rPr>
              <a:t>continued</a:t>
            </a:r>
            <a:endParaRPr b="0" lang="en-US" sz="2800" strike="noStrike" u="none">
              <a:solidFill>
                <a:srgbClr val="000000"/>
              </a:solidFill>
              <a:effectLst/>
              <a:uFillTx/>
              <a:latin typeface="Times New Roman"/>
            </a:endParaRPr>
          </a:p>
        </p:txBody>
      </p:sp>
      <p:sp>
        <p:nvSpPr>
          <p:cNvPr id="15" name="PlaceHolder 2"/>
          <p:cNvSpPr>
            <a:spLocks noGrp="1"/>
          </p:cNvSpPr>
          <p:nvPr>
            <p:ph/>
          </p:nvPr>
        </p:nvSpPr>
        <p:spPr>
          <a:xfrm>
            <a:off x="685800" y="1980720"/>
            <a:ext cx="7772400" cy="43434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Options Pricing Parameters</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Pricing Parameters:  Price Curve</a:t>
            </a:r>
            <a:endParaRPr b="0" lang="en-US" sz="24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Examples  </a:t>
            </a:r>
            <a:endParaRPr b="0" lang="en-US" sz="2000" strike="noStrike" u="none">
              <a:solidFill>
                <a:srgbClr val="000000"/>
              </a:solidFill>
              <a:effectLst/>
              <a:uFillTx/>
              <a:latin typeface="Times New Roman"/>
            </a:endParaRPr>
          </a:p>
          <a:p>
            <a:pPr lvl="3" marL="16002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Contango Curve and Put Premiums</a:t>
            </a:r>
            <a:endParaRPr b="0" lang="en-US" sz="1800" strike="noStrike" u="none">
              <a:solidFill>
                <a:srgbClr val="000000"/>
              </a:solidFill>
              <a:effectLst/>
              <a:uFillTx/>
              <a:latin typeface="Times New Roman"/>
            </a:endParaRPr>
          </a:p>
          <a:p>
            <a:pPr lvl="3" marL="16002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Backwardated Curve and Put Premiums</a:t>
            </a:r>
            <a:endParaRPr b="0" lang="en-US" sz="18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European vs. American Style Options</a:t>
            </a:r>
            <a:endParaRPr b="0" lang="en-US" sz="20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Pricing Parameters:  Strike (Exercise) Price</a:t>
            </a:r>
            <a:endParaRPr b="0" lang="en-US" sz="24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Definition of Strike Price</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Classifications of the Strike Price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Definition of Strike Price</a:t>
            </a:r>
            <a:endParaRPr b="0" lang="en-US" sz="4400" strike="noStrike" u="none">
              <a:solidFill>
                <a:srgbClr val="000000"/>
              </a:solidFill>
              <a:effectLst/>
              <a:uFillTx/>
              <a:latin typeface="Times New Roman"/>
            </a:endParaRPr>
          </a:p>
        </p:txBody>
      </p:sp>
      <p:sp>
        <p:nvSpPr>
          <p:cNvPr id="10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a:t>
            </a:r>
            <a:r>
              <a:rPr b="1" i="1" lang="en-US" sz="2800" strike="noStrike" u="none">
                <a:solidFill>
                  <a:srgbClr val="ff3300"/>
                </a:solidFill>
                <a:effectLst/>
                <a:uFillTx/>
                <a:latin typeface="Times New Roman"/>
              </a:rPr>
              <a:t>exercise (strike) price</a:t>
            </a:r>
            <a:r>
              <a:rPr b="0" lang="en-US" sz="2800" strike="noStrike" u="none">
                <a:solidFill>
                  <a:srgbClr val="000000"/>
                </a:solidFill>
                <a:effectLst/>
                <a:uFillTx/>
                <a:latin typeface="Times New Roman"/>
              </a:rPr>
              <a:t> is the price at which the underlying will be delivered should the holder of an option choose to exercise his right to buy or sell.</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setting of the strike (exercise) price level determines the relative likelihood of the option resulting in payout and hence is a determinant of the premium.</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Classifications of the Strike Price</a:t>
            </a:r>
            <a:endParaRPr b="0" lang="en-US" sz="4400" strike="noStrike" u="none">
              <a:solidFill>
                <a:srgbClr val="000000"/>
              </a:solidFill>
              <a:effectLst/>
              <a:uFillTx/>
              <a:latin typeface="Times New Roman"/>
            </a:endParaRPr>
          </a:p>
        </p:txBody>
      </p:sp>
      <p:sp>
        <p:nvSpPr>
          <p:cNvPr id="11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cc99"/>
                </a:solidFill>
                <a:effectLst/>
                <a:uFillTx/>
                <a:latin typeface="Times New Roman"/>
              </a:rPr>
              <a:t>Call Strikes</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lower the setting of the strike prices for call options, the higher the call option premium.  By giving the call to the buyer at lower strike prices, the option becomes more valuable.  The probability of exercise increases, as does the expected payout.</a:t>
            </a:r>
            <a:r>
              <a:rPr b="1" i="1" lang="en-US" sz="2400" strike="noStrike" u="none">
                <a:solidFill>
                  <a:srgbClr val="00cc99"/>
                </a:solidFill>
                <a:effectLst/>
                <a:uFillTx/>
                <a:latin typeface="Times New Roman"/>
              </a:rPr>
              <a:t> </a:t>
            </a:r>
            <a:endParaRPr b="0" lang="en-US" sz="24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cc99"/>
                </a:solidFill>
                <a:effectLst/>
                <a:uFillTx/>
                <a:latin typeface="Times New Roman"/>
              </a:rPr>
              <a:t>Put Strikes</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higher the setting of the strike prices, the higher the put option premium.  By giving the put buyer the right to sell at higher prices, the option becomes more valuable.</a:t>
            </a:r>
            <a:endParaRPr b="0" lang="en-US" sz="2000" strike="noStrike" u="none">
              <a:solidFill>
                <a:srgbClr val="000000"/>
              </a:solidFill>
              <a:effectLst/>
              <a:uFillTx/>
              <a:latin typeface="Times New Roman"/>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3300"/>
                </a:solidFill>
                <a:effectLst/>
                <a:uFillTx/>
                <a:latin typeface="Times New Roman"/>
              </a:rPr>
              <a:t>Pricing Parameters:  Expiration Date</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1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Controlled Inputs:</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sng">
                <a:solidFill>
                  <a:srgbClr val="000000"/>
                </a:solidFill>
                <a:effectLst/>
                <a:uFillTx/>
                <a:latin typeface="Times New Roman"/>
              </a:rPr>
              <a:t>Market Inputs:</a:t>
            </a:r>
            <a:endParaRPr b="0" lang="en-US" sz="2400" strike="noStrike" u="none">
              <a:solidFill>
                <a:srgbClr val="000000"/>
              </a:solidFill>
              <a:effectLst/>
              <a:uFillTx/>
              <a:latin typeface="Times New Roman"/>
            </a:endParaRPr>
          </a:p>
        </p:txBody>
      </p:sp>
      <p:sp>
        <p:nvSpPr>
          <p:cNvPr id="114" name=""/>
          <p:cNvSpPr/>
          <p:nvPr/>
        </p:nvSpPr>
        <p:spPr>
          <a:xfrm>
            <a:off x="3352680" y="2743200"/>
            <a:ext cx="1752840" cy="198108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Pricing</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Model</a:t>
            </a:r>
            <a:endParaRPr b="0" lang="en-US" sz="2400" strike="noStrike" u="none">
              <a:solidFill>
                <a:srgbClr val="000000"/>
              </a:solidFill>
              <a:effectLst/>
              <a:uFillTx/>
              <a:latin typeface="Times New Roman"/>
            </a:endParaRPr>
          </a:p>
        </p:txBody>
      </p:sp>
      <p:sp>
        <p:nvSpPr>
          <p:cNvPr id="115" name=""/>
          <p:cNvSpPr/>
          <p:nvPr/>
        </p:nvSpPr>
        <p:spPr>
          <a:xfrm>
            <a:off x="1066680" y="3200400"/>
            <a:ext cx="11700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Strike Price</a:t>
            </a:r>
            <a:endParaRPr b="0" lang="en-US" sz="1400" strike="noStrike" u="none">
              <a:solidFill>
                <a:srgbClr val="000000"/>
              </a:solidFill>
              <a:effectLst/>
              <a:uFillTx/>
              <a:latin typeface="Times New Roman"/>
            </a:endParaRPr>
          </a:p>
        </p:txBody>
      </p:sp>
      <p:sp>
        <p:nvSpPr>
          <p:cNvPr id="116" name=""/>
          <p:cNvSpPr/>
          <p:nvPr/>
        </p:nvSpPr>
        <p:spPr>
          <a:xfrm>
            <a:off x="533520" y="4267080"/>
            <a:ext cx="1752480" cy="307440"/>
          </a:xfrm>
          <a:prstGeom prst="rect">
            <a:avLst/>
          </a:prstGeom>
          <a:solidFill>
            <a:srgbClr val="ffff00"/>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Expiration Date</a:t>
            </a:r>
            <a:endParaRPr b="0" lang="en-US" sz="1400" strike="noStrike" u="none">
              <a:solidFill>
                <a:srgbClr val="000000"/>
              </a:solidFill>
              <a:effectLst/>
              <a:uFillTx/>
              <a:latin typeface="Times New Roman"/>
            </a:endParaRPr>
          </a:p>
        </p:txBody>
      </p:sp>
      <p:sp>
        <p:nvSpPr>
          <p:cNvPr id="117" name=""/>
          <p:cNvSpPr/>
          <p:nvPr/>
        </p:nvSpPr>
        <p:spPr>
          <a:xfrm>
            <a:off x="6172200" y="2895480"/>
            <a:ext cx="18288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Price Curve (known)</a:t>
            </a:r>
            <a:endParaRPr b="0" lang="en-US" sz="1400" strike="noStrike" u="none">
              <a:solidFill>
                <a:srgbClr val="000000"/>
              </a:solidFill>
              <a:effectLst/>
              <a:uFillTx/>
              <a:latin typeface="Times New Roman"/>
            </a:endParaRPr>
          </a:p>
        </p:txBody>
      </p:sp>
      <p:sp>
        <p:nvSpPr>
          <p:cNvPr id="118" name=""/>
          <p:cNvSpPr/>
          <p:nvPr/>
        </p:nvSpPr>
        <p:spPr>
          <a:xfrm>
            <a:off x="3946680" y="29368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119" name=""/>
          <p:cNvSpPr/>
          <p:nvPr/>
        </p:nvSpPr>
        <p:spPr>
          <a:xfrm>
            <a:off x="3946680" y="33940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120" name=""/>
          <p:cNvSpPr/>
          <p:nvPr/>
        </p:nvSpPr>
        <p:spPr>
          <a:xfrm>
            <a:off x="6248520" y="3657600"/>
            <a:ext cx="18288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Interest Rate (known)</a:t>
            </a:r>
            <a:endParaRPr b="0" lang="en-US" sz="1400" strike="noStrike" u="none">
              <a:solidFill>
                <a:srgbClr val="000000"/>
              </a:solidFill>
              <a:effectLst/>
              <a:uFillTx/>
              <a:latin typeface="Times New Roman"/>
            </a:endParaRPr>
          </a:p>
        </p:txBody>
      </p:sp>
      <p:sp>
        <p:nvSpPr>
          <p:cNvPr id="121" name=""/>
          <p:cNvSpPr/>
          <p:nvPr/>
        </p:nvSpPr>
        <p:spPr>
          <a:xfrm>
            <a:off x="6400800" y="4343400"/>
            <a:ext cx="16002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Volatility (forecast)</a:t>
            </a:r>
            <a:endParaRPr b="0" lang="en-US" sz="1400" strike="noStrike" u="none">
              <a:solidFill>
                <a:srgbClr val="000000"/>
              </a:solidFill>
              <a:effectLst/>
              <a:uFillTx/>
              <a:latin typeface="Times New Roman"/>
            </a:endParaRPr>
          </a:p>
        </p:txBody>
      </p:sp>
      <p:sp>
        <p:nvSpPr>
          <p:cNvPr id="122" name=""/>
          <p:cNvSpPr/>
          <p:nvPr/>
        </p:nvSpPr>
        <p:spPr>
          <a:xfrm>
            <a:off x="1661760" y="5527800"/>
            <a:ext cx="1112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Output:</a:t>
            </a:r>
            <a:endParaRPr b="0" lang="en-US" sz="2400" strike="noStrike" u="none">
              <a:solidFill>
                <a:srgbClr val="000000"/>
              </a:solidFill>
              <a:effectLst/>
              <a:uFillTx/>
              <a:latin typeface="Times New Roman"/>
            </a:endParaRPr>
          </a:p>
        </p:txBody>
      </p:sp>
      <p:sp>
        <p:nvSpPr>
          <p:cNvPr id="123" name=""/>
          <p:cNvSpPr/>
          <p:nvPr/>
        </p:nvSpPr>
        <p:spPr>
          <a:xfrm>
            <a:off x="3352680" y="5603760"/>
            <a:ext cx="1817640" cy="45972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Premium</a:t>
            </a:r>
            <a:endParaRPr b="0" lang="en-US" sz="2400" strike="noStrike" u="none">
              <a:solidFill>
                <a:srgbClr val="000000"/>
              </a:solidFill>
              <a:effectLst/>
              <a:uFillTx/>
              <a:latin typeface="Times New Roman"/>
            </a:endParaRPr>
          </a:p>
        </p:txBody>
      </p:sp>
      <p:sp>
        <p:nvSpPr>
          <p:cNvPr id="124" name=""/>
          <p:cNvSpPr/>
          <p:nvPr/>
        </p:nvSpPr>
        <p:spPr>
          <a:xfrm>
            <a:off x="2362320" y="3352680"/>
            <a:ext cx="914400" cy="304920"/>
          </a:xfrm>
          <a:prstGeom prst="rightArrow">
            <a:avLst>
              <a:gd name="adj1" fmla="val 50000"/>
              <a:gd name="adj2" fmla="val 74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2286000" y="4343400"/>
            <a:ext cx="990720" cy="228600"/>
          </a:xfrm>
          <a:prstGeom prst="righ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4114800" y="4876920"/>
            <a:ext cx="304920" cy="609480"/>
          </a:xfrm>
          <a:prstGeom prst="downArrow">
            <a:avLst>
              <a:gd name="adj1" fmla="val 50000"/>
              <a:gd name="adj2" fmla="val 49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5181480" y="2971800"/>
            <a:ext cx="914400" cy="228600"/>
          </a:xfrm>
          <a:prstGeom prst="leftArrow">
            <a:avLst>
              <a:gd name="adj1" fmla="val 50000"/>
              <a:gd name="adj2" fmla="val 10000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5181480" y="3733920"/>
            <a:ext cx="990720" cy="228600"/>
          </a:xfrm>
          <a:prstGeom prst="lef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5181480" y="4267080"/>
            <a:ext cx="976320" cy="381240"/>
          </a:xfrm>
          <a:prstGeom prst="leftArrow">
            <a:avLst>
              <a:gd name="adj1" fmla="val 50000"/>
              <a:gd name="adj2" fmla="val 64023"/>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Maturity</a:t>
            </a:r>
            <a:endParaRPr b="0" lang="en-US" sz="4400" strike="noStrike" u="none">
              <a:solidFill>
                <a:srgbClr val="000000"/>
              </a:solidFill>
              <a:effectLst/>
              <a:uFillTx/>
              <a:latin typeface="Times New Roman"/>
            </a:endParaRPr>
          </a:p>
        </p:txBody>
      </p:sp>
      <p:sp>
        <p:nvSpPr>
          <p:cNvPr id="13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longer the term before the option expires - the more time to allow prices to move into-the-money.</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General rule</a:t>
            </a:r>
            <a:r>
              <a:rPr b="0" lang="en-US" sz="3200" strike="noStrike" u="none">
                <a:solidFill>
                  <a:srgbClr val="000000"/>
                </a:solidFill>
                <a:effectLst/>
                <a:uFillTx/>
                <a:latin typeface="Times New Roman"/>
              </a:rPr>
              <a:t>: greater potential for a larger payout for an option of longer term vs the same option of a shorter term.</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Longer term options are described as having more </a:t>
            </a:r>
            <a:r>
              <a:rPr b="1" i="1" lang="en-US" sz="3200" strike="noStrike" u="none">
                <a:solidFill>
                  <a:srgbClr val="ff3300"/>
                </a:solidFill>
                <a:effectLst/>
                <a:uFillTx/>
                <a:latin typeface="Times New Roman"/>
              </a:rPr>
              <a:t>Time Value</a:t>
            </a:r>
            <a:r>
              <a:rPr b="0" lang="en-US" sz="3200" strike="noStrike" u="none">
                <a:solidFill>
                  <a:srgbClr val="000000"/>
                </a:solidFill>
                <a:effectLst/>
                <a:uFillTx/>
                <a:latin typeface="Times New Roman"/>
              </a:rPr>
              <a: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3300"/>
                </a:solidFill>
                <a:effectLst/>
                <a:uFillTx/>
                <a:latin typeface="Times New Roman"/>
              </a:rPr>
              <a:t>Example:  Increasing Time to Exercise</a:t>
            </a:r>
            <a:endParaRPr b="0" lang="en-US" sz="3600" strike="noStrike" u="none">
              <a:solidFill>
                <a:srgbClr val="000000"/>
              </a:solidFill>
              <a:effectLst/>
              <a:uFillTx/>
              <a:latin typeface="Times New Roman"/>
            </a:endParaRPr>
          </a:p>
        </p:txBody>
      </p:sp>
      <p:graphicFrame>
        <p:nvGraphicFramePr>
          <p:cNvPr id="133" name=""/>
          <p:cNvGraphicFramePr/>
          <p:nvPr/>
        </p:nvGraphicFramePr>
        <p:xfrm>
          <a:off x="763560" y="1981080"/>
          <a:ext cx="7615440" cy="4114800"/>
        </p:xfrm>
        <a:graphic>
          <a:graphicData uri="http://schemas.openxmlformats.org/presentationml/2006/ole">
            <p:oleObj progId="Excel.Sheet.12" r:id="rId1" spid="">
              <p:embed/>
              <p:pic>
                <p:nvPicPr>
                  <p:cNvPr id="134" name="" descr=""/>
                  <p:cNvPicPr/>
                  <p:nvPr/>
                </p:nvPicPr>
                <p:blipFill>
                  <a:blip r:embed="rId2"/>
                  <a:stretch/>
                </p:blipFill>
                <p:spPr>
                  <a:xfrm>
                    <a:off x="763560" y="1981080"/>
                    <a:ext cx="7615440" cy="4114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Time Decay</a:t>
            </a:r>
            <a:endParaRPr b="0" lang="en-US" sz="4400" strike="noStrike" u="none">
              <a:solidFill>
                <a:srgbClr val="000000"/>
              </a:solidFill>
              <a:effectLst/>
              <a:uFillTx/>
              <a:latin typeface="Times New Roman"/>
            </a:endParaRPr>
          </a:p>
        </p:txBody>
      </p:sp>
      <p:sp>
        <p:nvSpPr>
          <p:cNvPr id="13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As an option approaches maturity and the time remaining for prices to move into-the-money shortens, the value of the option declines.</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rate of decline of time value is not constant.</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For a given forward price, time value may decay at an accelerating rate.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Time Decay</a:t>
            </a:r>
            <a:endParaRPr b="0" lang="en-US" sz="4400" strike="noStrike" u="none">
              <a:solidFill>
                <a:srgbClr val="000000"/>
              </a:solidFill>
              <a:effectLst/>
              <a:uFillTx/>
              <a:latin typeface="Times New Roman"/>
            </a:endParaRPr>
          </a:p>
        </p:txBody>
      </p:sp>
      <p:graphicFrame>
        <p:nvGraphicFramePr>
          <p:cNvPr id="138" name=""/>
          <p:cNvGraphicFramePr/>
          <p:nvPr/>
        </p:nvGraphicFramePr>
        <p:xfrm>
          <a:off x="763560" y="1981080"/>
          <a:ext cx="7615440" cy="4114800"/>
        </p:xfrm>
        <a:graphic>
          <a:graphicData uri="http://schemas.openxmlformats.org/presentationml/2006/ole">
            <p:oleObj progId="Excel.Sheet.12" r:id="rId1" spid="">
              <p:embed/>
              <p:pic>
                <p:nvPicPr>
                  <p:cNvPr id="139" name="" descr=""/>
                  <p:cNvPicPr/>
                  <p:nvPr/>
                </p:nvPicPr>
                <p:blipFill>
                  <a:blip r:embed="rId2"/>
                  <a:stretch/>
                </p:blipFill>
                <p:spPr>
                  <a:xfrm>
                    <a:off x="763560" y="1981080"/>
                    <a:ext cx="7615440" cy="4114800"/>
                  </a:xfrm>
                  <a:prstGeom prst="rect">
                    <a:avLst/>
                  </a:prstGeom>
                  <a:noFill/>
                  <a:ln w="0">
                    <a:noFill/>
                  </a:ln>
                </p:spPr>
              </p:pic>
            </p:oleObj>
          </a:graphicData>
        </a:graphic>
      </p:graphicFrame>
      <p:sp>
        <p:nvSpPr>
          <p:cNvPr id="140" name=""/>
          <p:cNvSpPr/>
          <p:nvPr/>
        </p:nvSpPr>
        <p:spPr>
          <a:xfrm>
            <a:off x="1483200" y="5446800"/>
            <a:ext cx="696960" cy="276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3300"/>
                </a:solidFill>
                <a:effectLst/>
                <a:uFillTx/>
                <a:latin typeface="Times New Roman"/>
              </a:rPr>
              <a:t>Execute</a:t>
            </a:r>
            <a:endParaRPr b="0" lang="en-US" sz="1200" strike="noStrike" u="none">
              <a:solidFill>
                <a:srgbClr val="000000"/>
              </a:solidFill>
              <a:effectLst/>
              <a:uFillTx/>
              <a:latin typeface="Times New Roman"/>
            </a:endParaRPr>
          </a:p>
        </p:txBody>
      </p:sp>
      <p:sp>
        <p:nvSpPr>
          <p:cNvPr id="141" name=""/>
          <p:cNvSpPr/>
          <p:nvPr/>
        </p:nvSpPr>
        <p:spPr>
          <a:xfrm>
            <a:off x="5964120" y="5370480"/>
            <a:ext cx="730800" cy="276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3300"/>
                </a:solidFill>
                <a:effectLst/>
                <a:uFillTx/>
                <a:latin typeface="Times New Roman"/>
              </a:rPr>
              <a:t>Exercise</a:t>
            </a:r>
            <a:endParaRPr b="0" lang="en-US" sz="1200" strike="noStrike" u="none">
              <a:solidFill>
                <a:srgbClr val="000000"/>
              </a:solidFill>
              <a:effectLst/>
              <a:uFillTx/>
              <a:latin typeface="Times New Roman"/>
            </a:endParaRPr>
          </a:p>
        </p:txBody>
      </p:sp>
      <p:sp>
        <p:nvSpPr>
          <p:cNvPr id="142" name=""/>
          <p:cNvSpPr/>
          <p:nvPr/>
        </p:nvSpPr>
        <p:spPr>
          <a:xfrm>
            <a:off x="2128320" y="4079880"/>
            <a:ext cx="1695960" cy="459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3300"/>
                </a:solidFill>
                <a:effectLst/>
                <a:uFillTx/>
                <a:latin typeface="Times New Roman"/>
              </a:rPr>
              <a:t>Time Value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Time Value vs. Price Curve</a:t>
            </a:r>
            <a:endParaRPr b="0" lang="en-US" sz="4400" strike="noStrike" u="none">
              <a:solidFill>
                <a:srgbClr val="000000"/>
              </a:solidFill>
              <a:effectLst/>
              <a:uFillTx/>
              <a:latin typeface="Times New Roman"/>
            </a:endParaRPr>
          </a:p>
        </p:txBody>
      </p:sp>
      <p:sp>
        <p:nvSpPr>
          <p:cNvPr id="14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effect of maturity on premium is influenced by the shape of the price curve and by time value.</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It’s possible that a shorter term option will have a higher premium than a similar option with a longer term.</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If the price curve is such that a shorter term (European) option is more, or closer to being, ITM, the shorter term option could have the higher premium.</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304560" y="609120"/>
            <a:ext cx="83818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3300"/>
                </a:solidFill>
                <a:effectLst/>
                <a:uFillTx/>
                <a:latin typeface="Times New Roman"/>
              </a:rPr>
              <a:t>Example:  Time Value vs. Curve Affect on Premiums</a:t>
            </a:r>
            <a:endParaRPr b="0" lang="en-US" sz="2800" strike="noStrike" u="none">
              <a:solidFill>
                <a:srgbClr val="000000"/>
              </a:solidFill>
              <a:effectLst/>
              <a:uFillTx/>
              <a:latin typeface="Times New Roman"/>
            </a:endParaRPr>
          </a:p>
        </p:txBody>
      </p:sp>
      <p:sp>
        <p:nvSpPr>
          <p:cNvPr id="14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Compare the following:</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3 month (ITM) power put @ strike of $35 </a:t>
            </a:r>
            <a:endParaRPr b="0" lang="en-US" sz="28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i="1" lang="en-US" sz="2400" strike="noStrike" u="none">
                <a:solidFill>
                  <a:srgbClr val="3333cc"/>
                </a:solidFill>
                <a:effectLst/>
                <a:uFillTx/>
                <a:latin typeface="Times New Roman"/>
              </a:rPr>
              <a:t>against </a:t>
            </a:r>
            <a:endParaRPr b="0" lang="en-US" sz="24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6 month (OTM) power put @ strike of $35 </a:t>
            </a:r>
            <a:endParaRPr b="0" lang="en-US" sz="28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i="1" lang="en-US" sz="2400" strike="noStrike" u="none">
                <a:solidFill>
                  <a:srgbClr val="3333cc"/>
                </a:solidFill>
                <a:effectLst/>
                <a:uFillTx/>
                <a:latin typeface="Times New Roman"/>
              </a:rPr>
              <a:t>with </a:t>
            </a:r>
            <a:endParaRPr b="0" lang="en-US" sz="24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contango curve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457200" y="609120"/>
            <a:ext cx="83059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3300"/>
                </a:solidFill>
                <a:effectLst/>
                <a:uFillTx/>
                <a:latin typeface="Times New Roman"/>
              </a:rPr>
              <a:t>Example:  Time Value vs. Curve Affect on Premiums</a:t>
            </a:r>
            <a:endParaRPr b="0" lang="en-US" sz="2800" strike="noStrike" u="none">
              <a:solidFill>
                <a:srgbClr val="000000"/>
              </a:solidFill>
              <a:effectLst/>
              <a:uFillTx/>
              <a:latin typeface="Times New Roman"/>
            </a:endParaRPr>
          </a:p>
        </p:txBody>
      </p:sp>
      <p:sp>
        <p:nvSpPr>
          <p:cNvPr id="148" name=""/>
          <p:cNvSpPr/>
          <p:nvPr/>
        </p:nvSpPr>
        <p:spPr>
          <a:xfrm>
            <a:off x="3641760" y="2403360"/>
            <a:ext cx="183960" cy="4572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149" name=""/>
          <p:cNvGraphicFramePr/>
          <p:nvPr/>
        </p:nvGraphicFramePr>
        <p:xfrm>
          <a:off x="1550880" y="1981080"/>
          <a:ext cx="6042240" cy="4114800"/>
        </p:xfrm>
        <a:graphic>
          <a:graphicData uri="http://schemas.openxmlformats.org/presentationml/2006/ole">
            <p:oleObj progId="Excel.Sheet.12" r:id="rId1" spid="">
              <p:embed/>
              <p:pic>
                <p:nvPicPr>
                  <p:cNvPr id="150" name="" descr=""/>
                  <p:cNvPicPr/>
                  <p:nvPr/>
                </p:nvPicPr>
                <p:blipFill>
                  <a:blip r:embed="rId2"/>
                  <a:stretch/>
                </p:blipFill>
                <p:spPr>
                  <a:xfrm>
                    <a:off x="1550880" y="1981080"/>
                    <a:ext cx="6042240" cy="4114800"/>
                  </a:xfrm>
                  <a:prstGeom prst="rect">
                    <a:avLst/>
                  </a:prstGeom>
                  <a:noFill/>
                  <a:ln w="0">
                    <a:noFill/>
                  </a:ln>
                </p:spPr>
              </p:pic>
            </p:oleObj>
          </a:graphicData>
        </a:graphic>
      </p:graphicFrame>
      <p:sp>
        <p:nvSpPr>
          <p:cNvPr id="151" name=""/>
          <p:cNvSpPr/>
          <p:nvPr/>
        </p:nvSpPr>
        <p:spPr>
          <a:xfrm>
            <a:off x="2749680" y="4267080"/>
            <a:ext cx="1063440" cy="2768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In-the-money</a:t>
            </a:r>
            <a:endParaRPr b="0" lang="en-US" sz="1200" strike="noStrike" u="none">
              <a:solidFill>
                <a:srgbClr val="000000"/>
              </a:solidFill>
              <a:effectLst/>
              <a:uFillTx/>
              <a:latin typeface="Times New Roman"/>
            </a:endParaRPr>
          </a:p>
        </p:txBody>
      </p:sp>
      <p:sp>
        <p:nvSpPr>
          <p:cNvPr id="152" name=""/>
          <p:cNvSpPr/>
          <p:nvPr/>
        </p:nvSpPr>
        <p:spPr>
          <a:xfrm>
            <a:off x="3200400" y="4038480"/>
            <a:ext cx="152280" cy="304920"/>
          </a:xfrm>
          <a:prstGeom prst="upArrow">
            <a:avLst>
              <a:gd name="adj1" fmla="val 50000"/>
              <a:gd name="adj2" fmla="val 50059"/>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3200400" y="4495680"/>
            <a:ext cx="152280" cy="228600"/>
          </a:xfrm>
          <a:prstGeom prst="downArrow">
            <a:avLst>
              <a:gd name="adj1" fmla="val 50000"/>
              <a:gd name="adj2" fmla="val 3753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Presentation Outline</a:t>
            </a:r>
            <a:r>
              <a:rPr b="0" lang="en-US" sz="2800" strike="noStrike" u="none">
                <a:solidFill>
                  <a:srgbClr val="ff3300"/>
                </a:solidFill>
                <a:effectLst/>
                <a:uFillTx/>
                <a:latin typeface="Times New Roman"/>
              </a:rPr>
              <a:t>, </a:t>
            </a:r>
            <a:r>
              <a:rPr b="0" i="1" lang="en-US" sz="2800" strike="noStrike" u="none">
                <a:solidFill>
                  <a:srgbClr val="000000"/>
                </a:solidFill>
                <a:effectLst/>
                <a:uFillTx/>
                <a:latin typeface="Times New Roman"/>
              </a:rPr>
              <a:t>continued</a:t>
            </a:r>
            <a:endParaRPr b="0" lang="en-US" sz="2800" strike="noStrike" u="none">
              <a:solidFill>
                <a:srgbClr val="000000"/>
              </a:solidFill>
              <a:effectLst/>
              <a:uFillTx/>
              <a:latin typeface="Times New Roman"/>
            </a:endParaRPr>
          </a:p>
        </p:txBody>
      </p:sp>
      <p:sp>
        <p:nvSpPr>
          <p:cNvPr id="17" name="PlaceHolder 2"/>
          <p:cNvSpPr>
            <a:spLocks noGrp="1"/>
          </p:cNvSpPr>
          <p:nvPr>
            <p:ph/>
          </p:nvPr>
        </p:nvSpPr>
        <p:spPr>
          <a:xfrm>
            <a:off x="685800" y="2362320"/>
            <a:ext cx="7772400" cy="3962160"/>
          </a:xfrm>
          <a:prstGeom prst="rect">
            <a:avLst/>
          </a:prstGeom>
          <a:noFill/>
          <a:ln w="0">
            <a:noFill/>
          </a:ln>
        </p:spPr>
        <p:txBody>
          <a:bodyPr lIns="90000" rIns="90000" tIns="46800" bIns="46800" anchor="t">
            <a:normAutofit/>
          </a:bodyPr>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Pricing Parameters:  Expiration Date</a:t>
            </a:r>
            <a:endParaRPr b="0" lang="en-US" sz="20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Maturity</a:t>
            </a:r>
            <a:endParaRPr b="0" lang="en-US" sz="18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Example:  Increasing Time to Exercise</a:t>
            </a:r>
            <a:endParaRPr b="0" lang="en-US" sz="18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Time Decay</a:t>
            </a:r>
            <a:endParaRPr b="0" lang="en-US" sz="18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Time Value vs. Price Curve</a:t>
            </a:r>
            <a:endParaRPr b="0" lang="en-US" sz="18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Example:  Time vs. Curve Value Affect on Premiums</a:t>
            </a:r>
            <a:endParaRPr b="0" lang="en-US" sz="18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Pricing Parameters:  Interest Rate</a:t>
            </a:r>
            <a:endParaRPr b="0" lang="en-US" sz="20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Interest Rate</a:t>
            </a:r>
            <a:endParaRPr b="0" lang="en-US" sz="18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Discount Factor</a:t>
            </a:r>
            <a:endParaRPr b="0" lang="en-US" sz="18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Pricing Parameters:  Volatility</a:t>
            </a:r>
            <a:endParaRPr b="0" lang="en-US" sz="20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Trading Volatility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 name="PlaceHolder 1"/>
          <p:cNvSpPr>
            <a:spLocks noGrp="1"/>
          </p:cNvSpPr>
          <p:nvPr>
            <p:ph type="title"/>
          </p:nvPr>
        </p:nvSpPr>
        <p:spPr>
          <a:xfrm>
            <a:off x="380520" y="609120"/>
            <a:ext cx="85345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3300"/>
                </a:solidFill>
                <a:effectLst/>
                <a:uFillTx/>
                <a:latin typeface="Times New Roman"/>
              </a:rPr>
              <a:t>Example:  Time Value vs. Curve Affect on Premiums</a:t>
            </a:r>
            <a:endParaRPr b="0" lang="en-US" sz="2800" strike="noStrike" u="none">
              <a:solidFill>
                <a:srgbClr val="000000"/>
              </a:solidFill>
              <a:effectLst/>
              <a:uFillTx/>
              <a:latin typeface="Times New Roman"/>
            </a:endParaRPr>
          </a:p>
        </p:txBody>
      </p:sp>
      <p:sp>
        <p:nvSpPr>
          <p:cNvPr id="155" name="PlaceHolder 2"/>
          <p:cNvSpPr>
            <a:spLocks noGrp="1"/>
          </p:cNvSpPr>
          <p:nvPr>
            <p:ph/>
          </p:nvPr>
        </p:nvSpPr>
        <p:spPr>
          <a:xfrm>
            <a:off x="685440" y="1981080"/>
            <a:ext cx="807732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 the 3rd month the forward price is ~$34.50 giving the 3 month put $0.50 of intrinsic value plus three months of time value.</a:t>
            </a:r>
            <a:endParaRPr b="0" lang="en-US" sz="2800" strike="noStrike" u="none">
              <a:solidFill>
                <a:srgbClr val="000000"/>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6th month forward is ~$37, making that option $2.00 out-of-the-money with no intrinsic value.</a:t>
            </a:r>
            <a:endParaRPr b="0" lang="en-US" sz="2800" strike="noStrike" u="none">
              <a:solidFill>
                <a:srgbClr val="000000"/>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Hence it’s likely that the shorter-term option will have a greater premium because of the price curve.</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Pricing Parameters:  Interest Rate</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15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Controlled Inputs:</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sng">
                <a:solidFill>
                  <a:srgbClr val="000000"/>
                </a:solidFill>
                <a:effectLst/>
                <a:uFillTx/>
                <a:latin typeface="Times New Roman"/>
              </a:rPr>
              <a:t>Market Inputs:</a:t>
            </a:r>
            <a:endParaRPr b="0" lang="en-US" sz="2400" strike="noStrike" u="none">
              <a:solidFill>
                <a:srgbClr val="000000"/>
              </a:solidFill>
              <a:effectLst/>
              <a:uFillTx/>
              <a:latin typeface="Times New Roman"/>
            </a:endParaRPr>
          </a:p>
        </p:txBody>
      </p:sp>
      <p:sp>
        <p:nvSpPr>
          <p:cNvPr id="158" name=""/>
          <p:cNvSpPr/>
          <p:nvPr/>
        </p:nvSpPr>
        <p:spPr>
          <a:xfrm>
            <a:off x="3352680" y="2743200"/>
            <a:ext cx="1752840" cy="198108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Pricing</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Model</a:t>
            </a:r>
            <a:endParaRPr b="0" lang="en-US" sz="2400" strike="noStrike" u="none">
              <a:solidFill>
                <a:srgbClr val="000000"/>
              </a:solidFill>
              <a:effectLst/>
              <a:uFillTx/>
              <a:latin typeface="Times New Roman"/>
            </a:endParaRPr>
          </a:p>
        </p:txBody>
      </p:sp>
      <p:sp>
        <p:nvSpPr>
          <p:cNvPr id="159" name=""/>
          <p:cNvSpPr/>
          <p:nvPr/>
        </p:nvSpPr>
        <p:spPr>
          <a:xfrm>
            <a:off x="1066680" y="3200400"/>
            <a:ext cx="11700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Strike Price</a:t>
            </a:r>
            <a:endParaRPr b="0" lang="en-US" sz="1400" strike="noStrike" u="none">
              <a:solidFill>
                <a:srgbClr val="000000"/>
              </a:solidFill>
              <a:effectLst/>
              <a:uFillTx/>
              <a:latin typeface="Times New Roman"/>
            </a:endParaRPr>
          </a:p>
        </p:txBody>
      </p:sp>
      <p:sp>
        <p:nvSpPr>
          <p:cNvPr id="160" name=""/>
          <p:cNvSpPr/>
          <p:nvPr/>
        </p:nvSpPr>
        <p:spPr>
          <a:xfrm>
            <a:off x="762120" y="4267080"/>
            <a:ext cx="144756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Expiration Date</a:t>
            </a:r>
            <a:endParaRPr b="0" lang="en-US" sz="1400" strike="noStrike" u="none">
              <a:solidFill>
                <a:srgbClr val="000000"/>
              </a:solidFill>
              <a:effectLst/>
              <a:uFillTx/>
              <a:latin typeface="Times New Roman"/>
            </a:endParaRPr>
          </a:p>
        </p:txBody>
      </p:sp>
      <p:sp>
        <p:nvSpPr>
          <p:cNvPr id="161" name=""/>
          <p:cNvSpPr/>
          <p:nvPr/>
        </p:nvSpPr>
        <p:spPr>
          <a:xfrm>
            <a:off x="6172200" y="2895480"/>
            <a:ext cx="18288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Price Curve (known)</a:t>
            </a:r>
            <a:endParaRPr b="0" lang="en-US" sz="1400" strike="noStrike" u="none">
              <a:solidFill>
                <a:srgbClr val="000000"/>
              </a:solidFill>
              <a:effectLst/>
              <a:uFillTx/>
              <a:latin typeface="Times New Roman"/>
            </a:endParaRPr>
          </a:p>
        </p:txBody>
      </p:sp>
      <p:sp>
        <p:nvSpPr>
          <p:cNvPr id="162" name=""/>
          <p:cNvSpPr/>
          <p:nvPr/>
        </p:nvSpPr>
        <p:spPr>
          <a:xfrm>
            <a:off x="3946680" y="29368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163" name=""/>
          <p:cNvSpPr/>
          <p:nvPr/>
        </p:nvSpPr>
        <p:spPr>
          <a:xfrm>
            <a:off x="3946680" y="33940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164" name=""/>
          <p:cNvSpPr/>
          <p:nvPr/>
        </p:nvSpPr>
        <p:spPr>
          <a:xfrm>
            <a:off x="6248520" y="3657600"/>
            <a:ext cx="2057400" cy="307440"/>
          </a:xfrm>
          <a:prstGeom prst="rect">
            <a:avLst/>
          </a:prstGeom>
          <a:solidFill>
            <a:srgbClr val="ffff00"/>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Interest Rate (known)</a:t>
            </a:r>
            <a:endParaRPr b="0" lang="en-US" sz="1400" strike="noStrike" u="none">
              <a:solidFill>
                <a:srgbClr val="000000"/>
              </a:solidFill>
              <a:effectLst/>
              <a:uFillTx/>
              <a:latin typeface="Times New Roman"/>
            </a:endParaRPr>
          </a:p>
        </p:txBody>
      </p:sp>
      <p:sp>
        <p:nvSpPr>
          <p:cNvPr id="165" name=""/>
          <p:cNvSpPr/>
          <p:nvPr/>
        </p:nvSpPr>
        <p:spPr>
          <a:xfrm>
            <a:off x="6400800" y="4343400"/>
            <a:ext cx="16002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Volatility (forecast)</a:t>
            </a:r>
            <a:endParaRPr b="0" lang="en-US" sz="1400" strike="noStrike" u="none">
              <a:solidFill>
                <a:srgbClr val="000000"/>
              </a:solidFill>
              <a:effectLst/>
              <a:uFillTx/>
              <a:latin typeface="Times New Roman"/>
            </a:endParaRPr>
          </a:p>
        </p:txBody>
      </p:sp>
      <p:sp>
        <p:nvSpPr>
          <p:cNvPr id="166" name=""/>
          <p:cNvSpPr/>
          <p:nvPr/>
        </p:nvSpPr>
        <p:spPr>
          <a:xfrm>
            <a:off x="1661760" y="5527800"/>
            <a:ext cx="1112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Output:</a:t>
            </a:r>
            <a:endParaRPr b="0" lang="en-US" sz="2400" strike="noStrike" u="none">
              <a:solidFill>
                <a:srgbClr val="000000"/>
              </a:solidFill>
              <a:effectLst/>
              <a:uFillTx/>
              <a:latin typeface="Times New Roman"/>
            </a:endParaRPr>
          </a:p>
        </p:txBody>
      </p:sp>
      <p:sp>
        <p:nvSpPr>
          <p:cNvPr id="167" name=""/>
          <p:cNvSpPr/>
          <p:nvPr/>
        </p:nvSpPr>
        <p:spPr>
          <a:xfrm>
            <a:off x="3352680" y="5603760"/>
            <a:ext cx="1817640" cy="45972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Premium</a:t>
            </a:r>
            <a:endParaRPr b="0" lang="en-US" sz="2400" strike="noStrike" u="none">
              <a:solidFill>
                <a:srgbClr val="000000"/>
              </a:solidFill>
              <a:effectLst/>
              <a:uFillTx/>
              <a:latin typeface="Times New Roman"/>
            </a:endParaRPr>
          </a:p>
        </p:txBody>
      </p:sp>
      <p:sp>
        <p:nvSpPr>
          <p:cNvPr id="168" name=""/>
          <p:cNvSpPr/>
          <p:nvPr/>
        </p:nvSpPr>
        <p:spPr>
          <a:xfrm>
            <a:off x="2362320" y="3352680"/>
            <a:ext cx="914400" cy="304920"/>
          </a:xfrm>
          <a:prstGeom prst="rightArrow">
            <a:avLst>
              <a:gd name="adj1" fmla="val 50000"/>
              <a:gd name="adj2" fmla="val 74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2286000" y="4343400"/>
            <a:ext cx="990720" cy="228600"/>
          </a:xfrm>
          <a:prstGeom prst="righ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4114800" y="4876920"/>
            <a:ext cx="304920" cy="609480"/>
          </a:xfrm>
          <a:prstGeom prst="downArrow">
            <a:avLst>
              <a:gd name="adj1" fmla="val 50000"/>
              <a:gd name="adj2" fmla="val 49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5181480" y="2971800"/>
            <a:ext cx="914400" cy="228600"/>
          </a:xfrm>
          <a:prstGeom prst="leftArrow">
            <a:avLst>
              <a:gd name="adj1" fmla="val 50000"/>
              <a:gd name="adj2" fmla="val 10000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5181480" y="3733920"/>
            <a:ext cx="990720" cy="228600"/>
          </a:xfrm>
          <a:prstGeom prst="lef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a:off x="5181480" y="4267080"/>
            <a:ext cx="976320" cy="381240"/>
          </a:xfrm>
          <a:prstGeom prst="leftArrow">
            <a:avLst>
              <a:gd name="adj1" fmla="val 50000"/>
              <a:gd name="adj2" fmla="val 64023"/>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Interest Rate</a:t>
            </a:r>
            <a:endParaRPr b="0" lang="en-US" sz="4400" strike="noStrike" u="none">
              <a:solidFill>
                <a:srgbClr val="000000"/>
              </a:solidFill>
              <a:effectLst/>
              <a:uFillTx/>
              <a:latin typeface="Times New Roman"/>
            </a:endParaRPr>
          </a:p>
        </p:txBody>
      </p:sp>
      <p:sp>
        <p:nvSpPr>
          <p:cNvPr id="17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Changes in interest rates have a large influence on the option premium.</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This is because the forward prices of these assets change directly with interest rates:</a:t>
            </a:r>
            <a:endParaRPr b="0" lang="en-US" sz="3200" strike="noStrike" u="none">
              <a:solidFill>
                <a:srgbClr val="000000"/>
              </a:solidFill>
              <a:effectLst/>
              <a:uFillTx/>
              <a:latin typeface="Times New Roman"/>
            </a:endParaRPr>
          </a:p>
          <a:p>
            <a:pPr lvl="2" marL="1143000" indent="-228600">
              <a:spcBef>
                <a:spcPts val="601"/>
              </a:spcBef>
              <a:buClr>
                <a:srgbClr val="ff33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3300"/>
                </a:solidFill>
                <a:effectLst/>
                <a:uFillTx/>
                <a:latin typeface="Times New Roman"/>
              </a:rPr>
              <a:t>Higher interest rates increase cost of carry and result in higher forward prices.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Discount Factor</a:t>
            </a:r>
            <a:endParaRPr b="0" lang="en-US" sz="4400" strike="noStrike" u="none">
              <a:solidFill>
                <a:srgbClr val="000000"/>
              </a:solidFill>
              <a:effectLst/>
              <a:uFillTx/>
              <a:latin typeface="Times New Roman"/>
            </a:endParaRPr>
          </a:p>
        </p:txBody>
      </p:sp>
      <p:sp>
        <p:nvSpPr>
          <p:cNvPr id="17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 energy commodities, interest rates impact premium in the discounting of the future potential payouts of the option.</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285840">
              <a:spcBef>
                <a:spcPts val="601"/>
              </a:spcBef>
              <a:buClr>
                <a:srgbClr val="ff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3300"/>
                </a:solidFill>
                <a:effectLst/>
                <a:uFillTx/>
                <a:latin typeface="Times New Roman"/>
              </a:rPr>
              <a:t>A rise in interest rate (i.e., the discount rate) reduces the present value of the future payout and so results in a lower premium.</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spcBef>
                <a:spcPts val="601"/>
              </a:spcBef>
              <a:buClr>
                <a:srgbClr val="ff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3300"/>
                </a:solidFill>
                <a:effectLst/>
                <a:uFillTx/>
                <a:latin typeface="Times New Roman"/>
              </a:rPr>
              <a:t>Lower rates result in a higher premium.</a:t>
            </a:r>
            <a:endParaRPr b="0" lang="en-US" sz="24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Pricing Parameters:  Volatility</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17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Controlled Inputs:</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sng">
                <a:solidFill>
                  <a:srgbClr val="000000"/>
                </a:solidFill>
                <a:effectLst/>
                <a:uFillTx/>
                <a:latin typeface="Times New Roman"/>
              </a:rPr>
              <a:t>Market Inputs:</a:t>
            </a:r>
            <a:endParaRPr b="0" lang="en-US" sz="2400" strike="noStrike" u="none">
              <a:solidFill>
                <a:srgbClr val="000000"/>
              </a:solidFill>
              <a:effectLst/>
              <a:uFillTx/>
              <a:latin typeface="Times New Roman"/>
            </a:endParaRPr>
          </a:p>
        </p:txBody>
      </p:sp>
      <p:sp>
        <p:nvSpPr>
          <p:cNvPr id="180" name=""/>
          <p:cNvSpPr/>
          <p:nvPr/>
        </p:nvSpPr>
        <p:spPr>
          <a:xfrm>
            <a:off x="3352680" y="2743200"/>
            <a:ext cx="1752840" cy="198108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Pricing</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Model</a:t>
            </a:r>
            <a:endParaRPr b="0" lang="en-US" sz="2400" strike="noStrike" u="none">
              <a:solidFill>
                <a:srgbClr val="000000"/>
              </a:solidFill>
              <a:effectLst/>
              <a:uFillTx/>
              <a:latin typeface="Times New Roman"/>
            </a:endParaRPr>
          </a:p>
        </p:txBody>
      </p:sp>
      <p:sp>
        <p:nvSpPr>
          <p:cNvPr id="181" name=""/>
          <p:cNvSpPr/>
          <p:nvPr/>
        </p:nvSpPr>
        <p:spPr>
          <a:xfrm>
            <a:off x="1066680" y="3200400"/>
            <a:ext cx="11700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Strike Price</a:t>
            </a:r>
            <a:endParaRPr b="0" lang="en-US" sz="1400" strike="noStrike" u="none">
              <a:solidFill>
                <a:srgbClr val="000000"/>
              </a:solidFill>
              <a:effectLst/>
              <a:uFillTx/>
              <a:latin typeface="Times New Roman"/>
            </a:endParaRPr>
          </a:p>
        </p:txBody>
      </p:sp>
      <p:sp>
        <p:nvSpPr>
          <p:cNvPr id="182" name=""/>
          <p:cNvSpPr/>
          <p:nvPr/>
        </p:nvSpPr>
        <p:spPr>
          <a:xfrm>
            <a:off x="762120" y="4267080"/>
            <a:ext cx="152388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Expiration Date</a:t>
            </a:r>
            <a:endParaRPr b="0" lang="en-US" sz="1400" strike="noStrike" u="none">
              <a:solidFill>
                <a:srgbClr val="000000"/>
              </a:solidFill>
              <a:effectLst/>
              <a:uFillTx/>
              <a:latin typeface="Times New Roman"/>
            </a:endParaRPr>
          </a:p>
        </p:txBody>
      </p:sp>
      <p:sp>
        <p:nvSpPr>
          <p:cNvPr id="183" name=""/>
          <p:cNvSpPr/>
          <p:nvPr/>
        </p:nvSpPr>
        <p:spPr>
          <a:xfrm>
            <a:off x="6172200" y="2895480"/>
            <a:ext cx="18288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Price Curve (known)</a:t>
            </a:r>
            <a:endParaRPr b="0" lang="en-US" sz="1400" strike="noStrike" u="none">
              <a:solidFill>
                <a:srgbClr val="000000"/>
              </a:solidFill>
              <a:effectLst/>
              <a:uFillTx/>
              <a:latin typeface="Times New Roman"/>
            </a:endParaRPr>
          </a:p>
        </p:txBody>
      </p:sp>
      <p:sp>
        <p:nvSpPr>
          <p:cNvPr id="184" name=""/>
          <p:cNvSpPr/>
          <p:nvPr/>
        </p:nvSpPr>
        <p:spPr>
          <a:xfrm>
            <a:off x="3946680" y="29368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185" name=""/>
          <p:cNvSpPr/>
          <p:nvPr/>
        </p:nvSpPr>
        <p:spPr>
          <a:xfrm>
            <a:off x="3946680" y="33940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186" name=""/>
          <p:cNvSpPr/>
          <p:nvPr/>
        </p:nvSpPr>
        <p:spPr>
          <a:xfrm>
            <a:off x="6248520" y="3657600"/>
            <a:ext cx="2057400" cy="30744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Interest Rate (known)</a:t>
            </a:r>
            <a:endParaRPr b="0" lang="en-US" sz="1400" strike="noStrike" u="none">
              <a:solidFill>
                <a:srgbClr val="000000"/>
              </a:solidFill>
              <a:effectLst/>
              <a:uFillTx/>
              <a:latin typeface="Times New Roman"/>
            </a:endParaRPr>
          </a:p>
        </p:txBody>
      </p:sp>
      <p:sp>
        <p:nvSpPr>
          <p:cNvPr id="187" name=""/>
          <p:cNvSpPr/>
          <p:nvPr/>
        </p:nvSpPr>
        <p:spPr>
          <a:xfrm>
            <a:off x="6400800" y="4343400"/>
            <a:ext cx="1828800" cy="307440"/>
          </a:xfrm>
          <a:prstGeom prst="rect">
            <a:avLst/>
          </a:prstGeom>
          <a:solidFill>
            <a:srgbClr val="ffff00"/>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Volatility (forecast)</a:t>
            </a:r>
            <a:endParaRPr b="0" lang="en-US" sz="1400" strike="noStrike" u="none">
              <a:solidFill>
                <a:srgbClr val="000000"/>
              </a:solidFill>
              <a:effectLst/>
              <a:uFillTx/>
              <a:latin typeface="Times New Roman"/>
            </a:endParaRPr>
          </a:p>
        </p:txBody>
      </p:sp>
      <p:sp>
        <p:nvSpPr>
          <p:cNvPr id="188" name=""/>
          <p:cNvSpPr/>
          <p:nvPr/>
        </p:nvSpPr>
        <p:spPr>
          <a:xfrm>
            <a:off x="1661760" y="5527800"/>
            <a:ext cx="1112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Output:</a:t>
            </a:r>
            <a:endParaRPr b="0" lang="en-US" sz="2400" strike="noStrike" u="none">
              <a:solidFill>
                <a:srgbClr val="000000"/>
              </a:solidFill>
              <a:effectLst/>
              <a:uFillTx/>
              <a:latin typeface="Times New Roman"/>
            </a:endParaRPr>
          </a:p>
        </p:txBody>
      </p:sp>
      <p:sp>
        <p:nvSpPr>
          <p:cNvPr id="189" name=""/>
          <p:cNvSpPr/>
          <p:nvPr/>
        </p:nvSpPr>
        <p:spPr>
          <a:xfrm>
            <a:off x="3352680" y="5603760"/>
            <a:ext cx="1817640" cy="459720"/>
          </a:xfrm>
          <a:prstGeom prst="rect">
            <a:avLst/>
          </a:prstGeom>
          <a:solidFill>
            <a:srgbClr val="ccccff"/>
          </a:solidFill>
          <a:ln w="324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Premium</a:t>
            </a:r>
            <a:endParaRPr b="0" lang="en-US" sz="2400" strike="noStrike" u="none">
              <a:solidFill>
                <a:srgbClr val="000000"/>
              </a:solidFill>
              <a:effectLst/>
              <a:uFillTx/>
              <a:latin typeface="Times New Roman"/>
            </a:endParaRPr>
          </a:p>
        </p:txBody>
      </p:sp>
      <p:sp>
        <p:nvSpPr>
          <p:cNvPr id="190" name=""/>
          <p:cNvSpPr/>
          <p:nvPr/>
        </p:nvSpPr>
        <p:spPr>
          <a:xfrm>
            <a:off x="2362320" y="3352680"/>
            <a:ext cx="914400" cy="304920"/>
          </a:xfrm>
          <a:prstGeom prst="rightArrow">
            <a:avLst>
              <a:gd name="adj1" fmla="val 50000"/>
              <a:gd name="adj2" fmla="val 74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2286000" y="4343400"/>
            <a:ext cx="990720" cy="228600"/>
          </a:xfrm>
          <a:prstGeom prst="righ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4114800" y="4876920"/>
            <a:ext cx="304920" cy="609480"/>
          </a:xfrm>
          <a:prstGeom prst="downArrow">
            <a:avLst>
              <a:gd name="adj1" fmla="val 50000"/>
              <a:gd name="adj2" fmla="val 4997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5181480" y="2971800"/>
            <a:ext cx="914400" cy="228600"/>
          </a:xfrm>
          <a:prstGeom prst="leftArrow">
            <a:avLst>
              <a:gd name="adj1" fmla="val 50000"/>
              <a:gd name="adj2" fmla="val 100000"/>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5181480" y="3733920"/>
            <a:ext cx="990720" cy="228600"/>
          </a:xfrm>
          <a:prstGeom prst="leftArrow">
            <a:avLst>
              <a:gd name="adj1" fmla="val 50000"/>
              <a:gd name="adj2" fmla="val 108346"/>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5" name=""/>
          <p:cNvSpPr/>
          <p:nvPr/>
        </p:nvSpPr>
        <p:spPr>
          <a:xfrm>
            <a:off x="5181480" y="4267080"/>
            <a:ext cx="976320" cy="381240"/>
          </a:xfrm>
          <a:prstGeom prst="leftArrow">
            <a:avLst>
              <a:gd name="adj1" fmla="val 50000"/>
              <a:gd name="adj2" fmla="val 64023"/>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Volatility</a:t>
            </a:r>
            <a:endParaRPr b="0" lang="en-US" sz="4400" strike="noStrike" u="none">
              <a:solidFill>
                <a:srgbClr val="000000"/>
              </a:solidFill>
              <a:effectLst/>
              <a:uFillTx/>
              <a:latin typeface="Times New Roman"/>
            </a:endParaRPr>
          </a:p>
        </p:txBody>
      </p:sp>
      <p:sp>
        <p:nvSpPr>
          <p:cNvPr id="19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Volatility is the measure of the </a:t>
            </a:r>
            <a:r>
              <a:rPr b="0" i="1" lang="en-US" sz="2800" strike="noStrike" u="none">
                <a:solidFill>
                  <a:srgbClr val="ff3300"/>
                </a:solidFill>
                <a:effectLst/>
                <a:uFillTx/>
                <a:latin typeface="Times New Roman"/>
              </a:rPr>
              <a:t>frequency</a:t>
            </a:r>
            <a:r>
              <a:rPr b="0" lang="en-US" sz="2800" strike="noStrike" u="none">
                <a:solidFill>
                  <a:srgbClr val="000000"/>
                </a:solidFill>
                <a:effectLst/>
                <a:uFillTx/>
                <a:latin typeface="Times New Roman"/>
              </a:rPr>
              <a:t> and </a:t>
            </a:r>
            <a:r>
              <a:rPr b="0" i="1" lang="en-US" sz="2800" strike="noStrike" u="none">
                <a:solidFill>
                  <a:srgbClr val="ff3300"/>
                </a:solidFill>
                <a:effectLst/>
                <a:uFillTx/>
                <a:latin typeface="Times New Roman"/>
              </a:rPr>
              <a:t>magnitude</a:t>
            </a:r>
            <a:r>
              <a:rPr b="0" lang="en-US" sz="2800" strike="noStrike" u="none">
                <a:solidFill>
                  <a:srgbClr val="000000"/>
                </a:solidFill>
                <a:effectLst/>
                <a:uFillTx/>
                <a:latin typeface="Times New Roman"/>
              </a:rPr>
              <a:t> of price changes.</a:t>
            </a:r>
            <a:endParaRPr b="0" lang="en-US" sz="2800" strike="noStrike" u="none">
              <a:solidFill>
                <a:srgbClr val="000000"/>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If price movements are small and infrequent, the likelihood of the option going ITM and/or going deep ITM is small and the premium would be relatively low.</a:t>
            </a:r>
            <a:endParaRPr b="0" lang="en-US" sz="2400" strike="noStrike" u="none">
              <a:solidFill>
                <a:srgbClr val="000000"/>
              </a:solidFill>
              <a:effectLst/>
              <a:uFillTx/>
              <a:latin typeface="Times New Roman"/>
            </a:endParaRPr>
          </a:p>
          <a:p>
            <a:pPr lvl="1" marL="743040" indent="-28584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If price movements are large and frequent, there would be a higher likelihood of a larger payout and hence a higher premium.</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Trading Volatility</a:t>
            </a:r>
            <a:endParaRPr b="0" lang="en-US" sz="4400" strike="noStrike" u="none">
              <a:solidFill>
                <a:srgbClr val="000000"/>
              </a:solidFill>
              <a:effectLst/>
              <a:uFillTx/>
              <a:latin typeface="Times New Roman"/>
            </a:endParaRPr>
          </a:p>
        </p:txBody>
      </p:sp>
      <p:graphicFrame>
        <p:nvGraphicFramePr>
          <p:cNvPr id="199" name=""/>
          <p:cNvGraphicFramePr/>
          <p:nvPr/>
        </p:nvGraphicFramePr>
        <p:xfrm>
          <a:off x="763560" y="1523880"/>
          <a:ext cx="7615440" cy="4876920"/>
        </p:xfrm>
        <a:graphic>
          <a:graphicData uri="http://schemas.openxmlformats.org/presentationml/2006/ole">
            <p:oleObj progId="Excel.Sheet.12" r:id="rId1" spid="">
              <p:embed/>
              <p:pic>
                <p:nvPicPr>
                  <p:cNvPr id="200" name="" descr=""/>
                  <p:cNvPicPr/>
                  <p:nvPr/>
                </p:nvPicPr>
                <p:blipFill>
                  <a:blip r:embed="rId2"/>
                  <a:stretch/>
                </p:blipFill>
                <p:spPr>
                  <a:xfrm>
                    <a:off x="763560" y="1523880"/>
                    <a:ext cx="7615440" cy="4876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Trading Volatility</a:t>
            </a:r>
            <a:endParaRPr b="0" lang="en-US" sz="4400" strike="noStrike" u="none">
              <a:solidFill>
                <a:srgbClr val="000000"/>
              </a:solidFill>
              <a:effectLst/>
              <a:uFillTx/>
              <a:latin typeface="Times New Roman"/>
            </a:endParaRPr>
          </a:p>
        </p:txBody>
      </p:sp>
      <p:sp>
        <p:nvSpPr>
          <p:cNvPr id="20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An option trader following the discipline of the option model is at risk to volatility.</a:t>
            </a:r>
            <a:endParaRPr b="0" lang="en-US" sz="20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All the other determinants of the premium are known.</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The only unknown is volatility.</a:t>
            </a:r>
            <a:endParaRPr b="0" lang="en-US" sz="1600" strike="noStrike" u="none">
              <a:solidFill>
                <a:srgbClr val="000000"/>
              </a:solidFill>
              <a:effectLst/>
              <a:uFillTx/>
              <a:latin typeface="Times New Roman"/>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If volatility increases, the extrinsic (time) value of the option increases.</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If volatility decreases, the extrinsic value of the option decreases.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762120" y="609480"/>
            <a:ext cx="7696080" cy="4267440"/>
          </a:xfrm>
          <a:prstGeom prst="rect">
            <a:avLst/>
          </a:prstGeom>
          <a:solidFill>
            <a:srgbClr val="cccc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Basic Options</a:t>
            </a:r>
            <a:br>
              <a:rPr sz="4400"/>
            </a:br>
            <a:r>
              <a:rPr b="0" lang="en-US" sz="4400" strike="noStrike" u="none">
                <a:solidFill>
                  <a:srgbClr val="ff3300"/>
                </a:solidFill>
                <a:effectLst/>
                <a:uFillTx/>
                <a:latin typeface="Times New Roman"/>
              </a:rPr>
              <a:t>Definitions</a:t>
            </a:r>
            <a:endParaRPr b="0" lang="en-US" sz="4400" strike="noStrike" u="none">
              <a:solidFill>
                <a:srgbClr val="000000"/>
              </a:solidFill>
              <a:effectLst/>
              <a:uFillTx/>
              <a:latin typeface="Times New Roman"/>
            </a:endParaRPr>
          </a:p>
        </p:txBody>
      </p:sp>
      <p:sp>
        <p:nvSpPr>
          <p:cNvPr id="19" name="PlaceHolder 2"/>
          <p:cNvSpPr>
            <a:spLocks noGrp="1"/>
          </p:cNvSpPr>
          <p:nvPr>
            <p:ph/>
          </p:nvPr>
        </p:nvSpPr>
        <p:spPr>
          <a:xfrm>
            <a:off x="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Basic Options Definitions</a:t>
            </a:r>
            <a:endParaRPr b="0" lang="en-US" sz="4400" strike="noStrike" u="none">
              <a:solidFill>
                <a:srgbClr val="000000"/>
              </a:solidFill>
              <a:effectLst/>
              <a:uFillTx/>
              <a:latin typeface="Times New Roman"/>
            </a:endParaRPr>
          </a:p>
        </p:txBody>
      </p:sp>
      <p:sp>
        <p:nvSpPr>
          <p:cNvPr id="2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Options are of two basic types:</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a:t>
            </a:r>
            <a:r>
              <a:rPr b="1" i="1" lang="en-US" sz="2400" strike="noStrike" u="none">
                <a:solidFill>
                  <a:srgbClr val="ff3300"/>
                </a:solidFill>
                <a:effectLst/>
                <a:uFillTx/>
                <a:latin typeface="Times New Roman"/>
              </a:rPr>
              <a:t>call option</a:t>
            </a:r>
            <a:r>
              <a:rPr b="0" lang="en-US" sz="2400" strike="noStrike" u="none">
                <a:solidFill>
                  <a:srgbClr val="000000"/>
                </a:solidFill>
                <a:effectLst/>
                <a:uFillTx/>
                <a:latin typeface="Times New Roman"/>
              </a:rPr>
              <a:t> gives its owner the right </a:t>
            </a:r>
            <a:r>
              <a:rPr b="0" i="1" lang="en-US" sz="2000" strike="noStrike" u="none">
                <a:solidFill>
                  <a:srgbClr val="000000"/>
                </a:solidFill>
                <a:effectLst/>
                <a:uFillTx/>
                <a:latin typeface="Times New Roman"/>
              </a:rPr>
              <a:t>(but not the obligation)</a:t>
            </a:r>
            <a:r>
              <a:rPr b="0" lang="en-US" sz="2400" strike="noStrike" u="none">
                <a:solidFill>
                  <a:srgbClr val="000000"/>
                </a:solidFill>
                <a:effectLst/>
                <a:uFillTx/>
                <a:latin typeface="Times New Roman"/>
              </a:rPr>
              <a:t> to take a long position in a given asset </a:t>
            </a:r>
            <a:r>
              <a:rPr b="0" i="1" lang="en-US" sz="2000" strike="noStrike" u="none">
                <a:solidFill>
                  <a:srgbClr val="000000"/>
                </a:solidFill>
                <a:effectLst/>
                <a:uFillTx/>
                <a:latin typeface="Times New Roman"/>
              </a:rPr>
              <a:t>(typically a security, commodity, index, or futures contract)</a:t>
            </a:r>
            <a:r>
              <a:rPr b="0" lang="en-US" sz="2400" strike="noStrike" u="none">
                <a:solidFill>
                  <a:srgbClr val="000000"/>
                </a:solidFill>
                <a:effectLst/>
                <a:uFillTx/>
                <a:latin typeface="Times New Roman"/>
              </a:rPr>
              <a:t> at a fixed price on or before a specified date.</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a:t>
            </a:r>
            <a:r>
              <a:rPr b="1" i="1" lang="en-US" sz="2400" strike="noStrike" u="none">
                <a:solidFill>
                  <a:srgbClr val="ff3300"/>
                </a:solidFill>
                <a:effectLst/>
                <a:uFillTx/>
                <a:latin typeface="Times New Roman"/>
              </a:rPr>
              <a:t>put option</a:t>
            </a:r>
            <a:r>
              <a:rPr b="0" lang="en-US" sz="2400" strike="noStrike" u="none">
                <a:solidFill>
                  <a:srgbClr val="000000"/>
                </a:solidFill>
                <a:effectLst/>
                <a:uFillTx/>
                <a:latin typeface="Times New Roman"/>
              </a:rPr>
              <a:t> gives its owner the right to take a short position in a given asset.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762120" y="609480"/>
            <a:ext cx="7696080" cy="4267440"/>
          </a:xfrm>
          <a:prstGeom prst="rect">
            <a:avLst/>
          </a:prstGeom>
          <a:solidFill>
            <a:srgbClr val="cccc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Options</a:t>
            </a:r>
            <a:br>
              <a:rPr sz="4400"/>
            </a:br>
            <a:r>
              <a:rPr b="0" lang="en-US" sz="4400" strike="noStrike" u="none">
                <a:solidFill>
                  <a:srgbClr val="ff3300"/>
                </a:solidFill>
                <a:effectLst/>
                <a:uFillTx/>
                <a:latin typeface="Times New Roman"/>
              </a:rPr>
              <a:t>and </a:t>
            </a:r>
            <a:br>
              <a:rPr sz="4400"/>
            </a:br>
            <a:r>
              <a:rPr b="0" lang="en-US" sz="4400" strike="noStrike" u="none">
                <a:solidFill>
                  <a:srgbClr val="ff3300"/>
                </a:solidFill>
                <a:effectLst/>
                <a:uFillTx/>
                <a:latin typeface="Times New Roman"/>
              </a:rPr>
              <a:t>Risk Management</a:t>
            </a:r>
            <a:endParaRPr b="0" lang="en-US" sz="4400" strike="noStrike" u="none">
              <a:solidFill>
                <a:srgbClr val="000000"/>
              </a:solidFill>
              <a:effectLst/>
              <a:uFillTx/>
              <a:latin typeface="Times New Roman"/>
            </a:endParaRPr>
          </a:p>
        </p:txBody>
      </p:sp>
      <p:sp>
        <p:nvSpPr>
          <p:cNvPr id="23" name="PlaceHolder 2"/>
          <p:cNvSpPr>
            <a:spLocks noGrp="1"/>
          </p:cNvSpPr>
          <p:nvPr>
            <p:ph/>
          </p:nvPr>
        </p:nvSpPr>
        <p:spPr>
          <a:xfrm>
            <a:off x="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Options and Risk Management</a:t>
            </a:r>
            <a:endParaRPr b="0" lang="en-US" sz="4400" strike="noStrike" u="none">
              <a:solidFill>
                <a:srgbClr val="000000"/>
              </a:solidFill>
              <a:effectLst/>
              <a:uFillTx/>
              <a:latin typeface="Times New Roman"/>
            </a:endParaRPr>
          </a:p>
        </p:txBody>
      </p:sp>
      <p:sp>
        <p:nvSpPr>
          <p:cNvPr id="2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Managing risk - a way for companies to create wealth.</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company’s liabilities may be framed, quantified and better understood via using financial engineering methodologies – such as options analysis.</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analysis may be exploited to </a:t>
            </a:r>
            <a:endParaRPr b="0" lang="en-US" sz="24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generate managerial flexibility </a:t>
            </a:r>
            <a:endParaRPr b="0" lang="en-US" sz="18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help firms minimize risks and maximize revenues.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3300"/>
                </a:solidFill>
                <a:effectLst/>
                <a:uFillTx/>
                <a:latin typeface="Times New Roman"/>
              </a:rPr>
              <a:t>Options and Risk Management</a:t>
            </a:r>
            <a:endParaRPr b="0" lang="en-US" sz="4400" strike="noStrike" u="none">
              <a:solidFill>
                <a:srgbClr val="000000"/>
              </a:solidFill>
              <a:effectLst/>
              <a:uFillTx/>
              <a:latin typeface="Times New Roman"/>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609480" indent="-609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i="1" lang="en-US" sz="2000" strike="noStrike" u="none">
                <a:solidFill>
                  <a:srgbClr val="3333cc"/>
                </a:solidFill>
                <a:effectLst/>
                <a:uFillTx/>
                <a:latin typeface="Times New Roman"/>
              </a:rPr>
              <a:t>Enron may assist its clients in the development of an “optimal” risk management strategy via:</a:t>
            </a:r>
            <a:endParaRPr b="0" lang="en-US" sz="2000" strike="noStrike" u="none">
              <a:solidFill>
                <a:srgbClr val="000000"/>
              </a:solidFill>
              <a:effectLst/>
              <a:uFillTx/>
              <a:latin typeface="Times New Roman"/>
            </a:endParaRPr>
          </a:p>
          <a:p>
            <a:pPr marL="609480" indent="-609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990720" indent="-533520">
              <a:lnSpc>
                <a:spcPct val="90000"/>
              </a:lnSpc>
              <a:spcBef>
                <a:spcPts val="451"/>
              </a:spcBef>
              <a:buClr>
                <a:srgbClr val="ff33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ff3300"/>
                </a:solidFill>
                <a:effectLst/>
                <a:uFillTx/>
                <a:latin typeface="Times New Roman"/>
              </a:rPr>
              <a:t>Optimization Process 1</a:t>
            </a:r>
            <a:r>
              <a:rPr b="0" lang="en-US" sz="1800" strike="noStrike" u="none">
                <a:solidFill>
                  <a:srgbClr val="000000"/>
                </a:solidFill>
                <a:effectLst/>
                <a:uFillTx/>
                <a:latin typeface="Times New Roman"/>
              </a:rPr>
              <a:t>:  Identification (and perhaps in some cases, creation) of the client’s portfolio of embedded options.</a:t>
            </a:r>
            <a:endParaRPr b="0" lang="en-US" sz="1800" strike="noStrike" u="none">
              <a:solidFill>
                <a:srgbClr val="000000"/>
              </a:solidFill>
              <a:effectLst/>
              <a:uFillTx/>
              <a:latin typeface="Times New Roman"/>
            </a:endParaRPr>
          </a:p>
          <a:p>
            <a:pPr lvl="1" marL="990720" indent="-53352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lvl="1" marL="990720" indent="-533520">
              <a:lnSpc>
                <a:spcPct val="90000"/>
              </a:lnSpc>
              <a:spcBef>
                <a:spcPts val="451"/>
              </a:spcBef>
              <a:buClr>
                <a:srgbClr val="ff33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ff3300"/>
                </a:solidFill>
                <a:effectLst/>
                <a:uFillTx/>
                <a:latin typeface="Times New Roman"/>
              </a:rPr>
              <a:t>Key Link</a:t>
            </a:r>
            <a:r>
              <a:rPr b="0" lang="en-US" sz="1800" strike="noStrike" u="none">
                <a:solidFill>
                  <a:srgbClr val="000000"/>
                </a:solidFill>
                <a:effectLst/>
                <a:uFillTx/>
                <a:latin typeface="Times New Roman"/>
              </a:rPr>
              <a:t>:  Diagnosis of the client’s risk exposure, as well as its “risk appetite”.  This requires an appreciation for why certain risks pose problems for the client.</a:t>
            </a:r>
            <a:endParaRPr b="0" lang="en-US" sz="1800" strike="noStrike" u="none">
              <a:solidFill>
                <a:srgbClr val="000000"/>
              </a:solidFill>
              <a:effectLst/>
              <a:uFillTx/>
              <a:latin typeface="Times New Roman"/>
            </a:endParaRPr>
          </a:p>
          <a:p>
            <a:pPr lvl="1" marL="990720" indent="-53352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990720" indent="-533520">
              <a:lnSpc>
                <a:spcPct val="90000"/>
              </a:lnSpc>
              <a:spcBef>
                <a:spcPts val="451"/>
              </a:spcBef>
              <a:buClr>
                <a:srgbClr val="ff33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ff3300"/>
                </a:solidFill>
                <a:effectLst/>
                <a:uFillTx/>
                <a:latin typeface="Times New Roman"/>
              </a:rPr>
              <a:t>Optimization Process 2</a:t>
            </a:r>
            <a:r>
              <a:rPr b="0" lang="en-US" sz="1800" strike="noStrike" u="none">
                <a:solidFill>
                  <a:srgbClr val="000000"/>
                </a:solidFill>
                <a:effectLst/>
                <a:uFillTx/>
                <a:latin typeface="Times New Roman"/>
              </a:rPr>
              <a:t>:  Utilization of the Key Link to structure an optimal risk management tool via the utilization of energy derivatives (power options, gas options, weather derivatives, various customized cross-commodity structures, etc).</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4618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2001-10-23T11:47:46Z</dcterms:created>
  <dc:creator>imack</dc:creator>
  <dc:description/>
  <dc:language>en-US</dc:language>
  <cp:lastModifiedBy>imack</cp:lastModifiedBy>
  <dcterms:modified xsi:type="dcterms:W3CDTF">2001-11-19T17:29:28Z</dcterms:modified>
  <cp:revision>231</cp:revision>
  <dc:subject/>
  <dc:title>Energy Derivatives Course</dc:title>
</cp:coreProperties>
</file>