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embeddings/oleObject1.bin" ContentType="application/vnd.openxmlformats-officedocument.oleObject"/>
  <Override PartName="/ppt/embeddings/oleObject2.docx" ContentType="application/vnd.openxmlformats-officedocument.wordprocessingml.document"/>
  <Override PartName="/ppt/embeddings/oleObject3.bin" ContentType="application/vnd.openxmlformats-officedocument.oleObject"/>
  <Override PartName="/ppt/media/image29.png" ContentType="image/png"/>
  <Override PartName="/ppt/media/image26.png" ContentType="image/png"/>
  <Override PartName="/ppt/media/image25.jpeg" ContentType="image/jpeg"/>
  <Override PartName="/ppt/media/image30.png" ContentType="image/png"/>
  <Override PartName="/ppt/media/image27.jpeg" ContentType="image/jpeg"/>
  <Override PartName="/ppt/media/image5.jpeg" ContentType="image/jpeg"/>
  <Override PartName="/ppt/media/image17.png" ContentType="image/png"/>
  <Override PartName="/ppt/media/image8.png" ContentType="image/png"/>
  <Override PartName="/ppt/media/image7.png" ContentType="image/png"/>
  <Override PartName="/ppt/media/image16.png" ContentType="image/png"/>
  <Override PartName="/ppt/media/image9.wmf" ContentType="image/x-wmf"/>
  <Override PartName="/ppt/media/image12.png" ContentType="image/png"/>
  <Override PartName="/ppt/media/image35.png" ContentType="image/png"/>
  <Override PartName="/ppt/media/image3.png" ContentType="image/png"/>
  <Override PartName="/ppt/media/image28.png" ContentType="image/png"/>
  <Override PartName="/ppt/media/image11.jpeg" ContentType="image/jpeg"/>
  <Override PartName="/ppt/media/image13.png" ContentType="image/png"/>
  <Override PartName="/ppt/media/image4.png" ContentType="image/png"/>
  <Override PartName="/ppt/media/image31.png" ContentType="image/png"/>
  <Override PartName="/ppt/media/image32.png" ContentType="image/png"/>
  <Override PartName="/ppt/media/image10.png" ContentType="image/png"/>
  <Override PartName="/ppt/media/image1.png" ContentType="image/png"/>
  <Override PartName="/ppt/media/image33.png" ContentType="image/png"/>
  <Override PartName="/ppt/media/image6.png" ContentType="image/png"/>
  <Override PartName="/ppt/media/image15.png" ContentType="image/png"/>
  <Override PartName="/ppt/media/image34.png" ContentType="image/png"/>
  <Override PartName="/ppt/media/image2.png" ContentType="image/png"/>
  <Override PartName="/ppt/media/image14.png" ContentType="image/png"/>
  <Override PartName="/ppt/media/image18.png" ContentType="image/png"/>
  <Override PartName="/ppt/media/image20.png" ContentType="image/png"/>
  <Override PartName="/ppt/media/image19.png" ContentType="image/png"/>
  <Override PartName="/ppt/media/image21.jpeg" ContentType="image/jpeg"/>
  <Override PartName="/ppt/media/image22.png" ContentType="image/png"/>
  <Override PartName="/ppt/media/image23.png" ContentType="image/png"/>
  <Override PartName="/ppt/media/image24.png" ContentType="image/png"/>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19.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p:notesSz cx="6869113" cy="93202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5F510E4F-0E62-4C54-BDBE-33EBA10DC9AD}"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6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212F047-6742-4F45-9EDA-635794E45D21}"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600" strike="noStrike" u="none">
              <a:solidFill>
                <a:srgbClr val="000000"/>
              </a:solidFill>
              <a:effectLst/>
              <a:uFillTx/>
              <a:latin typeface="Times New Roman"/>
            </a:endParaRPr>
          </a:p>
        </p:txBody>
      </p:sp>
      <p:sp>
        <p:nvSpPr>
          <p:cNvPr id="11"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85255E3-D9C3-4544-9066-493DE002E436}"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600" strike="noStrike" u="none">
              <a:solidFill>
                <a:srgbClr val="000000"/>
              </a:solidFill>
              <a:effectLst/>
              <a:uFillTx/>
              <a:latin typeface="Times New Roman"/>
            </a:endParaRPr>
          </a:p>
        </p:txBody>
      </p:sp>
      <p:sp>
        <p:nvSpPr>
          <p:cNvPr id="13" name="PlaceHolder 2"/>
          <p:cNvSpPr>
            <a:spLocks noGrp="1"/>
          </p:cNvSpPr>
          <p:nvPr>
            <p:ph type="subTitle"/>
          </p:nvPr>
        </p:nvSpPr>
        <p:spPr>
          <a:xfrm>
            <a:off x="533520" y="1523880"/>
            <a:ext cx="8229600" cy="45720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283E91C-01B6-4D75-AC20-3FE92B0E0FB0}"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0" name=""/>
          <p:cNvGraphicFramePr/>
          <p:nvPr/>
        </p:nvGraphicFramePr>
        <p:xfrm>
          <a:off x="0" y="0"/>
          <a:ext cx="9372600" cy="6964200"/>
        </p:xfrm>
        <a:graphic>
          <a:graphicData uri="http://schemas.openxmlformats.org/presentationml/2006/ole">
            <p:oleObj r:id="rId2" spid="">
              <p:embed/>
              <p:pic>
                <p:nvPicPr>
                  <p:cNvPr id="1" name="" descr=""/>
                  <p:cNvPicPr/>
                  <p:nvPr/>
                </p:nvPicPr>
                <p:blipFill>
                  <a:blip r:embed="rId3"/>
                  <a:stretch/>
                </p:blipFill>
                <p:spPr>
                  <a:xfrm>
                    <a:off x="0" y="0"/>
                    <a:ext cx="9372600" cy="6964200"/>
                  </a:xfrm>
                  <a:prstGeom prst="rect">
                    <a:avLst/>
                  </a:prstGeom>
                  <a:noFill/>
                  <a:ln w="0">
                    <a:noFill/>
                  </a:ln>
                </p:spPr>
              </p:pic>
            </p:oleObj>
          </a:graphicData>
        </a:graphic>
      </p:graphicFrame>
      <p:sp>
        <p:nvSpPr>
          <p:cNvPr id="2"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Click to edit the title text format</a:t>
            </a:r>
            <a:endParaRPr b="0" lang="en-US" sz="3600" strike="noStrike" u="none">
              <a:solidFill>
                <a:srgbClr val="000000"/>
              </a:solidFill>
              <a:effectLst/>
              <a:uFillTx/>
              <a:latin typeface="Times New Roman"/>
            </a:endParaRPr>
          </a:p>
        </p:txBody>
      </p:sp>
      <p:sp>
        <p:nvSpPr>
          <p:cNvPr id="3" name="PlaceHolder 2"/>
          <p:cNvSpPr>
            <a:spLocks noGrp="1"/>
          </p:cNvSpPr>
          <p:nvPr>
            <p:ph type="body"/>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4"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5"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6"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AD22F30-5719-46B4-B093-A453E64B5D24}"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7" name=""/>
          <p:cNvSpPr/>
          <p:nvPr/>
        </p:nvSpPr>
        <p:spPr>
          <a:xfrm>
            <a:off x="2666880" y="1098720"/>
            <a:ext cx="647712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pic>
        <p:nvPicPr>
          <p:cNvPr id="8" name="enform" descr=""/>
          <p:cNvPicPr/>
          <p:nvPr/>
        </p:nvPicPr>
        <p:blipFill>
          <a:blip r:embed="rId4"/>
          <a:stretch/>
        </p:blipFill>
        <p:spPr>
          <a:xfrm>
            <a:off x="152280" y="392040"/>
            <a:ext cx="2514600" cy="105588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oleObject" Target="../embeddings/oleObject1.bin"/><Relationship Id="rId3" Type="http://schemas.openxmlformats.org/officeDocument/2006/relationships/image" Target="../media/image8.png"/><Relationship Id="rId4" Type="http://schemas.openxmlformats.org/officeDocument/2006/relationships/package" Target="../embeddings/oleObject2.docx"/><Relationship Id="rId5" Type="http://schemas.openxmlformats.org/officeDocument/2006/relationships/image" Target="../media/image9.wmf"/><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oleObject" Target="../embeddings/oleObject3.bin"/><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jpeg"/><Relationship Id="rId19" Type="http://schemas.openxmlformats.org/officeDocument/2006/relationships/image" Target="../media/image2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jpeg"/><Relationship Id="rId23" Type="http://schemas.openxmlformats.org/officeDocument/2006/relationships/image" Target="../media/image26.png"/><Relationship Id="rId24" Type="http://schemas.openxmlformats.org/officeDocument/2006/relationships/image" Target="../media/image27.jpeg"/><Relationship Id="rId25" Type="http://schemas.openxmlformats.org/officeDocument/2006/relationships/image" Target="../media/image28.png"/><Relationship Id="rId26"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image" Target="../media/image4.png"/><Relationship Id="rId8" Type="http://schemas.openxmlformats.org/officeDocument/2006/relationships/image" Target="../media/image4.png"/><Relationship Id="rId9" Type="http://schemas.openxmlformats.org/officeDocument/2006/relationships/image" Target="../media/image4.png"/><Relationship Id="rId10" Type="http://schemas.openxmlformats.org/officeDocument/2006/relationships/image" Target="../media/image4.png"/><Relationship Id="rId11" Type="http://schemas.openxmlformats.org/officeDocument/2006/relationships/image" Target="../media/image4.png"/><Relationship Id="rId12" Type="http://schemas.openxmlformats.org/officeDocument/2006/relationships/image" Target="../media/image4.png"/><Relationship Id="rId13" Type="http://schemas.openxmlformats.org/officeDocument/2006/relationships/image" Target="../media/image4.png"/><Relationship Id="rId14" Type="http://schemas.openxmlformats.org/officeDocument/2006/relationships/image" Target="../media/image4.png"/><Relationship Id="rId15" Type="http://schemas.openxmlformats.org/officeDocument/2006/relationships/image" Target="../media/image4.png"/><Relationship Id="rId16" Type="http://schemas.openxmlformats.org/officeDocument/2006/relationships/image" Target="../media/image4.png"/><Relationship Id="rId17" Type="http://schemas.openxmlformats.org/officeDocument/2006/relationships/image" Target="../media/image4.png"/><Relationship Id="rId18"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1752480" y="2666880"/>
            <a:ext cx="5639040" cy="1371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Company Overview</a:t>
            </a:r>
            <a:br>
              <a:rPr sz="4000"/>
            </a:br>
            <a:r>
              <a:rPr b="0" i="1" lang="en-US" sz="2400" strike="noStrike" u="none">
                <a:solidFill>
                  <a:srgbClr val="000000"/>
                </a:solidFill>
                <a:effectLst/>
                <a:uFillTx/>
                <a:latin typeface="Times New Roman"/>
              </a:rPr>
              <a:t>September 22, 2000</a:t>
            </a:r>
            <a:endParaRPr b="0" lang="en-US" sz="2400" strike="noStrike" u="none">
              <a:solidFill>
                <a:srgbClr val="000000"/>
              </a:solidFill>
              <a:effectLst/>
              <a:uFillTx/>
              <a:latin typeface="Times New Roman"/>
            </a:endParaRPr>
          </a:p>
        </p:txBody>
      </p:sp>
      <p:pic>
        <p:nvPicPr>
          <p:cNvPr id="15" name="ENFORM-3D" descr=""/>
          <p:cNvPicPr/>
          <p:nvPr/>
        </p:nvPicPr>
        <p:blipFill>
          <a:blip r:embed="rId1"/>
          <a:stretch/>
        </p:blipFill>
        <p:spPr>
          <a:xfrm>
            <a:off x="2819520" y="1066680"/>
            <a:ext cx="3504960" cy="1371600"/>
          </a:xfrm>
          <a:prstGeom prst="rect">
            <a:avLst/>
          </a:prstGeom>
          <a:noFill/>
          <a:ln w="0">
            <a:noFill/>
          </a:ln>
        </p:spPr>
      </p:pic>
      <p:sp>
        <p:nvSpPr>
          <p:cNvPr id="16" name=""/>
          <p:cNvSpPr/>
          <p:nvPr/>
        </p:nvSpPr>
        <p:spPr>
          <a:xfrm>
            <a:off x="3086280" y="4952880"/>
            <a:ext cx="2971800" cy="147096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3333cc"/>
                </a:solidFill>
                <a:effectLst/>
                <a:uFillTx/>
                <a:latin typeface="Tahoma"/>
              </a:rPr>
              <a:t>EnFORM Technology LLC</a:t>
            </a:r>
            <a:endParaRPr b="0" lang="en-US" sz="1200" strike="noStrike" u="none">
              <a:solidFill>
                <a:srgbClr val="000000"/>
              </a:solidFill>
              <a:effectLst/>
              <a:uFillTx/>
              <a:latin typeface="Times New Roman"/>
            </a:endParaRPr>
          </a:p>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3333cc"/>
                </a:solidFill>
                <a:effectLst/>
                <a:uFillTx/>
                <a:latin typeface="Tahoma"/>
              </a:rPr>
              <a:t>Three Greenway Plaza, Suite 810</a:t>
            </a:r>
            <a:endParaRPr b="0" lang="en-US" sz="1200" strike="noStrike" u="none">
              <a:solidFill>
                <a:srgbClr val="000000"/>
              </a:solidFill>
              <a:effectLst/>
              <a:uFillTx/>
              <a:latin typeface="Times New Roman"/>
            </a:endParaRPr>
          </a:p>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3333cc"/>
                </a:solidFill>
                <a:effectLst/>
                <a:uFillTx/>
                <a:latin typeface="Tahoma"/>
              </a:rPr>
              <a:t>Houston, Texas 77046</a:t>
            </a:r>
            <a:endParaRPr b="0" lang="en-US" sz="1200" strike="noStrike" u="none">
              <a:solidFill>
                <a:srgbClr val="000000"/>
              </a:solidFill>
              <a:effectLst/>
              <a:uFillTx/>
              <a:latin typeface="Times New Roman"/>
            </a:endParaRPr>
          </a:p>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3333cc"/>
                </a:solidFill>
                <a:effectLst/>
                <a:uFillTx/>
                <a:latin typeface="Tahoma"/>
              </a:rPr>
              <a:t>(713) 350-1000</a:t>
            </a:r>
            <a:endParaRPr b="0" lang="en-US" sz="1200" strike="noStrike" u="none">
              <a:solidFill>
                <a:srgbClr val="000000"/>
              </a:solidFill>
              <a:effectLst/>
              <a:uFillTx/>
              <a:latin typeface="Times New Roman"/>
            </a:endParaRPr>
          </a:p>
          <a:p>
            <a:pPr algn="ctr">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3333cc"/>
                </a:solidFill>
                <a:effectLst/>
                <a:uFillTx/>
                <a:latin typeface="Tahoma"/>
              </a:rPr>
              <a:t>www.enform.com</a:t>
            </a:r>
            <a:endParaRPr b="0" lang="en-US" sz="1200" strike="noStrike" u="none">
              <a:solidFill>
                <a:srgbClr val="000000"/>
              </a:solidFill>
              <a:effectLst/>
              <a:uFillTx/>
              <a:latin typeface="Times New Roman"/>
            </a:endParaRPr>
          </a:p>
        </p:txBody>
      </p:sp>
      <p:sp>
        <p:nvSpPr>
          <p:cNvPr id="17" name=""/>
          <p:cNvSpPr/>
          <p:nvPr/>
        </p:nvSpPr>
        <p:spPr>
          <a:xfrm>
            <a:off x="0" y="0"/>
            <a:ext cx="2666880" cy="152388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 name=""/>
          <p:cNvSpPr/>
          <p:nvPr/>
        </p:nvSpPr>
        <p:spPr>
          <a:xfrm>
            <a:off x="2590920" y="914400"/>
            <a:ext cx="6553080" cy="38088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a:off x="8077320" y="6324480"/>
            <a:ext cx="380880" cy="3812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1AFB4E6A-C520-4E72-908A-EC0BE8BD9D11}" type="slidenum">
              <a:t>1</a:t>
            </a:fld>
          </a:p>
        </p:txBody>
      </p:sp>
    </p:spTree>
  </p:cSld>
  <p:transition>
    <p:blinds dir="horz"/>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46"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None/>
              <a:tabLst>
                <a:tab algn="l" pos="0"/>
                <a:tab algn="l" pos="3484440"/>
                <a:tab algn="l" pos="3657600"/>
                <a:tab algn="l" pos="4572000"/>
                <a:tab algn="l" pos="5486400"/>
                <a:tab algn="l" pos="6400800"/>
                <a:tab algn="l" pos="7315200"/>
                <a:tab algn="l" pos="8229600"/>
                <a:tab algn="l" pos="9144000"/>
                <a:tab algn="l" pos="10058400"/>
              </a:tabLst>
            </a:pPr>
            <a:r>
              <a:rPr b="1" lang="en-US" sz="3200" strike="noStrike" u="none">
                <a:solidFill>
                  <a:srgbClr val="ed5c13"/>
                </a:solidFill>
                <a:effectLst/>
                <a:uFillTx/>
                <a:latin typeface="Times New Roman"/>
              </a:rPr>
              <a:t>EnFORM Interactive</a:t>
            </a:r>
            <a:endParaRPr b="0" lang="en-US" sz="32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Information Architecture</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Usability/User Interface Design</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Website Development</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Content Development and Creative Management</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Strategic Branding and Marketing</a:t>
            </a:r>
            <a:endParaRPr b="0" lang="en-US" sz="2800" strike="noStrike" u="none">
              <a:solidFill>
                <a:srgbClr val="000000"/>
              </a:solidFill>
              <a:effectLst/>
              <a:uFillTx/>
              <a:latin typeface="Times New Roman"/>
            </a:endParaRPr>
          </a:p>
          <a:p>
            <a:pPr marL="343080" indent="0">
              <a:spcBef>
                <a:spcPts val="700"/>
              </a:spcBef>
              <a:buNone/>
              <a:tabLst>
                <a:tab algn="l" pos="348444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BE5445CF-E24F-45CA-9232-04FF8CC5EB22}" type="slidenum">
              <a:t>10</a:t>
            </a:fld>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48"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None/>
              <a:tabLst>
                <a:tab algn="l" pos="0"/>
                <a:tab algn="l" pos="3484440"/>
                <a:tab algn="l" pos="3657600"/>
                <a:tab algn="l" pos="4572000"/>
                <a:tab algn="l" pos="5486400"/>
                <a:tab algn="l" pos="6400800"/>
                <a:tab algn="l" pos="7315200"/>
                <a:tab algn="l" pos="8229600"/>
                <a:tab algn="l" pos="9144000"/>
                <a:tab algn="l" pos="10058400"/>
              </a:tabLst>
            </a:pPr>
            <a:r>
              <a:rPr b="1" lang="en-US" sz="3200" strike="noStrike" u="none">
                <a:solidFill>
                  <a:srgbClr val="ed5c13"/>
                </a:solidFill>
                <a:effectLst/>
                <a:uFillTx/>
                <a:latin typeface="Times New Roman"/>
              </a:rPr>
              <a:t>EnFORM Solutions</a:t>
            </a:r>
            <a:endParaRPr b="0" lang="en-US" sz="32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Technology Planning</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Wireless and Internet Architecture</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Business System Design</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Rapid, Custom Application Development and Systems Integration</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Times New Roman"/>
              </a:rPr>
              <a:t>Project Management</a:t>
            </a:r>
            <a:r>
              <a:rPr b="0" lang="en-US" sz="2800" strike="noStrike" u="none">
                <a:solidFill>
                  <a:srgbClr val="000000"/>
                </a:solidFill>
                <a:effectLst/>
                <a:uFillTx/>
                <a:latin typeface="Times New Roman"/>
                <a:ea typeface="Arial"/>
              </a:rPr>
              <a:t> </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DE5934D0-80D0-4E33-94B6-3E61ED860A3D}" type="slidenum">
              <a:t>11</a:t>
            </a:fld>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50"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lnSpc>
                <a:spcPct val="90000"/>
              </a:lnSpc>
              <a:spcBef>
                <a:spcPts val="799"/>
              </a:spcBef>
              <a:buNone/>
              <a:tabLst>
                <a:tab algn="l" pos="0"/>
                <a:tab algn="l" pos="3484440"/>
                <a:tab algn="l" pos="3657600"/>
                <a:tab algn="l" pos="4572000"/>
                <a:tab algn="l" pos="5486400"/>
                <a:tab algn="l" pos="6400800"/>
                <a:tab algn="l" pos="7315200"/>
                <a:tab algn="l" pos="8229600"/>
                <a:tab algn="l" pos="9144000"/>
                <a:tab algn="l" pos="10058400"/>
              </a:tabLst>
            </a:pPr>
            <a:r>
              <a:rPr b="1" lang="en-US" sz="3200" strike="noStrike" u="none">
                <a:solidFill>
                  <a:srgbClr val="ed5c13"/>
                </a:solidFill>
                <a:effectLst/>
                <a:uFillTx/>
                <a:latin typeface="Times New Roman"/>
              </a:rPr>
              <a:t>EnFORM Hosting</a:t>
            </a:r>
            <a:endParaRPr b="0" lang="en-US" sz="32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Complete System Architecture and Design</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Hardware Procurement and Leasing</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24/7 Systems Monitoring</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Custom Security Solutions</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Flexible Bandwidth Packages</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Performance Tuning</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Fully Redundant Environments</a:t>
            </a:r>
            <a:endParaRPr b="0" lang="en-US" sz="2800" strike="noStrike" u="none">
              <a:solidFill>
                <a:srgbClr val="000000"/>
              </a:solidFill>
              <a:effectLst/>
              <a:uFillTx/>
              <a:latin typeface="Times New Roman"/>
            </a:endParaRPr>
          </a:p>
          <a:p>
            <a:pPr marL="343080" indent="-343080">
              <a:lnSpc>
                <a:spcPct val="90000"/>
              </a:lnSpc>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Times New Roman"/>
              </a:rPr>
              <a:t>Service Level Agreements</a:t>
            </a:r>
            <a:r>
              <a:rPr b="0" lang="en-US" sz="2800" strike="noStrike" u="none">
                <a:solidFill>
                  <a:srgbClr val="000000"/>
                </a:solidFill>
                <a:effectLst/>
                <a:uFillTx/>
                <a:latin typeface="Times New Roman"/>
                <a:ea typeface="Arial"/>
              </a:rPr>
              <a:t> </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4FB08135-BD8A-433A-9DE7-7BA07B994649}" type="slidenum">
              <a:t>12</a:t>
            </a:fld>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52"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Times New Roman"/>
                <a:ea typeface="Times New Roman"/>
              </a:rPr>
              <a:t>Java Service Line</a:t>
            </a:r>
            <a:endParaRPr b="0" lang="en-US" sz="2800" strike="noStrike" u="none">
              <a:solidFill>
                <a:srgbClr val="000000"/>
              </a:solidFill>
              <a:effectLst/>
              <a:uFillTx/>
              <a:latin typeface="Times New Roman"/>
            </a:endParaRPr>
          </a:p>
          <a:p>
            <a:pPr lvl="1" marL="222120" indent="-792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ea typeface="Times New Roman"/>
              </a:rPr>
              <a:t>The focus of the Java Service Line is on providing industrial strength solutions to the marketplace through the open standards inherent in the appropriate vendor implementations of the Java Platform.  The multitude of vendors in this space provides both an excellent variety of implementations, and a quagmire of “here today, gone tomorrow” vendors.  EnFORM’s approach to this service line is to remain compliant with the open standards of market leading vendors, avoiding the proprietary implementations of certain vendors, and the immature presence of others.  Our development skills in this service line include expertise in a variety of tools, within and outside of the Java platform, some of which include: Java, J2EE (EJB, JSP, applets/Servlets), CORBA, App Servers, XML, HTML.</a:t>
            </a:r>
            <a:endParaRPr b="0" lang="en-US" sz="2000" strike="noStrike" u="none">
              <a:solidFill>
                <a:srgbClr val="000000"/>
              </a:solidFill>
              <a:effectLst/>
              <a:uFillTx/>
              <a:latin typeface="Times New Roman"/>
            </a:endParaRPr>
          </a:p>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FF0BB565-8E68-4D27-882B-A87919A17526}" type="slidenum">
              <a:t>13</a:t>
            </a:fld>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 name="worldmap" descr=""/>
          <p:cNvPicPr/>
          <p:nvPr/>
        </p:nvPicPr>
        <p:blipFill>
          <a:blip r:embed="rId1"/>
          <a:stretch/>
        </p:blipFill>
        <p:spPr>
          <a:xfrm>
            <a:off x="1066680" y="2209680"/>
            <a:ext cx="3581640" cy="2719440"/>
          </a:xfrm>
          <a:prstGeom prst="rect">
            <a:avLst/>
          </a:prstGeom>
          <a:noFill/>
          <a:ln w="0">
            <a:noFill/>
          </a:ln>
        </p:spPr>
      </p:pic>
      <p:sp>
        <p:nvSpPr>
          <p:cNvPr id="54" name=""/>
          <p:cNvSpPr/>
          <p:nvPr/>
        </p:nvSpPr>
        <p:spPr>
          <a:xfrm>
            <a:off x="4876920" y="2286000"/>
            <a:ext cx="373536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Platform Independence</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Open Standards</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Scalable</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Component Based</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True Object Oriented Language</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Sun e-Integrator</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5" name=""/>
          <p:cNvSpPr/>
          <p:nvPr/>
        </p:nvSpPr>
        <p:spPr>
          <a:xfrm>
            <a:off x="3124080" y="152280"/>
            <a:ext cx="6019920" cy="11430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56" name=""/>
          <p:cNvSpPr/>
          <p:nvPr/>
        </p:nvSpPr>
        <p:spPr>
          <a:xfrm>
            <a:off x="547920" y="1322280"/>
            <a:ext cx="2537640" cy="520920"/>
          </a:xfrm>
          <a:prstGeom prst="rect">
            <a:avLst/>
          </a:prstGeom>
          <a:noFill/>
          <a:ln w="0">
            <a:noFill/>
          </a:ln>
        </p:spPr>
        <p:style>
          <a:lnRef idx="0"/>
          <a:fillRef idx="0"/>
          <a:effectRef idx="0"/>
          <a:fontRef idx="minor"/>
        </p:style>
        <p:txBody>
          <a:bodyPr wrap="none" lIns="90000" rIns="90000" tIns="46800" bIns="46800" anchor="t">
            <a:spAutoFit/>
          </a:bodyPr>
          <a:p>
            <a:pPr algn="ct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Times New Roman"/>
                <a:ea typeface="Times New Roman"/>
              </a:rPr>
              <a:t>Java Integration</a:t>
            </a:r>
            <a:endParaRPr b="0" lang="en-US" sz="2800" strike="noStrike" u="none">
              <a:solidFill>
                <a:srgbClr val="000000"/>
              </a:solidFill>
              <a:effectLst/>
              <a:uFillTx/>
              <a:latin typeface="Times New Roman"/>
            </a:endParaRPr>
          </a:p>
        </p:txBody>
      </p:sp>
      <p:sp>
        <p:nvSpPr>
          <p:cNvPr id="2" name="PlaceHolder 1"/>
          <p:cNvSpPr>
            <a:spLocks noGrp="1"/>
          </p:cNvSpPr>
          <p:nvPr>
            <p:ph type="sldNum" idx="3"/>
          </p:nvPr>
        </p:nvSpPr>
        <p:spPr/>
        <p:txBody>
          <a:bodyPr/>
          <a:p>
            <a:fld id="{D9433F35-8898-40A4-9496-54B9D80A8165}" type="slidenum">
              <a:t>14</a:t>
            </a:fld>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58"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Times New Roman"/>
                <a:ea typeface="Times New Roman"/>
              </a:rPr>
              <a:t>Java Integration - Roles</a:t>
            </a:r>
            <a:endParaRPr b="0" lang="en-US" sz="28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In order to maintain the proper delivery capabilities, the Java Service Line includes consultants that fall into four major roles.  Each project will be staffed with a mix of these resources depending on the technical focus of the engagement.  Following is the list of these roles along with general responsibilities.</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Java Architect</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Java Developer</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OO Architect</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Solaris Systems Engineer</a:t>
            </a: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4E92CA0-2A3F-482E-AA32-901A4958A4EA}" type="slidenum">
              <a:t>15</a:t>
            </a:fld>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60"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Times New Roman"/>
              </a:rPr>
              <a:t>Microsoft Service Line</a:t>
            </a:r>
            <a:endParaRPr b="0" lang="en-US" sz="2800" strike="noStrike" u="none">
              <a:solidFill>
                <a:srgbClr val="000000"/>
              </a:solidFill>
              <a:effectLst/>
              <a:uFillTx/>
              <a:latin typeface="Times New Roman"/>
            </a:endParaRPr>
          </a:p>
          <a:p>
            <a:pPr lvl="1" marL="227160" indent="-50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ea typeface="Times New Roman"/>
              </a:rPr>
              <a:t>The focus of the Microsoft Service Line is on providing rapid development of stable solutions to the marketplace through a full suite of enterprise capable Microsoft tools and platforms.  The strength and market-share of the Microsoft solution provides scalable implementations, and an avoidance of “here today, gone tomorrow” vendors.  EnFORM’s approach to this service line is to leverage the proven design and implementation techniques surrounding the Microsoft platform.  Our development skills in this service line include expertise in a variety of tools, within and outside of the Microsoft platform, some of which include: Visual Basic, COM/COM+, XML, HTML, ASP, and SOAP.</a:t>
            </a:r>
            <a:endParaRPr b="0" lang="en-US" sz="2000" strike="noStrike" u="none">
              <a:solidFill>
                <a:srgbClr val="000000"/>
              </a:solidFill>
              <a:effectLst/>
              <a:uFillTx/>
              <a:latin typeface="Times New Roman"/>
            </a:endParaRPr>
          </a:p>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D8B38246-6FF8-4249-9954-64C627F03BE3}" type="slidenum">
              <a:t>16</a:t>
            </a:fld>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1" name="Component%20Interaction" descr=""/>
          <p:cNvPicPr/>
          <p:nvPr/>
        </p:nvPicPr>
        <p:blipFill>
          <a:blip r:embed="rId1"/>
          <a:stretch/>
        </p:blipFill>
        <p:spPr>
          <a:xfrm>
            <a:off x="914400" y="2133720"/>
            <a:ext cx="3079800" cy="4419360"/>
          </a:xfrm>
          <a:prstGeom prst="rect">
            <a:avLst/>
          </a:prstGeom>
          <a:noFill/>
          <a:ln w="0">
            <a:noFill/>
          </a:ln>
        </p:spPr>
      </p:pic>
      <p:sp>
        <p:nvSpPr>
          <p:cNvPr id="62" name=""/>
          <p:cNvSpPr/>
          <p:nvPr/>
        </p:nvSpPr>
        <p:spPr>
          <a:xfrm>
            <a:off x="4648320" y="2057400"/>
            <a:ext cx="373536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Rapid Delivery</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Seamless Integration</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Scalable</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Component Based</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Strong Vendor Support</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Microsoft Solutions Provider Partner</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63" name=""/>
          <p:cNvSpPr/>
          <p:nvPr/>
        </p:nvSpPr>
        <p:spPr>
          <a:xfrm>
            <a:off x="3124080" y="152280"/>
            <a:ext cx="6019920" cy="11430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64" name=""/>
          <p:cNvSpPr/>
          <p:nvPr/>
        </p:nvSpPr>
        <p:spPr>
          <a:xfrm>
            <a:off x="330840" y="1322280"/>
            <a:ext cx="3247920" cy="520920"/>
          </a:xfrm>
          <a:prstGeom prst="rect">
            <a:avLst/>
          </a:prstGeom>
          <a:noFill/>
          <a:ln w="0">
            <a:noFill/>
          </a:ln>
        </p:spPr>
        <p:style>
          <a:lnRef idx="0"/>
          <a:fillRef idx="0"/>
          <a:effectRef idx="0"/>
          <a:fontRef idx="minor"/>
        </p:style>
        <p:txBody>
          <a:bodyPr wrap="none" lIns="90000" rIns="90000" tIns="46800" bIns="46800" anchor="t">
            <a:spAutoFit/>
          </a:bodyPr>
          <a:p>
            <a:pPr algn="ct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Times New Roman"/>
                <a:ea typeface="Times New Roman"/>
              </a:rPr>
              <a:t>Microsoft Integration</a:t>
            </a:r>
            <a:endParaRPr b="0" lang="en-US" sz="2800" strike="noStrike" u="none">
              <a:solidFill>
                <a:srgbClr val="000000"/>
              </a:solidFill>
              <a:effectLst/>
              <a:uFillTx/>
              <a:latin typeface="Times New Roman"/>
            </a:endParaRPr>
          </a:p>
        </p:txBody>
      </p:sp>
      <p:sp>
        <p:nvSpPr>
          <p:cNvPr id="2" name="PlaceHolder 1"/>
          <p:cNvSpPr>
            <a:spLocks noGrp="1"/>
          </p:cNvSpPr>
          <p:nvPr>
            <p:ph type="sldNum" idx="3"/>
          </p:nvPr>
        </p:nvSpPr>
        <p:spPr/>
        <p:txBody>
          <a:bodyPr/>
          <a:p>
            <a:fld id="{8B87DF74-61DF-47F2-AD45-62DF25CE7762}" type="slidenum">
              <a:t>17</a:t>
            </a:fld>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66"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5960" indent="-34596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trike="noStrike" u="none">
                <a:solidFill>
                  <a:srgbClr val="000000"/>
                </a:solidFill>
                <a:effectLst/>
                <a:uFillTx/>
                <a:latin typeface="Times New Roman"/>
                <a:ea typeface="Times New Roman"/>
              </a:rPr>
              <a:t>Microsoft Integration – Roles</a:t>
            </a:r>
            <a:endParaRPr b="0" lang="en-US" sz="2800" strike="noStrike" u="none">
              <a:solidFill>
                <a:srgbClr val="000000"/>
              </a:solidFill>
              <a:effectLst/>
              <a:uFillTx/>
              <a:latin typeface="Times New Roman"/>
            </a:endParaRPr>
          </a:p>
          <a:p>
            <a:pPr marL="345960" indent="-34596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In order to maintain the proper delivery capabilities, the Microsoft Service Line includes consultants that fall into four major roles.  Each project will be staffed with a mix of these resources depending on the technical focus of the engagement.  Following is the list of these roles.</a:t>
            </a:r>
            <a:endParaRPr b="0" lang="en-US" sz="2400" strike="noStrike" u="none">
              <a:solidFill>
                <a:srgbClr val="000000"/>
              </a:solidFill>
              <a:effectLst/>
              <a:uFillTx/>
              <a:latin typeface="Times New Roman"/>
            </a:endParaRPr>
          </a:p>
          <a:p>
            <a:pPr lvl="1" marL="739800" indent="-27936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Microsoft Architect</a:t>
            </a:r>
            <a:endParaRPr b="0" lang="en-US" sz="2400" strike="noStrike" u="none">
              <a:solidFill>
                <a:srgbClr val="000000"/>
              </a:solidFill>
              <a:effectLst/>
              <a:uFillTx/>
              <a:latin typeface="Times New Roman"/>
            </a:endParaRPr>
          </a:p>
          <a:p>
            <a:pPr lvl="1" marL="739800" indent="-27936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Microsoft Developer</a:t>
            </a:r>
            <a:endParaRPr b="0" lang="en-US" sz="2400" strike="noStrike" u="none">
              <a:solidFill>
                <a:srgbClr val="000000"/>
              </a:solidFill>
              <a:effectLst/>
              <a:uFillTx/>
              <a:latin typeface="Times New Roman"/>
            </a:endParaRPr>
          </a:p>
          <a:p>
            <a:pPr lvl="1" marL="739800" indent="-27936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OO Architect</a:t>
            </a:r>
            <a:endParaRPr b="0" lang="en-US" sz="2400" strike="noStrike" u="none">
              <a:solidFill>
                <a:srgbClr val="000000"/>
              </a:solidFill>
              <a:effectLst/>
              <a:uFillTx/>
              <a:latin typeface="Times New Roman"/>
            </a:endParaRPr>
          </a:p>
          <a:p>
            <a:pPr lvl="1" marL="739800" indent="-27936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ea typeface="Times New Roman"/>
              </a:rPr>
              <a:t>Microsoft Certified Systems Engineer </a:t>
            </a: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CF63F540-2639-4317-8E98-5D0CFE38FDA1}" type="slidenum">
              <a:t>18</a:t>
            </a:fld>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Strengths &amp; Differentiators</a:t>
            </a:r>
            <a:endParaRPr b="0" lang="en-US" sz="3600" strike="noStrike" u="none">
              <a:solidFill>
                <a:srgbClr val="000000"/>
              </a:solidFill>
              <a:effectLst/>
              <a:uFillTx/>
              <a:latin typeface="Times New Roman"/>
            </a:endParaRPr>
          </a:p>
        </p:txBody>
      </p:sp>
      <p:sp>
        <p:nvSpPr>
          <p:cNvPr id="68" name="PlaceHolder 2"/>
          <p:cNvSpPr>
            <a:spLocks noGrp="1"/>
          </p:cNvSpPr>
          <p:nvPr>
            <p:ph/>
          </p:nvPr>
        </p:nvSpPr>
        <p:spPr>
          <a:xfrm>
            <a:off x="228240" y="1371240"/>
            <a:ext cx="8839080" cy="5181480"/>
          </a:xfrm>
          <a:prstGeom prst="rect">
            <a:avLst/>
          </a:prstGeom>
          <a:noFill/>
          <a:ln w="0">
            <a:noFill/>
          </a:ln>
        </p:spPr>
        <p:txBody>
          <a:bodyPr lIns="90000" rIns="90000" tIns="46800" bIns="46800" anchor="t">
            <a:normAutofit lnSpcReduction="9999"/>
          </a:bodyPr>
          <a:p>
            <a:pPr marL="343080" indent="-343080">
              <a:lnSpc>
                <a:spcPct val="90000"/>
              </a:lnSpc>
              <a:spcBef>
                <a:spcPts val="451"/>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Times New Roman"/>
              </a:rPr>
              <a:t>Full Service Provider</a:t>
            </a:r>
            <a:endParaRPr b="0" lang="en-US" sz="18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Strategy, creative, technology consulting and hosting services</a:t>
            </a:r>
            <a:endParaRPr b="0" lang="en-US" sz="1600" strike="noStrike" u="none">
              <a:solidFill>
                <a:srgbClr val="000000"/>
              </a:solidFill>
              <a:effectLst/>
              <a:uFillTx/>
              <a:latin typeface="Times New Roman"/>
            </a:endParaRPr>
          </a:p>
          <a:p>
            <a:pPr marL="343080" indent="-343080">
              <a:lnSpc>
                <a:spcPct val="90000"/>
              </a:lnSpc>
              <a:spcBef>
                <a:spcPts val="451"/>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Times New Roman"/>
              </a:rPr>
              <a:t>Enterprise Capabilities</a:t>
            </a:r>
            <a:endParaRPr b="0" lang="en-US" sz="18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Client base is primarily Global 1000 companies</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Deep skills in architecting and integrating large, complex systems</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Rapid Application Development (RAD), Object Oriented-based methodology (including reusable components)</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Top-level partners with Sun and Microsoft</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Remote Development Centers for leverage, speed, and scale</a:t>
            </a:r>
            <a:endParaRPr b="0" lang="en-US" sz="1600" strike="noStrike" u="none">
              <a:solidFill>
                <a:srgbClr val="000000"/>
              </a:solidFill>
              <a:effectLst/>
              <a:uFillTx/>
              <a:latin typeface="Times New Roman"/>
            </a:endParaRPr>
          </a:p>
          <a:p>
            <a:pPr marL="343080" indent="-343080">
              <a:lnSpc>
                <a:spcPct val="90000"/>
              </a:lnSpc>
              <a:spcBef>
                <a:spcPts val="451"/>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Times New Roman"/>
              </a:rPr>
              <a:t>Quality Reputation</a:t>
            </a:r>
            <a:endParaRPr b="0" lang="en-US" sz="18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Focus on custom development in the latest technologies</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Big 5-quality infrastructure, methodology, and experience</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Proven ability to attract, hire, and retain top talent (turnover ~ 10%)</a:t>
            </a:r>
            <a:endParaRPr b="0" lang="en-US" sz="1600" strike="noStrike" u="none">
              <a:solidFill>
                <a:srgbClr val="000000"/>
              </a:solidFill>
              <a:effectLst/>
              <a:uFillTx/>
              <a:latin typeface="Times New Roman"/>
            </a:endParaRPr>
          </a:p>
          <a:p>
            <a:pPr marL="343080" indent="-343080">
              <a:lnSpc>
                <a:spcPct val="90000"/>
              </a:lnSpc>
              <a:spcBef>
                <a:spcPts val="451"/>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Times New Roman"/>
              </a:rPr>
              <a:t>Vertical and geographic concentration</a:t>
            </a:r>
            <a:endParaRPr b="0" lang="en-US" sz="18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Top-of-mind solution provider in Energy; significant Telecom experience</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Well-positioned to leverage Manufacturing, Airline, Emerging markets</a:t>
            </a:r>
            <a:endParaRPr b="0" lang="en-US" sz="1600" strike="noStrike" u="none">
              <a:solidFill>
                <a:srgbClr val="000000"/>
              </a:solidFill>
              <a:effectLst/>
              <a:uFillTx/>
              <a:latin typeface="Times New Roman"/>
            </a:endParaRPr>
          </a:p>
          <a:p>
            <a:pPr marL="343080" indent="-343080">
              <a:lnSpc>
                <a:spcPct val="90000"/>
              </a:lnSpc>
              <a:spcBef>
                <a:spcPts val="451"/>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Times New Roman"/>
              </a:rPr>
              <a:t>Committed to staying ahead of the innovation “curve”</a:t>
            </a:r>
            <a:endParaRPr b="0" lang="en-US" sz="18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Current R&amp;D and marketing activity focused on development of architectures and prototypes to lower barriers to use of wireless apps</a:t>
            </a:r>
            <a:endParaRPr b="0" lang="en-US" sz="16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D4D8BB7A-9F90-4C01-A8D2-F4208BACA7CB}" type="slidenum">
              <a:t>19</a:t>
            </a:fld>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Contents</a:t>
            </a:r>
            <a:endParaRPr b="0" lang="en-US" sz="3600" strike="noStrike" u="none">
              <a:solidFill>
                <a:srgbClr val="000000"/>
              </a:solidFill>
              <a:effectLst/>
              <a:uFillTx/>
              <a:latin typeface="Times New Roman"/>
            </a:endParaRPr>
          </a:p>
        </p:txBody>
      </p:sp>
      <p:sp>
        <p:nvSpPr>
          <p:cNvPr id="21" name="PlaceHolder 2"/>
          <p:cNvSpPr>
            <a:spLocks noGrp="1"/>
          </p:cNvSpPr>
          <p:nvPr>
            <p:ph/>
          </p:nvPr>
        </p:nvSpPr>
        <p:spPr>
          <a:xfrm>
            <a:off x="533520" y="1600200"/>
            <a:ext cx="7826400" cy="464832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Introduction</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Who we are</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What we do</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Strengths &amp; Differentiators</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Selected clients</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including Representative Engagements</a:t>
            </a:r>
            <a:endParaRPr b="0" lang="en-US" sz="28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02134EDB-C25E-4C16-97A4-610ED62B65D2}" type="slidenum">
              <a:t>2</a:t>
            </a:fld>
          </a:p>
        </p:txBody>
      </p:sp>
    </p:spTree>
  </p:cSld>
  <p:transition spd="slow" advTm="5000">
    <p:dissolv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9" name="WF" descr=""/>
          <p:cNvPicPr/>
          <p:nvPr/>
        </p:nvPicPr>
        <p:blipFill>
          <a:blip r:embed="rId1"/>
          <a:srcRect l="7040" t="32913" r="5177" b="29502"/>
          <a:stretch/>
        </p:blipFill>
        <p:spPr>
          <a:xfrm>
            <a:off x="228600" y="2819520"/>
            <a:ext cx="2286000" cy="534960"/>
          </a:xfrm>
          <a:prstGeom prst="rect">
            <a:avLst/>
          </a:prstGeom>
          <a:noFill/>
          <a:ln w="0">
            <a:noFill/>
          </a:ln>
        </p:spPr>
      </p:pic>
      <p:graphicFrame>
        <p:nvGraphicFramePr>
          <p:cNvPr id="70" name=""/>
          <p:cNvGraphicFramePr/>
          <p:nvPr/>
        </p:nvGraphicFramePr>
        <p:xfrm rot="10800000">
          <a:off x="228600" y="2437920"/>
          <a:ext cx="1981080" cy="281160"/>
        </p:xfrm>
        <a:graphic>
          <a:graphicData uri="http://schemas.openxmlformats.org/presentationml/2006/ole">
            <p:oleObj r:id="rId2" spid="">
              <p:embed/>
              <p:pic>
                <p:nvPicPr>
                  <p:cNvPr id="71" name="" descr=""/>
                  <p:cNvPicPr/>
                  <p:nvPr/>
                </p:nvPicPr>
                <p:blipFill>
                  <a:blip r:embed="rId3"/>
                  <a:stretch/>
                </p:blipFill>
                <p:spPr>
                  <a:xfrm rot="10800000">
                    <a:off x="228600" y="2437920"/>
                    <a:ext cx="1981080" cy="281160"/>
                  </a:xfrm>
                  <a:prstGeom prst="rect">
                    <a:avLst/>
                  </a:prstGeom>
                  <a:noFill/>
                  <a:ln w="0">
                    <a:noFill/>
                  </a:ln>
                </p:spPr>
              </p:pic>
            </p:oleObj>
          </a:graphicData>
        </a:graphic>
      </p:graphicFrame>
      <p:grpSp>
        <p:nvGrpSpPr>
          <p:cNvPr id="72" name=""/>
          <p:cNvGrpSpPr/>
          <p:nvPr/>
        </p:nvGrpSpPr>
        <p:grpSpPr>
          <a:xfrm>
            <a:off x="304920" y="1477800"/>
            <a:ext cx="8634240" cy="4924800"/>
            <a:chOff x="304920" y="1477800"/>
            <a:chExt cx="8634240" cy="4924800"/>
          </a:xfrm>
        </p:grpSpPr>
        <p:sp>
          <p:nvSpPr>
            <p:cNvPr id="73" name=""/>
            <p:cNvSpPr/>
            <p:nvPr/>
          </p:nvSpPr>
          <p:spPr>
            <a:xfrm>
              <a:off x="2514600" y="6125760"/>
              <a:ext cx="4495680" cy="276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The above logos are trademarks of the respective companies.</a:t>
              </a:r>
              <a:endParaRPr b="0" lang="en-US" sz="1200" strike="noStrike" u="none">
                <a:solidFill>
                  <a:srgbClr val="000000"/>
                </a:solidFill>
                <a:effectLst/>
                <a:uFillTx/>
                <a:latin typeface="Times New Roman"/>
              </a:endParaRPr>
            </a:p>
          </p:txBody>
        </p:sp>
        <p:graphicFrame>
          <p:nvGraphicFramePr>
            <p:cNvPr id="74" name=""/>
            <p:cNvGraphicFramePr/>
            <p:nvPr/>
          </p:nvGraphicFramePr>
          <p:xfrm>
            <a:off x="6858000" y="1477800"/>
            <a:ext cx="1981080" cy="601560"/>
          </p:xfrm>
          <a:graphic>
            <a:graphicData uri="http://schemas.openxmlformats.org/presentationml/2006/ole">
              <p:oleObj progId="Word.Document.12" r:id="rId4" spid="">
                <p:embed/>
                <p:pic>
                  <p:nvPicPr>
                    <p:cNvPr id="75" name="" descr=""/>
                    <p:cNvPicPr/>
                    <p:nvPr/>
                  </p:nvPicPr>
                  <p:blipFill>
                    <a:blip r:embed="rId5"/>
                    <a:stretch/>
                  </p:blipFill>
                  <p:spPr>
                    <a:xfrm>
                      <a:off x="6858000" y="1477800"/>
                      <a:ext cx="1981080" cy="601560"/>
                    </a:xfrm>
                    <a:prstGeom prst="rect">
                      <a:avLst/>
                    </a:prstGeom>
                    <a:noFill/>
                    <a:ln w="0">
                      <a:noFill/>
                    </a:ln>
                  </p:spPr>
                </p:pic>
              </p:oleObj>
            </a:graphicData>
          </a:graphic>
        </p:graphicFrame>
        <p:pic>
          <p:nvPicPr>
            <p:cNvPr id="76" name="Duke%20Logo" descr=""/>
            <p:cNvPicPr/>
            <p:nvPr/>
          </p:nvPicPr>
          <p:blipFill>
            <a:blip r:embed="rId6"/>
            <a:stretch/>
          </p:blipFill>
          <p:spPr>
            <a:xfrm>
              <a:off x="2743200" y="2315880"/>
              <a:ext cx="1676520" cy="649440"/>
            </a:xfrm>
            <a:prstGeom prst="rect">
              <a:avLst/>
            </a:prstGeom>
            <a:noFill/>
            <a:ln w="0">
              <a:noFill/>
            </a:ln>
          </p:spPr>
        </p:pic>
        <p:pic>
          <p:nvPicPr>
            <p:cNvPr id="77" name="Koch%20Logo" descr=""/>
            <p:cNvPicPr/>
            <p:nvPr/>
          </p:nvPicPr>
          <p:blipFill>
            <a:blip r:embed="rId7"/>
            <a:stretch/>
          </p:blipFill>
          <p:spPr>
            <a:xfrm>
              <a:off x="1523880" y="4601880"/>
              <a:ext cx="2143080" cy="571680"/>
            </a:xfrm>
            <a:prstGeom prst="rect">
              <a:avLst/>
            </a:prstGeom>
            <a:noFill/>
            <a:ln w="0">
              <a:noFill/>
            </a:ln>
          </p:spPr>
        </p:pic>
        <p:graphicFrame>
          <p:nvGraphicFramePr>
            <p:cNvPr id="78" name=""/>
            <p:cNvGraphicFramePr/>
            <p:nvPr/>
          </p:nvGraphicFramePr>
          <p:xfrm>
            <a:off x="6477120" y="4601880"/>
            <a:ext cx="2286000" cy="609480"/>
          </p:xfrm>
          <a:graphic>
            <a:graphicData uri="http://schemas.openxmlformats.org/presentationml/2006/ole">
              <p:oleObj r:id="rId8" spid="">
                <p:embed/>
                <p:pic>
                  <p:nvPicPr>
                    <p:cNvPr id="79" name="" descr=""/>
                    <p:cNvPicPr/>
                    <p:nvPr/>
                  </p:nvPicPr>
                  <p:blipFill>
                    <a:blip r:embed="rId9"/>
                    <a:stretch/>
                  </p:blipFill>
                  <p:spPr>
                    <a:xfrm>
                      <a:off x="6477120" y="4601880"/>
                      <a:ext cx="2286000" cy="609480"/>
                    </a:xfrm>
                    <a:prstGeom prst="rect">
                      <a:avLst/>
                    </a:prstGeom>
                    <a:solidFill>
                      <a:srgbClr val="b2b2b2"/>
                    </a:solidFill>
                    <a:ln w="0">
                      <a:noFill/>
                    </a:ln>
                  </p:spPr>
                </p:pic>
              </p:oleObj>
            </a:graphicData>
          </a:graphic>
        </p:graphicFrame>
        <p:pic>
          <p:nvPicPr>
            <p:cNvPr id="80" name="knightridder" descr=""/>
            <p:cNvPicPr/>
            <p:nvPr/>
          </p:nvPicPr>
          <p:blipFill>
            <a:blip r:embed="rId10"/>
            <a:stretch/>
          </p:blipFill>
          <p:spPr>
            <a:xfrm>
              <a:off x="6400800" y="4068360"/>
              <a:ext cx="2538360" cy="385920"/>
            </a:xfrm>
            <a:prstGeom prst="rect">
              <a:avLst/>
            </a:prstGeom>
            <a:noFill/>
            <a:ln w="0">
              <a:noFill/>
            </a:ln>
          </p:spPr>
        </p:pic>
        <p:pic>
          <p:nvPicPr>
            <p:cNvPr id="81" name="" descr=""/>
            <p:cNvPicPr/>
            <p:nvPr/>
          </p:nvPicPr>
          <p:blipFill>
            <a:blip r:embed="rId11"/>
            <a:stretch/>
          </p:blipFill>
          <p:spPr>
            <a:xfrm>
              <a:off x="7010280" y="3306600"/>
              <a:ext cx="1590840" cy="533160"/>
            </a:xfrm>
            <a:prstGeom prst="rect">
              <a:avLst/>
            </a:prstGeom>
            <a:noFill/>
            <a:ln w="0">
              <a:noFill/>
            </a:ln>
          </p:spPr>
        </p:pic>
        <p:pic>
          <p:nvPicPr>
            <p:cNvPr id="82" name="" descr=""/>
            <p:cNvPicPr/>
            <p:nvPr/>
          </p:nvPicPr>
          <p:blipFill>
            <a:blip r:embed="rId12"/>
            <a:srcRect l="5884" t="0" r="0" b="8590"/>
            <a:stretch/>
          </p:blipFill>
          <p:spPr>
            <a:xfrm>
              <a:off x="2743200" y="3078000"/>
              <a:ext cx="2133720" cy="533160"/>
            </a:xfrm>
            <a:prstGeom prst="rect">
              <a:avLst/>
            </a:prstGeom>
            <a:noFill/>
            <a:ln w="0">
              <a:noFill/>
            </a:ln>
          </p:spPr>
        </p:pic>
        <p:pic>
          <p:nvPicPr>
            <p:cNvPr id="83" name="" descr=""/>
            <p:cNvPicPr/>
            <p:nvPr/>
          </p:nvPicPr>
          <p:blipFill>
            <a:blip r:embed="rId13"/>
            <a:stretch/>
          </p:blipFill>
          <p:spPr>
            <a:xfrm>
              <a:off x="1523880" y="5211360"/>
              <a:ext cx="1704960" cy="428760"/>
            </a:xfrm>
            <a:prstGeom prst="rect">
              <a:avLst/>
            </a:prstGeom>
            <a:noFill/>
            <a:ln w="0">
              <a:noFill/>
            </a:ln>
          </p:spPr>
        </p:pic>
        <p:pic>
          <p:nvPicPr>
            <p:cNvPr id="84" name="cmsenergy" descr=""/>
            <p:cNvPicPr/>
            <p:nvPr/>
          </p:nvPicPr>
          <p:blipFill>
            <a:blip r:embed="rId14"/>
            <a:srcRect l="21662" t="0" r="17189" b="22959"/>
            <a:stretch/>
          </p:blipFill>
          <p:spPr>
            <a:xfrm>
              <a:off x="304920" y="2239560"/>
              <a:ext cx="2057400" cy="614520"/>
            </a:xfrm>
            <a:prstGeom prst="rect">
              <a:avLst/>
            </a:prstGeom>
            <a:noFill/>
            <a:ln w="0">
              <a:noFill/>
            </a:ln>
          </p:spPr>
        </p:pic>
        <p:pic>
          <p:nvPicPr>
            <p:cNvPr id="85" name="dynegy_logo" descr=""/>
            <p:cNvPicPr/>
            <p:nvPr/>
          </p:nvPicPr>
          <p:blipFill>
            <a:blip r:embed="rId15"/>
            <a:srcRect l="0" t="0" r="0" b="22385"/>
            <a:stretch/>
          </p:blipFill>
          <p:spPr>
            <a:xfrm>
              <a:off x="7086600" y="2163600"/>
              <a:ext cx="1646280" cy="914400"/>
            </a:xfrm>
            <a:prstGeom prst="rect">
              <a:avLst/>
            </a:prstGeom>
            <a:noFill/>
            <a:ln w="0">
              <a:noFill/>
            </a:ln>
          </p:spPr>
        </p:pic>
        <p:pic>
          <p:nvPicPr>
            <p:cNvPr id="86" name="logo_landry" descr=""/>
            <p:cNvPicPr/>
            <p:nvPr/>
          </p:nvPicPr>
          <p:blipFill>
            <a:blip r:embed="rId16"/>
            <a:stretch/>
          </p:blipFill>
          <p:spPr>
            <a:xfrm>
              <a:off x="5105520" y="2620800"/>
              <a:ext cx="1447560" cy="1074600"/>
            </a:xfrm>
            <a:prstGeom prst="rect">
              <a:avLst/>
            </a:prstGeom>
            <a:noFill/>
            <a:ln w="0">
              <a:noFill/>
            </a:ln>
          </p:spPr>
        </p:pic>
        <p:pic>
          <p:nvPicPr>
            <p:cNvPr id="87" name="TBSMark" descr=""/>
            <p:cNvPicPr/>
            <p:nvPr/>
          </p:nvPicPr>
          <p:blipFill>
            <a:blip r:embed="rId17"/>
            <a:stretch/>
          </p:blipFill>
          <p:spPr>
            <a:xfrm>
              <a:off x="3200400" y="3763800"/>
              <a:ext cx="2895480" cy="752400"/>
            </a:xfrm>
            <a:prstGeom prst="rect">
              <a:avLst/>
            </a:prstGeom>
            <a:noFill/>
            <a:ln w="0">
              <a:noFill/>
            </a:ln>
          </p:spPr>
        </p:pic>
        <p:pic>
          <p:nvPicPr>
            <p:cNvPr id="88" name="Trinity%20Logo" descr=""/>
            <p:cNvPicPr/>
            <p:nvPr/>
          </p:nvPicPr>
          <p:blipFill>
            <a:blip r:embed="rId18"/>
            <a:stretch/>
          </p:blipFill>
          <p:spPr>
            <a:xfrm>
              <a:off x="3505320" y="5364000"/>
              <a:ext cx="3479760" cy="507960"/>
            </a:xfrm>
            <a:prstGeom prst="rect">
              <a:avLst/>
            </a:prstGeom>
            <a:noFill/>
            <a:ln w="0">
              <a:noFill/>
            </a:ln>
          </p:spPr>
        </p:pic>
        <p:pic>
          <p:nvPicPr>
            <p:cNvPr id="89" name="Compaq" descr=""/>
            <p:cNvPicPr/>
            <p:nvPr/>
          </p:nvPicPr>
          <p:blipFill>
            <a:blip r:embed="rId19"/>
            <a:stretch/>
          </p:blipFill>
          <p:spPr>
            <a:xfrm>
              <a:off x="304920" y="1477800"/>
              <a:ext cx="1828800" cy="457200"/>
            </a:xfrm>
            <a:prstGeom prst="rect">
              <a:avLst/>
            </a:prstGeom>
            <a:noFill/>
            <a:ln w="0">
              <a:noFill/>
            </a:ln>
          </p:spPr>
        </p:pic>
        <p:pic>
          <p:nvPicPr>
            <p:cNvPr id="90" name="truequote" descr=""/>
            <p:cNvPicPr/>
            <p:nvPr/>
          </p:nvPicPr>
          <p:blipFill>
            <a:blip r:embed="rId20"/>
            <a:srcRect l="0" t="0" r="12012" b="20361"/>
            <a:stretch/>
          </p:blipFill>
          <p:spPr>
            <a:xfrm>
              <a:off x="2438280" y="1477800"/>
              <a:ext cx="2210040" cy="441360"/>
            </a:xfrm>
            <a:prstGeom prst="rect">
              <a:avLst/>
            </a:prstGeom>
            <a:noFill/>
            <a:ln w="0">
              <a:noFill/>
            </a:ln>
          </p:spPr>
        </p:pic>
        <p:pic>
          <p:nvPicPr>
            <p:cNvPr id="91" name="PG&amp;E%20Logo" descr=""/>
            <p:cNvPicPr/>
            <p:nvPr/>
          </p:nvPicPr>
          <p:blipFill>
            <a:blip r:embed="rId21"/>
            <a:stretch/>
          </p:blipFill>
          <p:spPr>
            <a:xfrm>
              <a:off x="457200" y="4296960"/>
              <a:ext cx="728640" cy="1295640"/>
            </a:xfrm>
            <a:prstGeom prst="rect">
              <a:avLst/>
            </a:prstGeom>
            <a:noFill/>
            <a:ln w="0">
              <a:noFill/>
            </a:ln>
          </p:spPr>
        </p:pic>
        <p:pic>
          <p:nvPicPr>
            <p:cNvPr id="92" name="superstand2" descr=""/>
            <p:cNvPicPr/>
            <p:nvPr/>
          </p:nvPicPr>
          <p:blipFill>
            <a:blip r:embed="rId22"/>
            <a:srcRect l="35021" t="0" r="34990" b="0"/>
            <a:stretch/>
          </p:blipFill>
          <p:spPr>
            <a:xfrm>
              <a:off x="4343400" y="4525560"/>
              <a:ext cx="1523880" cy="519120"/>
            </a:xfrm>
            <a:prstGeom prst="rect">
              <a:avLst/>
            </a:prstGeom>
            <a:noFill/>
            <a:ln w="0">
              <a:noFill/>
            </a:ln>
          </p:spPr>
        </p:pic>
        <p:pic>
          <p:nvPicPr>
            <p:cNvPr id="93" name="logo2" descr=""/>
            <p:cNvPicPr/>
            <p:nvPr/>
          </p:nvPicPr>
          <p:blipFill>
            <a:blip r:embed="rId23"/>
            <a:stretch/>
          </p:blipFill>
          <p:spPr>
            <a:xfrm>
              <a:off x="5105520" y="1477800"/>
              <a:ext cx="1295280" cy="755640"/>
            </a:xfrm>
            <a:prstGeom prst="rect">
              <a:avLst/>
            </a:prstGeom>
            <a:noFill/>
            <a:ln w="0">
              <a:noFill/>
            </a:ln>
          </p:spPr>
        </p:pic>
        <p:pic>
          <p:nvPicPr>
            <p:cNvPr id="94" name="spoon" descr=""/>
            <p:cNvPicPr/>
            <p:nvPr/>
          </p:nvPicPr>
          <p:blipFill>
            <a:blip r:embed="rId24"/>
            <a:stretch/>
          </p:blipFill>
          <p:spPr>
            <a:xfrm>
              <a:off x="380880" y="3916080"/>
              <a:ext cx="2514600" cy="471600"/>
            </a:xfrm>
            <a:prstGeom prst="rect">
              <a:avLst/>
            </a:prstGeom>
            <a:noFill/>
            <a:ln w="0">
              <a:noFill/>
            </a:ln>
          </p:spPr>
        </p:pic>
        <p:pic>
          <p:nvPicPr>
            <p:cNvPr id="95" name="Cuelogo" descr=""/>
            <p:cNvPicPr/>
            <p:nvPr/>
          </p:nvPicPr>
          <p:blipFill>
            <a:blip r:embed="rId25"/>
            <a:stretch/>
          </p:blipFill>
          <p:spPr>
            <a:xfrm>
              <a:off x="533520" y="5668560"/>
              <a:ext cx="2133360" cy="555840"/>
            </a:xfrm>
            <a:prstGeom prst="rect">
              <a:avLst/>
            </a:prstGeom>
            <a:noFill/>
            <a:ln w="0">
              <a:noFill/>
            </a:ln>
          </p:spPr>
        </p:pic>
      </p:grpSp>
      <p:sp>
        <p:nvSpPr>
          <p:cNvPr id="96"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Selected Clients</a:t>
            </a:r>
            <a:endParaRPr b="0" lang="en-US" sz="3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81F47912-578E-4D01-BE45-9B6D55F042D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a:t>
            </a:r>
            <a:endParaRPr b="0" lang="en-US" sz="3600" strike="noStrike" u="none">
              <a:solidFill>
                <a:srgbClr val="000000"/>
              </a:solidFill>
              <a:effectLst/>
              <a:uFillTx/>
              <a:latin typeface="Times New Roman"/>
            </a:endParaRPr>
          </a:p>
        </p:txBody>
      </p:sp>
      <p:sp>
        <p:nvSpPr>
          <p:cNvPr id="98" name="PlaceHolder 2"/>
          <p:cNvSpPr>
            <a:spLocks noGrp="1"/>
          </p:cNvSpPr>
          <p:nvPr>
            <p:ph/>
          </p:nvPr>
        </p:nvSpPr>
        <p:spPr>
          <a:xfrm>
            <a:off x="457200" y="1523520"/>
            <a:ext cx="7983360" cy="4800600"/>
          </a:xfrm>
          <a:prstGeom prst="rect">
            <a:avLst/>
          </a:prstGeom>
          <a:noFill/>
          <a:ln w="0">
            <a:noFill/>
          </a:ln>
        </p:spPr>
        <p:txBody>
          <a:bodyPr lIns="90000" rIns="90000" tIns="46800" bIns="46800" anchor="t">
            <a:normAutofit lnSpcReduction="9999"/>
          </a:bodyPr>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Trinity Industries</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TrueQuote.com</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Engage Energy</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Compaq Computer</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Dynegy</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TEPPCO</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Duke Energy Trading &amp; Marketing</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Equiva Trading</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Koch Energy Trading</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CMS Energy</a:t>
            </a:r>
            <a:endParaRPr b="0" lang="en-US" sz="2800" strike="noStrike" u="none">
              <a:solidFill>
                <a:srgbClr val="000000"/>
              </a:solidFill>
              <a:effectLst/>
              <a:uFillTx/>
              <a:latin typeface="Times New Roman"/>
            </a:endParaRPr>
          </a:p>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Woodfuel.com</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710F0768-23D1-47BF-8752-A2920C257E60}" type="slidenum">
              <a:t>21</a:t>
            </a:fld>
          </a:p>
        </p:txBody>
      </p:sp>
    </p:spTree>
  </p:cSld>
  <p:transition spd="slow" advTm="5000">
    <p:dissolv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00" name="PlaceHolder 2"/>
          <p:cNvSpPr>
            <a:spLocks noGrp="1"/>
          </p:cNvSpPr>
          <p:nvPr>
            <p:ph/>
          </p:nvPr>
        </p:nvSpPr>
        <p:spPr>
          <a:xfrm>
            <a:off x="533520" y="1525320"/>
            <a:ext cx="8229600" cy="4182840"/>
          </a:xfrm>
          <a:prstGeom prst="rect">
            <a:avLst/>
          </a:prstGeom>
          <a:noFill/>
          <a:ln w="0">
            <a:noFill/>
          </a:ln>
        </p:spPr>
        <p:txBody>
          <a:bodyPr lIns="90000" rIns="90000" tIns="46800" bIns="46800" anchor="t">
            <a:normAutofit/>
          </a:bodyPr>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Trinity Industries – IronOx Project</a:t>
            </a:r>
            <a:endParaRPr b="0" lang="en-US" sz="2800" strike="noStrike" u="none">
              <a:solidFill>
                <a:srgbClr val="000000"/>
              </a:solidFill>
              <a:effectLst/>
              <a:uFillTx/>
              <a:latin typeface="Times New Roman"/>
            </a:endParaRPr>
          </a:p>
          <a:p>
            <a:pPr lvl="1" marL="743040" indent="-28584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Built an e-Commerce B2B auction site for used mobile industrial equipment and stationary manufacturing equipment </a:t>
            </a:r>
            <a:endParaRPr b="0" lang="en-US" sz="2400" strike="noStrike" u="none">
              <a:solidFill>
                <a:srgbClr val="000000"/>
              </a:solidFill>
              <a:effectLst/>
              <a:uFillTx/>
              <a:latin typeface="Times New Roman"/>
            </a:endParaRPr>
          </a:p>
          <a:p>
            <a:pPr lvl="1" marL="743040" indent="-28584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4 month development period on an NT/SQL Server 7.0 platform, with JAVA server pages, Java script, and HTML for the front end user interface  </a:t>
            </a:r>
            <a:endParaRPr b="0" lang="en-US" sz="2400" strike="noStrike" u="none">
              <a:solidFill>
                <a:srgbClr val="000000"/>
              </a:solidFill>
              <a:effectLst/>
              <a:uFillTx/>
              <a:latin typeface="Times New Roman"/>
            </a:endParaRPr>
          </a:p>
          <a:p>
            <a:pPr lvl="1" marL="743040" indent="-28584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The auction transactions are completed utilizing Moai Technologies</a:t>
            </a: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0E939007-0696-43D3-AF9E-8CA2BCF1CD7B}" type="slidenum">
              <a:t>22</a:t>
            </a:fld>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
          <p:cNvSpPr/>
          <p:nvPr/>
        </p:nvSpPr>
        <p:spPr>
          <a:xfrm>
            <a:off x="380880" y="2438280"/>
            <a:ext cx="4724640" cy="3886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Multi-commodity eCommerce Trading Platform</a:t>
            </a:r>
            <a:endParaRPr b="0" lang="en-US" sz="24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Co-located Distributed Forms</a:t>
            </a:r>
            <a:endParaRPr b="0" lang="en-US" sz="2400" strike="noStrike" u="none">
              <a:solidFill>
                <a:srgbClr val="000000"/>
              </a:solidFill>
              <a:effectLst/>
              <a:uFillTx/>
              <a:latin typeface="Times New Roman"/>
            </a:endParaRPr>
          </a:p>
          <a:p>
            <a:pPr lvl="1" marL="743040" indent="-285840">
              <a:lnSpc>
                <a:spcPct val="90000"/>
              </a:lnSpc>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Server farms for application load balancing</a:t>
            </a:r>
            <a:endParaRPr b="0" lang="en-US" sz="20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Architected Microsoft / ASP / XML – technical environment</a:t>
            </a:r>
            <a:endParaRPr b="0" lang="en-US" sz="24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Vertically Integrated (Energy Portal) Platform</a:t>
            </a:r>
            <a:endParaRPr b="0" lang="en-US" sz="2400" strike="noStrike" u="none">
              <a:solidFill>
                <a:srgbClr val="000000"/>
              </a:solidFill>
              <a:effectLst/>
              <a:uFillTx/>
              <a:latin typeface="Times New Roman"/>
            </a:endParaRPr>
          </a:p>
        </p:txBody>
      </p:sp>
      <p:sp>
        <p:nvSpPr>
          <p:cNvPr id="102" name=""/>
          <p:cNvSpPr/>
          <p:nvPr/>
        </p:nvSpPr>
        <p:spPr>
          <a:xfrm>
            <a:off x="3124440" y="1447920"/>
            <a:ext cx="281412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TrueQuote.com</a:t>
            </a:r>
            <a:endParaRPr b="0" lang="en-US" sz="3200" strike="noStrike" u="none">
              <a:solidFill>
                <a:srgbClr val="000000"/>
              </a:solidFill>
              <a:effectLst/>
              <a:uFillTx/>
              <a:latin typeface="Times New Roman"/>
            </a:endParaRPr>
          </a:p>
        </p:txBody>
      </p:sp>
      <p:grpSp>
        <p:nvGrpSpPr>
          <p:cNvPr id="103" name=""/>
          <p:cNvGrpSpPr/>
          <p:nvPr/>
        </p:nvGrpSpPr>
        <p:grpSpPr>
          <a:xfrm>
            <a:off x="5029200" y="2286000"/>
            <a:ext cx="4038120" cy="3650760"/>
            <a:chOff x="5029200" y="2286000"/>
            <a:chExt cx="4038120" cy="3650760"/>
          </a:xfrm>
        </p:grpSpPr>
        <p:pic>
          <p:nvPicPr>
            <p:cNvPr id="104" name="tq_before" descr=""/>
            <p:cNvPicPr/>
            <p:nvPr/>
          </p:nvPicPr>
          <p:blipFill>
            <a:blip r:embed="rId1"/>
            <a:stretch/>
          </p:blipFill>
          <p:spPr>
            <a:xfrm>
              <a:off x="5029200" y="2286000"/>
              <a:ext cx="3573720" cy="2776320"/>
            </a:xfrm>
            <a:prstGeom prst="rect">
              <a:avLst/>
            </a:prstGeom>
            <a:noFill/>
            <a:ln w="0">
              <a:noFill/>
            </a:ln>
          </p:spPr>
        </p:pic>
        <p:pic>
          <p:nvPicPr>
            <p:cNvPr id="105" name="tq_after" descr=""/>
            <p:cNvPicPr/>
            <p:nvPr/>
          </p:nvPicPr>
          <p:blipFill>
            <a:blip r:embed="rId2"/>
            <a:stretch/>
          </p:blipFill>
          <p:spPr>
            <a:xfrm>
              <a:off x="5498280" y="3165480"/>
              <a:ext cx="3569040" cy="2771280"/>
            </a:xfrm>
            <a:prstGeom prst="rect">
              <a:avLst/>
            </a:prstGeom>
            <a:noFill/>
            <a:ln w="0">
              <a:noFill/>
            </a:ln>
          </p:spPr>
        </p:pic>
      </p:grpSp>
      <p:sp>
        <p:nvSpPr>
          <p:cNvPr id="106"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71C84697-CFCD-4297-B7C4-0E7521A64B25}" type="slidenum">
              <a:t>23</a:t>
            </a:fld>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08"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lnSpc>
                <a:spcPct val="90000"/>
              </a:lnSpc>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Engage Energy - Gas Business</a:t>
            </a:r>
            <a:endParaRPr b="0" lang="en-US" sz="28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$2 billion joint venture between Coastal Gas Marketing and West Coast Gas (Canada)</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Inaugural EnFORM project  </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Designed and implemented fully integrated gas trading/management business application</a:t>
            </a:r>
            <a:endParaRPr b="0" lang="en-US" sz="2400" strike="noStrike" u="none">
              <a:solidFill>
                <a:srgbClr val="000000"/>
              </a:solidFill>
              <a:effectLst/>
              <a:uFillTx/>
              <a:latin typeface="Times New Roman"/>
            </a:endParaRPr>
          </a:p>
          <a:p>
            <a:pPr lvl="2" marL="1143000" indent="-228600">
              <a:lnSpc>
                <a:spcPct val="90000"/>
              </a:lnSpc>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Full front, mid, and back office capability</a:t>
            </a:r>
            <a:endParaRPr b="0" lang="en-US" sz="2000" strike="noStrike" u="none">
              <a:solidFill>
                <a:srgbClr val="000000"/>
              </a:solidFill>
              <a:effectLst/>
              <a:uFillTx/>
              <a:latin typeface="Times New Roman"/>
            </a:endParaRPr>
          </a:p>
          <a:p>
            <a:pPr lvl="2" marL="1143000" indent="-228600">
              <a:lnSpc>
                <a:spcPct val="90000"/>
              </a:lnSpc>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Real time information availability</a:t>
            </a:r>
            <a:endParaRPr b="0" lang="en-US" sz="20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25-person team, 18 months, $8,500,000</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Fully-architected technical environment</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Implemented September 1999</a:t>
            </a: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71764530-D279-4E4C-854D-5BCADC067BB7}" type="slidenum">
              <a:t>24</a:t>
            </a:fld>
          </a:p>
        </p:txBody>
      </p:sp>
    </p:spTree>
  </p:cSld>
  <p:transition spd="slow" advTm="5000">
    <p:dissolv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10"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00"/>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Engage Energy - Power Business </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Designed and implemented fully integrated electricity trading/management business application</a:t>
            </a:r>
            <a:endParaRPr b="0" lang="en-US" sz="2400" strike="noStrike" u="none">
              <a:solidFill>
                <a:srgbClr val="000000"/>
              </a:solidFill>
              <a:effectLst/>
              <a:uFillTx/>
              <a:latin typeface="Times New Roman"/>
            </a:endParaRPr>
          </a:p>
          <a:p>
            <a:pPr lvl="2" marL="11430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Full front, mid, and back office capability</a:t>
            </a:r>
            <a:endParaRPr b="0" lang="en-US" sz="2000" strike="noStrike" u="none">
              <a:solidFill>
                <a:srgbClr val="000000"/>
              </a:solidFill>
              <a:effectLst/>
              <a:uFillTx/>
              <a:latin typeface="Times New Roman"/>
            </a:endParaRPr>
          </a:p>
          <a:p>
            <a:pPr lvl="2" marL="11430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Real time information availability</a:t>
            </a:r>
            <a:endParaRPr b="0" lang="en-US" sz="20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Six-person team, six months, $750,000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Recognized as the “crown jewel” trading system at PowerMart 98</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Fully-architected technical environment</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Implemented August, 1998</a:t>
            </a: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631F80B5-A52E-4E5B-A095-9646A1DDAD2A}" type="slidenum">
              <a:t>25</a:t>
            </a:fld>
          </a:p>
        </p:txBody>
      </p:sp>
    </p:spTree>
  </p:cSld>
  <p:transition spd="slow" advTm="5000">
    <p:dissolv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12" name="PlaceHolder 2"/>
          <p:cNvSpPr>
            <a:spLocks noGrp="1"/>
          </p:cNvSpPr>
          <p:nvPr>
            <p:ph/>
          </p:nvPr>
        </p:nvSpPr>
        <p:spPr>
          <a:xfrm>
            <a:off x="533160" y="1523880"/>
            <a:ext cx="8148600" cy="4572000"/>
          </a:xfrm>
          <a:prstGeom prst="rect">
            <a:avLst/>
          </a:prstGeom>
          <a:noFill/>
          <a:ln w="0">
            <a:noFill/>
          </a:ln>
        </p:spPr>
        <p:txBody>
          <a:bodyPr lIns="90000" rIns="90000" tIns="46800" bIns="46800" anchor="t">
            <a:normAutofit/>
          </a:bodyPr>
          <a:p>
            <a:pPr marL="343080" indent="-343080">
              <a:spcBef>
                <a:spcPts val="799"/>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Compaq Computer Corporation</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Helped design, test, and integrate product Life Cycle Management processes and systems</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Assisted with the design, testing, and integration of Global Procurement Network (e-commerce/ extranet)</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Helped design, test, and implement Product Cost Integration processes and intranet applications</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E21920AA-D582-4413-8AAA-82DDC827D1E7}" type="slidenum">
              <a:t>26</a:t>
            </a:fld>
          </a:p>
        </p:txBody>
      </p:sp>
    </p:spTree>
  </p:cSld>
  <p:transition spd="slow" advTm="5000">
    <p:dissolv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14" name="PlaceHolder 2"/>
          <p:cNvSpPr>
            <a:spLocks noGrp="1"/>
          </p:cNvSpPr>
          <p:nvPr>
            <p:ph/>
          </p:nvPr>
        </p:nvSpPr>
        <p:spPr>
          <a:xfrm>
            <a:off x="533520" y="1525320"/>
            <a:ext cx="8229600" cy="4182840"/>
          </a:xfrm>
          <a:prstGeom prst="rect">
            <a:avLst/>
          </a:prstGeom>
          <a:noFill/>
          <a:ln w="0">
            <a:noFill/>
          </a:ln>
        </p:spPr>
        <p:txBody>
          <a:bodyPr lIns="90000" rIns="90000" tIns="46800" bIns="46800" anchor="t">
            <a:normAutofit/>
          </a:bodyPr>
          <a:p>
            <a:pPr marL="343080" indent="-343080">
              <a:lnSpc>
                <a:spcPct val="9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cc0000"/>
                </a:solidFill>
                <a:effectLst/>
                <a:uFillTx/>
                <a:latin typeface="Times New Roman"/>
              </a:rPr>
              <a:t>Dynegy Energy Marketing</a:t>
            </a:r>
            <a:endParaRPr b="0" lang="en-US" sz="2800" strike="noStrike" u="none">
              <a:solidFill>
                <a:srgbClr val="000000"/>
              </a:solidFill>
              <a:effectLst/>
              <a:uFillTx/>
              <a:latin typeface="Times New Roman"/>
            </a:endParaRPr>
          </a:p>
          <a:p>
            <a:pPr lvl="1" marL="743040" indent="-28584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Second-largest marketer of energy in the U.S.</a:t>
            </a:r>
            <a:endParaRPr b="0" lang="en-US" sz="2400" strike="noStrike" u="none">
              <a:solidFill>
                <a:srgbClr val="000000"/>
              </a:solidFill>
              <a:effectLst/>
              <a:uFillTx/>
              <a:latin typeface="Times New Roman"/>
            </a:endParaRPr>
          </a:p>
          <a:p>
            <a:pPr lvl="1" marL="743040" indent="-28584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Performing a package evaluation of products for bidding, scheduling, and settlements with the CA PX and ISO.</a:t>
            </a:r>
            <a:endParaRPr b="0" lang="en-US" sz="2400" strike="noStrike" u="none">
              <a:solidFill>
                <a:srgbClr val="000000"/>
              </a:solidFill>
              <a:effectLst/>
              <a:uFillTx/>
              <a:latin typeface="Times New Roman"/>
            </a:endParaRPr>
          </a:p>
          <a:p>
            <a:pPr lvl="1" marL="743040" indent="-28584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Designed back-office operational accounting application for commercial trading of power, gas and coal.</a:t>
            </a:r>
            <a:endParaRPr b="0" lang="en-US" sz="2400" strike="noStrike" u="none">
              <a:solidFill>
                <a:srgbClr val="000000"/>
              </a:solidFill>
              <a:effectLst/>
              <a:uFillTx/>
              <a:latin typeface="Times New Roman"/>
            </a:endParaRPr>
          </a:p>
          <a:p>
            <a:pPr lvl="2" marL="1143000" indent="-228600">
              <a:lnSpc>
                <a:spcPct val="90000"/>
              </a:lnSpc>
              <a:spcBef>
                <a:spcPts val="12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Microsoft COM-based, distributed environment</a:t>
            </a:r>
            <a:endParaRPr b="0" lang="en-US" sz="2000" strike="noStrike" u="none">
              <a:solidFill>
                <a:srgbClr val="000000"/>
              </a:solidFill>
              <a:effectLst/>
              <a:uFillTx/>
              <a:latin typeface="Times New Roman"/>
            </a:endParaRPr>
          </a:p>
          <a:p>
            <a:pPr lvl="2" marL="1143000" indent="-228600">
              <a:lnSpc>
                <a:spcPct val="90000"/>
              </a:lnSpc>
              <a:spcBef>
                <a:spcPts val="12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Design completed July, 1999</a:t>
            </a:r>
            <a:endParaRPr b="0" lang="en-US" sz="2000" strike="noStrike" u="none">
              <a:solidFill>
                <a:srgbClr val="000000"/>
              </a:solidFill>
              <a:effectLst/>
              <a:uFillTx/>
              <a:latin typeface="Times New Roman"/>
            </a:endParaRPr>
          </a:p>
          <a:p>
            <a:pPr lvl="2" marL="1143000" indent="-228600">
              <a:lnSpc>
                <a:spcPct val="90000"/>
              </a:lnSpc>
              <a:spcBef>
                <a:spcPts val="12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Implementation scheduled for Q3, 2000</a:t>
            </a: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4924E740-DBCF-49C7-A4C7-757447C8E571}" type="slidenum">
              <a:t>27</a:t>
            </a:fld>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16" name="PlaceHolder 2"/>
          <p:cNvSpPr>
            <a:spLocks noGrp="1"/>
          </p:cNvSpPr>
          <p:nvPr>
            <p:ph/>
          </p:nvPr>
        </p:nvSpPr>
        <p:spPr>
          <a:xfrm>
            <a:off x="4495680" y="2126880"/>
            <a:ext cx="4648320" cy="3892680"/>
          </a:xfrm>
          <a:prstGeom prst="rect">
            <a:avLst/>
          </a:prstGeom>
          <a:noFill/>
          <a:ln w="0">
            <a:noFill/>
          </a:ln>
        </p:spPr>
        <p:txBody>
          <a:bodyPr lIns="90000" rIns="90000" tIns="46800" bIns="46800" anchor="t">
            <a:normAutofit/>
          </a:bodyPr>
          <a:p>
            <a:pPr marL="343080" indent="-343080">
              <a:lnSpc>
                <a:spcPct val="90000"/>
              </a:lnSpc>
              <a:spcBef>
                <a:spcPts val="624"/>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00000"/>
                </a:solidFill>
                <a:effectLst/>
                <a:uFillTx/>
                <a:latin typeface="Times New Roman"/>
              </a:rPr>
              <a:t>Intranet Executive Information System</a:t>
            </a:r>
            <a:endParaRPr b="0" lang="en-US" sz="25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624"/>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00000"/>
                </a:solidFill>
                <a:effectLst/>
                <a:uFillTx/>
                <a:latin typeface="Times New Roman"/>
              </a:rPr>
              <a:t>Three disparate data sources (Oracle, Lotus Notes, Essbase)</a:t>
            </a:r>
            <a:endParaRPr b="0" lang="en-US" sz="25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624"/>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00000"/>
                </a:solidFill>
                <a:effectLst/>
                <a:uFillTx/>
                <a:latin typeface="Times New Roman"/>
              </a:rPr>
              <a:t>Three servers (DEC, NT, Domino)</a:t>
            </a:r>
            <a:endParaRPr b="0" lang="en-US" sz="25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624"/>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00000"/>
                </a:solidFill>
                <a:effectLst/>
                <a:uFillTx/>
                <a:latin typeface="Times New Roman"/>
              </a:rPr>
              <a:t>Architected Microsoft COM technical environment</a:t>
            </a:r>
            <a:endParaRPr b="0" lang="en-US" sz="2500" strike="noStrike" u="none">
              <a:solidFill>
                <a:srgbClr val="000000"/>
              </a:solidFill>
              <a:effectLst/>
              <a:uFillTx/>
              <a:latin typeface="Times New Roman"/>
            </a:endParaRPr>
          </a:p>
        </p:txBody>
      </p:sp>
      <p:sp>
        <p:nvSpPr>
          <p:cNvPr id="117" name=""/>
          <p:cNvSpPr/>
          <p:nvPr/>
        </p:nvSpPr>
        <p:spPr>
          <a:xfrm>
            <a:off x="3581640" y="1447920"/>
            <a:ext cx="1762920" cy="5817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TEPPCO</a:t>
            </a:r>
            <a:endParaRPr b="0" lang="en-US" sz="3200" strike="noStrike" u="none">
              <a:solidFill>
                <a:srgbClr val="000000"/>
              </a:solidFill>
              <a:effectLst/>
              <a:uFillTx/>
              <a:latin typeface="Times New Roman"/>
            </a:endParaRPr>
          </a:p>
        </p:txBody>
      </p:sp>
      <p:pic>
        <p:nvPicPr>
          <p:cNvPr id="118" name="Teppco%20Layers2" descr=""/>
          <p:cNvPicPr/>
          <p:nvPr/>
        </p:nvPicPr>
        <p:blipFill>
          <a:blip r:embed="rId1"/>
          <a:stretch/>
        </p:blipFill>
        <p:spPr>
          <a:xfrm>
            <a:off x="609480" y="2268360"/>
            <a:ext cx="3714840" cy="3827520"/>
          </a:xfrm>
          <a:prstGeom prst="rect">
            <a:avLst/>
          </a:prstGeom>
          <a:noFill/>
          <a:ln w="0">
            <a:noFill/>
          </a:ln>
        </p:spPr>
      </p:pic>
      <p:sp>
        <p:nvSpPr>
          <p:cNvPr id="4" name="PlaceHolder 3"/>
          <p:cNvSpPr>
            <a:spLocks noGrp="1"/>
          </p:cNvSpPr>
          <p:nvPr>
            <p:ph type="sldNum" idx="3"/>
          </p:nvPr>
        </p:nvSpPr>
        <p:spPr/>
        <p:txBody>
          <a:bodyPr/>
          <a:p>
            <a:fld id="{DAFA7E41-28BF-4782-91A4-F5BA1D92D6FE}" type="slidenum">
              <a:t>28</a:t>
            </a:fld>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20" name="PlaceHolder 2"/>
          <p:cNvSpPr>
            <a:spLocks noGrp="1"/>
          </p:cNvSpPr>
          <p:nvPr>
            <p:ph/>
          </p:nvPr>
        </p:nvSpPr>
        <p:spPr>
          <a:xfrm>
            <a:off x="4724280" y="2361960"/>
            <a:ext cx="4267440" cy="3733560"/>
          </a:xfrm>
          <a:prstGeom prst="rect">
            <a:avLst/>
          </a:prstGeom>
          <a:noFill/>
          <a:ln w="0">
            <a:noFill/>
          </a:ln>
        </p:spPr>
        <p:txBody>
          <a:bodyPr lIns="90000" rIns="90000" tIns="46800" bIns="46800" anchor="t">
            <a:normAutofit/>
          </a:bodyPr>
          <a:p>
            <a:pPr marL="343080" indent="-343080">
              <a:spcBef>
                <a:spcPts val="700"/>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n-tiered component-based credit management</a:t>
            </a:r>
            <a:endParaRPr b="0" lang="en-US" sz="28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700"/>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Tracks enterprise-wide credit exposure </a:t>
            </a:r>
            <a:endParaRPr b="0" lang="en-US" sz="28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700"/>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Microsoft COM based technical environment</a:t>
            </a:r>
            <a:endParaRPr b="0" lang="en-US" sz="2800" strike="noStrike" u="none">
              <a:solidFill>
                <a:srgbClr val="000000"/>
              </a:solidFill>
              <a:effectLst/>
              <a:uFillTx/>
              <a:latin typeface="Times New Roman"/>
            </a:endParaRPr>
          </a:p>
          <a:p>
            <a:pPr marL="34308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sp>
        <p:nvSpPr>
          <p:cNvPr id="121" name=""/>
          <p:cNvSpPr/>
          <p:nvPr/>
        </p:nvSpPr>
        <p:spPr>
          <a:xfrm>
            <a:off x="1598760" y="1447920"/>
            <a:ext cx="646596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Duke Energy Trading and Marketing</a:t>
            </a:r>
            <a:endParaRPr b="0" lang="en-US" sz="3200" strike="noStrike" u="none">
              <a:solidFill>
                <a:srgbClr val="000000"/>
              </a:solidFill>
              <a:effectLst/>
              <a:uFillTx/>
              <a:latin typeface="Times New Roman"/>
            </a:endParaRPr>
          </a:p>
        </p:txBody>
      </p:sp>
      <p:pic>
        <p:nvPicPr>
          <p:cNvPr id="122" name="DukeLayers" descr=""/>
          <p:cNvPicPr/>
          <p:nvPr/>
        </p:nvPicPr>
        <p:blipFill>
          <a:blip r:embed="rId1"/>
          <a:stretch/>
        </p:blipFill>
        <p:spPr>
          <a:xfrm>
            <a:off x="228600" y="2209680"/>
            <a:ext cx="4419720" cy="4338720"/>
          </a:xfrm>
          <a:prstGeom prst="rect">
            <a:avLst/>
          </a:prstGeom>
          <a:noFill/>
          <a:ln w="0">
            <a:noFill/>
          </a:ln>
        </p:spPr>
      </p:pic>
      <p:sp>
        <p:nvSpPr>
          <p:cNvPr id="4" name="PlaceHolder 3"/>
          <p:cNvSpPr>
            <a:spLocks noGrp="1"/>
          </p:cNvSpPr>
          <p:nvPr>
            <p:ph type="sldNum" idx="3"/>
          </p:nvPr>
        </p:nvSpPr>
        <p:spPr/>
        <p:txBody>
          <a:bodyPr/>
          <a:p>
            <a:fld id="{67659B99-518A-4F23-A248-58A80349E045}" type="slidenum">
              <a:t>29</a:t>
            </a:fld>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3124080" y="368280"/>
            <a:ext cx="6019920" cy="914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Who We Are</a:t>
            </a:r>
            <a:r>
              <a:rPr b="0" lang="en-US" sz="3600" strike="noStrike" u="none">
                <a:solidFill>
                  <a:srgbClr val="000000"/>
                </a:solidFill>
                <a:effectLst/>
                <a:uFillTx/>
                <a:latin typeface="Times New Roman"/>
              </a:rPr>
              <a:t>	</a:t>
            </a:r>
            <a:endParaRPr b="0" lang="en-US" sz="3600" strike="noStrike" u="none">
              <a:solidFill>
                <a:srgbClr val="000000"/>
              </a:solidFill>
              <a:effectLst/>
              <a:uFillTx/>
              <a:latin typeface="Times New Roman"/>
            </a:endParaRPr>
          </a:p>
        </p:txBody>
      </p:sp>
      <p:sp>
        <p:nvSpPr>
          <p:cNvPr id="23" name="PlaceHolder 2"/>
          <p:cNvSpPr>
            <a:spLocks noGrp="1"/>
          </p:cNvSpPr>
          <p:nvPr>
            <p:ph/>
          </p:nvPr>
        </p:nvSpPr>
        <p:spPr>
          <a:xfrm>
            <a:off x="609480" y="2514240"/>
            <a:ext cx="8229600" cy="2133720"/>
          </a:xfrm>
          <a:prstGeom prst="rect">
            <a:avLst/>
          </a:prstGeom>
          <a:solidFill>
            <a:srgbClr val="ccccff"/>
          </a:solidFill>
          <a:ln w="6480">
            <a:solidFill>
              <a:srgbClr val="000000"/>
            </a:solidFill>
            <a:miter/>
          </a:ln>
        </p:spPr>
        <p:txBody>
          <a:bodyPr lIns="91440" rIns="91440" tIns="45720" bIns="45720" anchor="t">
            <a:normAutofit/>
          </a:bodyPr>
          <a:p>
            <a:pPr marL="343080" indent="-343080" algn="ctr">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r>
              <a:rPr b="1" i="1" lang="en-US" sz="2400" strike="noStrike" u="none">
                <a:solidFill>
                  <a:srgbClr val="000000"/>
                </a:solidFill>
                <a:effectLst/>
                <a:uFillTx/>
                <a:latin typeface="Georgia"/>
                <a:ea typeface="Times New Roman"/>
              </a:rPr>
              <a:t>One of the fastest growing Full Service</a:t>
            </a:r>
            <a:br>
              <a:rPr sz="2400"/>
            </a:br>
            <a:r>
              <a:rPr b="1" i="1" lang="en-US" sz="2400" strike="noStrike" u="none">
                <a:solidFill>
                  <a:srgbClr val="000000"/>
                </a:solidFill>
                <a:effectLst/>
                <a:uFillTx/>
                <a:latin typeface="Georgia"/>
                <a:ea typeface="Times New Roman"/>
              </a:rPr>
              <a:t>Providers of strategic, end-to-end digital</a:t>
            </a:r>
            <a:br>
              <a:rPr sz="2400"/>
            </a:br>
            <a:r>
              <a:rPr b="1" i="1" lang="en-US" sz="2400" strike="noStrike" u="none">
                <a:solidFill>
                  <a:srgbClr val="000000"/>
                </a:solidFill>
                <a:effectLst/>
                <a:uFillTx/>
                <a:latin typeface="Georgia"/>
                <a:ea typeface="Times New Roman"/>
              </a:rPr>
              <a:t>solutions for Global 1000 and</a:t>
            </a:r>
            <a:br>
              <a:rPr sz="2400"/>
            </a:br>
            <a:r>
              <a:rPr b="1" i="1" lang="en-US" sz="2400" strike="noStrike" u="none">
                <a:solidFill>
                  <a:srgbClr val="000000"/>
                </a:solidFill>
                <a:effectLst/>
                <a:uFillTx/>
                <a:latin typeface="Georgia"/>
                <a:ea typeface="Times New Roman"/>
              </a:rPr>
              <a:t>emerging companies.</a:t>
            </a:r>
            <a:br>
              <a:rPr sz="2400"/>
            </a:br>
            <a:endParaRPr b="0" lang="en-US" sz="2400" strike="noStrike" u="none">
              <a:solidFill>
                <a:srgbClr val="000000"/>
              </a:solidFill>
              <a:effectLst/>
              <a:uFillTx/>
              <a:latin typeface="Times New Roman"/>
            </a:endParaRPr>
          </a:p>
          <a:p>
            <a:pPr marL="343080" indent="-343080" algn="ctr">
              <a:lnSpc>
                <a:spcPct val="90000"/>
              </a:lnSpc>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76093CC2-999A-47AD-B7BD-DD2B5F09D124}" type="slidenum">
              <a:t>3</a:t>
            </a:fld>
          </a:p>
        </p:txBody>
      </p:sp>
    </p:spTree>
  </p:cSld>
  <p:transition>
    <p:blinds dir="horz"/>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24" name="PlaceHolder 2"/>
          <p:cNvSpPr>
            <a:spLocks noGrp="1"/>
          </p:cNvSpPr>
          <p:nvPr>
            <p:ph/>
          </p:nvPr>
        </p:nvSpPr>
        <p:spPr>
          <a:xfrm>
            <a:off x="228240" y="2209680"/>
            <a:ext cx="5334120" cy="4370400"/>
          </a:xfrm>
          <a:prstGeom prst="rect">
            <a:avLst/>
          </a:prstGeom>
          <a:noFill/>
          <a:ln w="0">
            <a:noFill/>
          </a:ln>
        </p:spPr>
        <p:txBody>
          <a:bodyPr lIns="90000" rIns="90000" tIns="46800" bIns="46800" anchor="t">
            <a:normAutofit/>
          </a:bodyPr>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Intranet logistical management business application</a:t>
            </a:r>
            <a:endParaRPr b="0" lang="en-US" sz="2400" strike="noStrike" u="none">
              <a:solidFill>
                <a:srgbClr val="000000"/>
              </a:solidFill>
              <a:effectLst/>
              <a:uFillTx/>
              <a:latin typeface="Times New Roman"/>
            </a:endParaRPr>
          </a:p>
          <a:p>
            <a:pPr lvl="1" marL="743040" indent="-285840">
              <a:lnSpc>
                <a:spcPct val="90000"/>
              </a:lnSpc>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Tracks world-wide movement of ETCo’s tankers and barges</a:t>
            </a:r>
            <a:endParaRPr b="0" lang="en-US" sz="2000" strike="noStrike" u="none">
              <a:solidFill>
                <a:srgbClr val="000000"/>
              </a:solidFill>
              <a:effectLst/>
              <a:uFillTx/>
              <a:latin typeface="Times New Roman"/>
            </a:endParaRPr>
          </a:p>
          <a:p>
            <a:pPr lvl="1" marL="743040" indent="-285840">
              <a:lnSpc>
                <a:spcPct val="90000"/>
              </a:lnSpc>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Real time information availability world wide </a:t>
            </a:r>
            <a:endParaRPr b="0" lang="en-US" sz="2000" strike="noStrike" u="none">
              <a:solidFill>
                <a:srgbClr val="000000"/>
              </a:solidFill>
              <a:effectLst/>
              <a:uFillTx/>
              <a:latin typeface="Times New Roman"/>
            </a:endParaRPr>
          </a:p>
          <a:p>
            <a:pPr lvl="1" marL="743040" indent="-285840">
              <a:lnSpc>
                <a:spcPct val="90000"/>
              </a:lnSpc>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Architected Java/CORBA technical environment</a:t>
            </a:r>
            <a:endParaRPr b="0" lang="en-US" sz="20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Fixed timeframe, fixed budget project</a:t>
            </a:r>
            <a:endParaRPr b="0" lang="en-US" sz="24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Most successful IT project to date at ETCo</a:t>
            </a:r>
            <a:endParaRPr b="0" lang="en-US" sz="2400" strike="noStrike" u="none">
              <a:solidFill>
                <a:srgbClr val="000000"/>
              </a:solidFill>
              <a:effectLst/>
              <a:uFillTx/>
              <a:latin typeface="Times New Roman"/>
            </a:endParaRPr>
          </a:p>
        </p:txBody>
      </p:sp>
      <p:sp>
        <p:nvSpPr>
          <p:cNvPr id="125" name=""/>
          <p:cNvSpPr/>
          <p:nvPr/>
        </p:nvSpPr>
        <p:spPr>
          <a:xfrm>
            <a:off x="2513520" y="1523880"/>
            <a:ext cx="454428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Equiva Trading Company</a:t>
            </a:r>
            <a:endParaRPr b="0" lang="en-US" sz="3200" strike="noStrike" u="none">
              <a:solidFill>
                <a:srgbClr val="000000"/>
              </a:solidFill>
              <a:effectLst/>
              <a:uFillTx/>
              <a:latin typeface="Times New Roman"/>
            </a:endParaRPr>
          </a:p>
        </p:txBody>
      </p:sp>
      <p:pic>
        <p:nvPicPr>
          <p:cNvPr id="126" name="Equiva%20Layers" descr=""/>
          <p:cNvPicPr/>
          <p:nvPr/>
        </p:nvPicPr>
        <p:blipFill>
          <a:blip r:embed="rId1"/>
          <a:stretch/>
        </p:blipFill>
        <p:spPr>
          <a:xfrm>
            <a:off x="5562720" y="2390760"/>
            <a:ext cx="3625560" cy="3781440"/>
          </a:xfrm>
          <a:prstGeom prst="rect">
            <a:avLst/>
          </a:prstGeom>
          <a:noFill/>
          <a:ln w="0">
            <a:noFill/>
          </a:ln>
        </p:spPr>
      </p:pic>
      <p:sp>
        <p:nvSpPr>
          <p:cNvPr id="4" name="PlaceHolder 3"/>
          <p:cNvSpPr>
            <a:spLocks noGrp="1"/>
          </p:cNvSpPr>
          <p:nvPr>
            <p:ph type="sldNum" idx="3"/>
          </p:nvPr>
        </p:nvSpPr>
        <p:spPr/>
        <p:txBody>
          <a:bodyPr/>
          <a:p>
            <a:fld id="{1EAED4C2-BD5E-4BB0-9721-9187495CDD20}" type="slidenum">
              <a:t>30</a:t>
            </a:fld>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28"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Koch Energy Trading</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Designed and implemented fully integrated commodity trading business application</a:t>
            </a:r>
            <a:endParaRPr b="0" lang="en-US" sz="2800" strike="noStrike" u="none">
              <a:solidFill>
                <a:srgbClr val="000000"/>
              </a:solidFill>
              <a:effectLst/>
              <a:uFillTx/>
              <a:latin typeface="Times New Roman"/>
            </a:endParaRPr>
          </a:p>
          <a:p>
            <a:pPr lvl="2" marL="1143000" indent="-228600">
              <a:spcBef>
                <a:spcPts val="60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Full front, and back office capability</a:t>
            </a:r>
            <a:endParaRPr b="0" lang="en-US" sz="2400" strike="noStrike" u="none">
              <a:solidFill>
                <a:srgbClr val="000000"/>
              </a:solidFill>
              <a:effectLst/>
              <a:uFillTx/>
              <a:latin typeface="Times New Roman"/>
            </a:endParaRPr>
          </a:p>
          <a:p>
            <a:pPr lvl="2" marL="1143000" indent="-228600">
              <a:spcBef>
                <a:spcPts val="60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Trade any commodity, any trade type</a:t>
            </a:r>
            <a:endParaRPr b="0" lang="en-US" sz="24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Currently engaged to market the application to commodity traders in multiple industries</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Microsoft COM based technical environment</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B5AA7BAC-5C75-47CB-A1B8-D9E340CD64D8}" type="slidenum">
              <a:t>31</a:t>
            </a:fld>
          </a:p>
        </p:txBody>
      </p:sp>
    </p:spTree>
  </p:cSld>
  <p:transition spd="slow" advTm="5000">
    <p:dissolve/>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sp>
        <p:nvSpPr>
          <p:cNvPr id="130" name="PlaceHolder 2"/>
          <p:cNvSpPr>
            <a:spLocks noGrp="1"/>
          </p:cNvSpPr>
          <p:nvPr>
            <p:ph/>
          </p:nvPr>
        </p:nvSpPr>
        <p:spPr>
          <a:xfrm>
            <a:off x="533160" y="1523880"/>
            <a:ext cx="7988040" cy="4572000"/>
          </a:xfrm>
          <a:prstGeom prst="rect">
            <a:avLst/>
          </a:prstGeom>
          <a:noFill/>
          <a:ln w="0">
            <a:noFill/>
          </a:ln>
        </p:spPr>
        <p:txBody>
          <a:bodyPr lIns="90000" rIns="90000" tIns="46800" bIns="46800" anchor="t">
            <a:normAutofit/>
          </a:bodyPr>
          <a:p>
            <a:pPr marL="343080" indent="-343080">
              <a:spcBef>
                <a:spcPts val="799"/>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CMS Energy (Fortune 500 Gas Pipeline Company)</a:t>
            </a:r>
            <a:endParaRPr b="0" lang="en-US" sz="3200" strike="noStrike" u="none">
              <a:solidFill>
                <a:srgbClr val="000000"/>
              </a:solidFill>
              <a:effectLst/>
              <a:uFillTx/>
              <a:latin typeface="Times New Roman"/>
            </a:endParaRPr>
          </a:p>
          <a:p>
            <a:pPr lvl="1" marL="743040" indent="-285840">
              <a:spcBef>
                <a:spcPts val="700"/>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Assisting in the delivery of a GISB compliant extranet application to support its pipeline transportation customers</a:t>
            </a:r>
            <a:endParaRPr b="0" lang="en-US" sz="2800" strike="noStrike" u="none">
              <a:solidFill>
                <a:srgbClr val="000000"/>
              </a:solidFill>
              <a:effectLst/>
              <a:uFillTx/>
              <a:latin typeface="Times New Roman"/>
            </a:endParaRPr>
          </a:p>
          <a:p>
            <a:pPr lvl="1" marL="743040" indent="-285840">
              <a:spcBef>
                <a:spcPts val="700"/>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Supports nominations and volumetric inquiry related functions</a:t>
            </a:r>
            <a:endParaRPr b="0" lang="en-US" sz="2800" strike="noStrike" u="none">
              <a:solidFill>
                <a:srgbClr val="000000"/>
              </a:solidFill>
              <a:effectLst/>
              <a:uFillTx/>
              <a:latin typeface="Times New Roman"/>
            </a:endParaRPr>
          </a:p>
          <a:p>
            <a:pPr lvl="1" marL="743040" indent="-285840">
              <a:spcBef>
                <a:spcPts val="700"/>
              </a:spcBef>
              <a:buClr>
                <a:srgbClr val="000000"/>
              </a:buClr>
              <a:buSzPct val="115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Java/CORBA development environment</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86764BDA-9571-4CF8-B2D1-5B70FB9F2662}" type="slidenum">
              <a:t>32</a:t>
            </a:fld>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80880" y="2438280"/>
            <a:ext cx="4724640" cy="3886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Vertically Integrated B2B Platform linking buyers and suppliers of alternative energy sources</a:t>
            </a:r>
            <a:endParaRPr b="0" lang="en-US" sz="24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Architected Technical Environment:</a:t>
            </a:r>
            <a:endParaRPr b="0" lang="en-US" sz="2400" strike="noStrike" u="none">
              <a:solidFill>
                <a:srgbClr val="000000"/>
              </a:solidFill>
              <a:effectLst/>
              <a:uFillTx/>
              <a:latin typeface="Times New Roman"/>
            </a:endParaRPr>
          </a:p>
          <a:p>
            <a:pPr lvl="1" marL="743040" indent="-285840">
              <a:lnSpc>
                <a:spcPct val="90000"/>
              </a:lnSpc>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Microsoft / ASP / JavaScript / SQL Server / Flash</a:t>
            </a:r>
            <a:endParaRPr b="0" lang="en-US" sz="20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Virtual Woodfuel Pipeline</a:t>
            </a:r>
            <a:endParaRPr b="0" lang="en-US" sz="2400" strike="noStrike" u="none">
              <a:solidFill>
                <a:srgbClr val="000000"/>
              </a:solidFill>
              <a:effectLst/>
              <a:uFillTx/>
              <a:latin typeface="Times New Roman"/>
            </a:endParaRPr>
          </a:p>
          <a:p>
            <a:pPr marL="343080" indent="-343080">
              <a:lnSpc>
                <a:spcPct val="90000"/>
              </a:lnSpc>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32" name=""/>
          <p:cNvSpPr/>
          <p:nvPr/>
        </p:nvSpPr>
        <p:spPr>
          <a:xfrm>
            <a:off x="3124440" y="1447920"/>
            <a:ext cx="261072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cc0000"/>
                </a:solidFill>
                <a:effectLst/>
                <a:uFillTx/>
                <a:latin typeface="Times New Roman"/>
              </a:rPr>
              <a:t>Woodfuel.com</a:t>
            </a:r>
            <a:endParaRPr b="0" lang="en-US" sz="3200" strike="noStrike" u="none">
              <a:solidFill>
                <a:srgbClr val="000000"/>
              </a:solidFill>
              <a:effectLst/>
              <a:uFillTx/>
              <a:latin typeface="Times New Roman"/>
            </a:endParaRPr>
          </a:p>
        </p:txBody>
      </p:sp>
      <p:sp>
        <p:nvSpPr>
          <p:cNvPr id="133"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Sample Engagements (cont.)</a:t>
            </a:r>
            <a:endParaRPr b="0" lang="en-US" sz="3600" strike="noStrike" u="none">
              <a:solidFill>
                <a:srgbClr val="000000"/>
              </a:solidFill>
              <a:effectLst/>
              <a:uFillTx/>
              <a:latin typeface="Times New Roman"/>
            </a:endParaRPr>
          </a:p>
        </p:txBody>
      </p:sp>
      <p:pic>
        <p:nvPicPr>
          <p:cNvPr id="134" name="Woodfuel2" descr=""/>
          <p:cNvPicPr/>
          <p:nvPr/>
        </p:nvPicPr>
        <p:blipFill>
          <a:blip r:embed="rId1"/>
          <a:stretch/>
        </p:blipFill>
        <p:spPr>
          <a:xfrm>
            <a:off x="5181480" y="2438280"/>
            <a:ext cx="3581640" cy="2971800"/>
          </a:xfrm>
          <a:prstGeom prst="rect">
            <a:avLst/>
          </a:prstGeom>
          <a:noFill/>
          <a:ln w="0">
            <a:noFill/>
          </a:ln>
        </p:spPr>
      </p:pic>
      <p:pic>
        <p:nvPicPr>
          <p:cNvPr id="135" name="Woodfuel1" descr=""/>
          <p:cNvPicPr/>
          <p:nvPr/>
        </p:nvPicPr>
        <p:blipFill>
          <a:blip r:embed="rId2"/>
          <a:stretch/>
        </p:blipFill>
        <p:spPr>
          <a:xfrm>
            <a:off x="5562720" y="3352680"/>
            <a:ext cx="3581280" cy="2971800"/>
          </a:xfrm>
          <a:prstGeom prst="rect">
            <a:avLst/>
          </a:prstGeom>
          <a:noFill/>
          <a:ln w="0">
            <a:noFill/>
          </a:ln>
        </p:spPr>
      </p:pic>
      <p:sp>
        <p:nvSpPr>
          <p:cNvPr id="3" name="PlaceHolder 2"/>
          <p:cNvSpPr>
            <a:spLocks noGrp="1"/>
          </p:cNvSpPr>
          <p:nvPr>
            <p:ph type="sldNum" idx="3"/>
          </p:nvPr>
        </p:nvSpPr>
        <p:spPr/>
        <p:txBody>
          <a:bodyPr/>
          <a:p>
            <a:fld id="{A26A6AF7-D2D2-4FF5-A7C7-AA78527B7857}" type="slidenum">
              <a:t>33</a:t>
            </a:fld>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Who We Are</a:t>
            </a:r>
            <a:endParaRPr b="0" lang="en-US" sz="3600" strike="noStrike" u="none">
              <a:solidFill>
                <a:srgbClr val="000000"/>
              </a:solidFill>
              <a:effectLst/>
              <a:uFillTx/>
              <a:latin typeface="Times New Roman"/>
            </a:endParaRPr>
          </a:p>
        </p:txBody>
      </p:sp>
      <p:sp>
        <p:nvSpPr>
          <p:cNvPr id="25"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An energetic group of top-notch minds</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60% ex “Big 5”</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100% employee owned</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Rapidly growing</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Founded in January, 1998</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200+ consultants today</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Offices in Houston, Dallas &amp; Austin</a:t>
            </a:r>
            <a:endParaRPr b="0" lang="en-US" sz="2800" strike="noStrike" u="none">
              <a:solidFill>
                <a:srgbClr val="000000"/>
              </a:solidFill>
              <a:effectLst/>
              <a:uFillTx/>
              <a:latin typeface="Times New Roman"/>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9234B03C-D98D-4A68-968A-88D443B9C6C7}" type="slidenum">
              <a:t>4</a:t>
            </a:fld>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Who We Are</a:t>
            </a:r>
            <a:endParaRPr b="0" lang="en-US" sz="3600" strike="noStrike" u="none">
              <a:solidFill>
                <a:srgbClr val="000000"/>
              </a:solidFill>
              <a:effectLst/>
              <a:uFillTx/>
              <a:latin typeface="Times New Roman"/>
            </a:endParaRPr>
          </a:p>
        </p:txBody>
      </p:sp>
      <p:sp>
        <p:nvSpPr>
          <p:cNvPr id="27"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Full service internet consulting firm</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Strategy</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People</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Process</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Technology  </a:t>
            </a:r>
            <a:endParaRPr b="0" lang="en-US" sz="24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Focused on maintaining a great work environment</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Unique people-centric culture</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Unprecedented life balance company</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Turnover – Unheard of in the industry (~10%)</a:t>
            </a:r>
            <a:endParaRPr b="0" lang="en-US" sz="2400" strike="noStrike" u="none">
              <a:solidFill>
                <a:srgbClr val="000000"/>
              </a:solidFill>
              <a:effectLst/>
              <a:uFillTx/>
              <a:latin typeface="Times New Roman"/>
            </a:endParaRPr>
          </a:p>
          <a:p>
            <a:pPr lvl="1" marL="74304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BE19831-85D5-4AAC-8D38-267B73D2E47B}" type="slidenum">
              <a:t>5</a:t>
            </a:fld>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Who We Are</a:t>
            </a:r>
            <a:endParaRPr b="0" lang="en-US" sz="3600" strike="noStrike" u="none">
              <a:solidFill>
                <a:srgbClr val="000000"/>
              </a:solidFill>
              <a:effectLst/>
              <a:uFillTx/>
              <a:latin typeface="Times New Roman"/>
            </a:endParaRPr>
          </a:p>
        </p:txBody>
      </p:sp>
      <p:sp>
        <p:nvSpPr>
          <p:cNvPr id="29"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 Focused on partnering</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Collaborative teams</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Share risk – creative pricing/deal structures</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“Go through walls” mentality  </a:t>
            </a:r>
            <a:endParaRPr b="0" lang="en-US" sz="2800" strike="noStrike" u="none">
              <a:solidFill>
                <a:srgbClr val="000000"/>
              </a:solidFill>
              <a:effectLst/>
              <a:uFillTx/>
              <a:latin typeface="Times New Roman"/>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087F73BD-69BE-416C-AD65-52C9CB5369D6}" type="slidenum">
              <a:t>6</a:t>
            </a:fld>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Who We Are</a:t>
            </a:r>
            <a:endParaRPr b="0" lang="en-US" sz="3600" strike="noStrike" u="none">
              <a:solidFill>
                <a:srgbClr val="000000"/>
              </a:solidFill>
              <a:effectLst/>
              <a:uFillTx/>
              <a:latin typeface="Times New Roman"/>
            </a:endParaRPr>
          </a:p>
        </p:txBody>
      </p:sp>
      <p:sp>
        <p:nvSpPr>
          <p:cNvPr id="31" name="PlaceHolder 2"/>
          <p:cNvSpPr>
            <a:spLocks noGrp="1"/>
          </p:cNvSpPr>
          <p:nvPr>
            <p:ph/>
          </p:nvPr>
        </p:nvSpPr>
        <p:spPr>
          <a:xfrm>
            <a:off x="533160" y="1330200"/>
            <a:ext cx="8458200" cy="4918320"/>
          </a:xfrm>
          <a:prstGeom prst="rect">
            <a:avLst/>
          </a:prstGeom>
          <a:noFill/>
          <a:ln w="0">
            <a:noFill/>
          </a:ln>
        </p:spPr>
        <p:txBody>
          <a:bodyPr lIns="90000" rIns="90000" tIns="46800" bIns="46800" anchor="t">
            <a:normAutofit/>
          </a:bodyPr>
          <a:p>
            <a:pPr marL="285840" indent="-285840">
              <a:lnSpc>
                <a:spcPct val="90000"/>
              </a:lnSpc>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500" strike="noStrike" u="none">
                <a:solidFill>
                  <a:srgbClr val="000000"/>
                </a:solidFill>
                <a:effectLst/>
                <a:uFillTx/>
                <a:latin typeface="Times New Roman"/>
              </a:rPr>
              <a:t>How are we able to attract and retain the very best people?</a:t>
            </a:r>
            <a:endParaRPr b="0" lang="en-US" sz="2500" strike="noStrike" u="none">
              <a:solidFill>
                <a:srgbClr val="000000"/>
              </a:solidFill>
              <a:effectLst/>
              <a:uFillTx/>
              <a:latin typeface="Times New Roman"/>
            </a:endParaRPr>
          </a:p>
          <a:p>
            <a:pPr marL="285840" indent="-285840">
              <a:lnSpc>
                <a:spcPct val="90000"/>
              </a:lnSpc>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00000"/>
              </a:solidFill>
              <a:effectLst/>
              <a:uFillTx/>
              <a:latin typeface="Times New Roman"/>
            </a:endParaRPr>
          </a:p>
          <a:p>
            <a:pPr marL="285840" indent="-285840">
              <a:lnSpc>
                <a:spcPct val="90000"/>
              </a:lnSpc>
              <a:spcBef>
                <a:spcPts val="601"/>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cc0000"/>
                </a:solidFill>
                <a:effectLst/>
                <a:uFillTx/>
                <a:latin typeface="Times New Roman"/>
              </a:rPr>
              <a:t>Balance of life</a:t>
            </a:r>
            <a:r>
              <a:rPr b="0" lang="en-US" sz="2400" strike="noStrike" u="none">
                <a:solidFill>
                  <a:srgbClr val="000000"/>
                </a:solidFill>
                <a:effectLst/>
                <a:uFillTx/>
                <a:latin typeface="Times New Roman"/>
              </a:rPr>
              <a:t> - EnFORM offers consultants the opportunity to work for a world-class company without being expected to  </a:t>
            </a:r>
            <a:r>
              <a:rPr b="0" i="1" lang="en-US" sz="2400" strike="noStrike" u="none">
                <a:solidFill>
                  <a:srgbClr val="000000"/>
                </a:solidFill>
                <a:effectLst/>
                <a:uFillTx/>
                <a:latin typeface="Times New Roman"/>
              </a:rPr>
              <a:t>constantly</a:t>
            </a:r>
            <a:r>
              <a:rPr b="0" lang="en-US" sz="2400" strike="noStrike" u="none">
                <a:solidFill>
                  <a:srgbClr val="000000"/>
                </a:solidFill>
                <a:effectLst/>
                <a:uFillTx/>
                <a:latin typeface="Times New Roman"/>
              </a:rPr>
              <a:t> travel, put your family last, and work overtime.</a:t>
            </a:r>
            <a:br>
              <a:rPr sz="2400"/>
            </a:b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a:p>
            <a:pPr marL="285840" indent="-285840">
              <a:lnSpc>
                <a:spcPct val="90000"/>
              </a:lnSpc>
              <a:spcBef>
                <a:spcPts val="601"/>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cc0000"/>
                </a:solidFill>
                <a:effectLst/>
                <a:uFillTx/>
                <a:latin typeface="Times New Roman"/>
              </a:rPr>
              <a:t>Community</a:t>
            </a:r>
            <a:r>
              <a:rPr b="0" lang="en-US" sz="2400" strike="noStrike" u="none">
                <a:solidFill>
                  <a:srgbClr val="000000"/>
                </a:solidFill>
                <a:effectLst/>
                <a:uFillTx/>
                <a:latin typeface="Times New Roman"/>
              </a:rPr>
              <a:t> - EnFORM is a place where having fun, strong social relationships, and a “piece of the pie” are all norms.</a:t>
            </a:r>
            <a:endParaRPr b="0" lang="en-US" sz="2400" strike="noStrike" u="none">
              <a:solidFill>
                <a:srgbClr val="000000"/>
              </a:solidFill>
              <a:effectLst/>
              <a:uFillTx/>
              <a:latin typeface="Times New Roman"/>
            </a:endParaRPr>
          </a:p>
          <a:p>
            <a:pPr marL="285840" indent="-285840">
              <a:lnSpc>
                <a:spcPct val="90000"/>
              </a:lnSpc>
              <a:spcBef>
                <a:spcPts val="27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a:p>
            <a:pPr marL="285840" indent="-285840">
              <a:lnSpc>
                <a:spcPct val="90000"/>
              </a:lnSpc>
              <a:spcBef>
                <a:spcPts val="601"/>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cc0000"/>
                </a:solidFill>
                <a:effectLst/>
                <a:uFillTx/>
                <a:latin typeface="Times New Roman"/>
              </a:rPr>
              <a:t>Freedom</a:t>
            </a:r>
            <a:r>
              <a:rPr b="0" lang="en-US" sz="2400" strike="noStrike" u="none">
                <a:solidFill>
                  <a:srgbClr val="000000"/>
                </a:solidFill>
                <a:effectLst/>
                <a:uFillTx/>
                <a:latin typeface="Times New Roman"/>
              </a:rPr>
              <a:t> to be yourself, to grab responsibility, to influence job assignments, and to channel creative energy and ideas.</a:t>
            </a:r>
            <a:endParaRPr b="0" lang="en-US" sz="2400" strike="noStrike" u="none">
              <a:solidFill>
                <a:srgbClr val="000000"/>
              </a:solidFill>
              <a:effectLst/>
              <a:uFillTx/>
              <a:latin typeface="Times New Roman"/>
            </a:endParaRPr>
          </a:p>
          <a:p>
            <a:pPr marL="285840" indent="-285840">
              <a:lnSpc>
                <a:spcPct val="90000"/>
              </a:lnSpc>
              <a:spcBef>
                <a:spcPts val="27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a:p>
            <a:pPr marL="285840" indent="-285840">
              <a:lnSpc>
                <a:spcPct val="90000"/>
              </a:lnSpc>
              <a:spcBef>
                <a:spcPts val="601"/>
              </a:spcBef>
              <a:buClr>
                <a:srgbClr val="cc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cc0000"/>
                </a:solidFill>
                <a:effectLst/>
                <a:uFillTx/>
                <a:latin typeface="Times New Roman"/>
              </a:rPr>
              <a:t>Emerging technology</a:t>
            </a:r>
            <a:r>
              <a:rPr b="0" lang="en-US" sz="2400" strike="noStrike" u="none">
                <a:solidFill>
                  <a:srgbClr val="000000"/>
                </a:solidFill>
                <a:effectLst/>
                <a:uFillTx/>
                <a:latin typeface="Times New Roman"/>
              </a:rPr>
              <a:t> - EnFORM is dedicated to “sweet spot” technologies in high demand by both employees and clients.</a:t>
            </a:r>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8450311E-47FD-4337-8604-809E839C7D64}" type="slidenum">
              <a:t>7</a:t>
            </a:fld>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grpSp>
        <p:nvGrpSpPr>
          <p:cNvPr id="33" name=""/>
          <p:cNvGrpSpPr/>
          <p:nvPr/>
        </p:nvGrpSpPr>
        <p:grpSpPr>
          <a:xfrm>
            <a:off x="277920" y="1828800"/>
            <a:ext cx="8866080" cy="4648320"/>
            <a:chOff x="277920" y="1828800"/>
            <a:chExt cx="8866080" cy="4648320"/>
          </a:xfrm>
        </p:grpSpPr>
        <p:sp>
          <p:nvSpPr>
            <p:cNvPr id="34" name=""/>
            <p:cNvSpPr/>
            <p:nvPr/>
          </p:nvSpPr>
          <p:spPr>
            <a:xfrm>
              <a:off x="277920" y="2313000"/>
              <a:ext cx="2079360" cy="2820960"/>
            </a:xfrm>
            <a:prstGeom prst="cube">
              <a:avLst>
                <a:gd name="adj" fmla="val 7291"/>
              </a:avLst>
            </a:prstGeom>
            <a:solidFill>
              <a:srgbClr val="333399"/>
            </a:solidFill>
            <a:ln w="19080">
              <a:solidFill>
                <a:srgbClr val="000000"/>
              </a:solidFill>
              <a:miter/>
            </a:ln>
          </p:spPr>
          <p:style>
            <a:lnRef idx="0"/>
            <a:fillRef idx="0"/>
            <a:effectRef idx="0"/>
            <a:fontRef idx="minor"/>
          </p:style>
          <p:txBody>
            <a:bodyPr wrap="none" lIns="90000" rIns="90000" tIns="46800" bIns="46800" anchor="t">
              <a:no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Times New Roman"/>
                </a:rPr>
                <a:t>EnFORM Ventures</a:t>
              </a:r>
              <a:endParaRPr b="0" lang="en-US" sz="1800" strike="noStrike" u="none">
                <a:solidFill>
                  <a:srgbClr val="000000"/>
                </a:solidFill>
                <a:effectLst/>
                <a:uFillTx/>
                <a:latin typeface="Times New Roman"/>
              </a:endParaRPr>
            </a:p>
          </p:txBody>
        </p:sp>
        <p:sp>
          <p:nvSpPr>
            <p:cNvPr id="35" name=""/>
            <p:cNvSpPr/>
            <p:nvPr/>
          </p:nvSpPr>
          <p:spPr>
            <a:xfrm>
              <a:off x="277920" y="1828800"/>
              <a:ext cx="8866080" cy="434880"/>
            </a:xfrm>
            <a:prstGeom prst="cube">
              <a:avLst>
                <a:gd name="adj" fmla="val 25000"/>
              </a:avLst>
            </a:prstGeom>
            <a:solidFill>
              <a:srgbClr val="003366"/>
            </a:solidFill>
            <a:ln w="19080">
              <a:solidFill>
                <a:srgbClr val="000000"/>
              </a:solidFill>
              <a:miter/>
            </a:ln>
          </p:spPr>
          <p:style>
            <a:lnRef idx="0"/>
            <a:fillRef idx="0"/>
            <a:effectRef idx="0"/>
            <a:fontRef idx="minor"/>
          </p:style>
          <p:txBody>
            <a:bodyPr wrap="none" lIns="90000" rIns="90000" tIns="46800" bIns="46800" anchor="ctr">
              <a:no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EnFORM Technology</a:t>
              </a:r>
              <a:endParaRPr b="0" lang="en-US" sz="2000" strike="noStrike" u="none">
                <a:solidFill>
                  <a:srgbClr val="000000"/>
                </a:solidFill>
                <a:effectLst/>
                <a:uFillTx/>
                <a:latin typeface="Times New Roman"/>
              </a:endParaRPr>
            </a:p>
          </p:txBody>
        </p:sp>
        <p:sp>
          <p:nvSpPr>
            <p:cNvPr id="36" name=""/>
            <p:cNvSpPr/>
            <p:nvPr/>
          </p:nvSpPr>
          <p:spPr>
            <a:xfrm>
              <a:off x="2530440" y="2313000"/>
              <a:ext cx="2081160" cy="2820960"/>
            </a:xfrm>
            <a:prstGeom prst="cube">
              <a:avLst>
                <a:gd name="adj" fmla="val 7291"/>
              </a:avLst>
            </a:prstGeom>
            <a:solidFill>
              <a:srgbClr val="9966ff"/>
            </a:solidFill>
            <a:ln w="19080">
              <a:solidFill>
                <a:srgbClr val="000000"/>
              </a:solidFill>
              <a:miter/>
            </a:ln>
          </p:spPr>
          <p:style>
            <a:lnRef idx="0"/>
            <a:fillRef idx="0"/>
            <a:effectRef idx="0"/>
            <a:fontRef idx="minor"/>
          </p:style>
          <p:txBody>
            <a:bodyPr wrap="none" lIns="90000" rIns="90000" tIns="46800" bIns="46800" anchor="t">
              <a:no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Times New Roman"/>
                </a:rPr>
                <a:t>EnFORM Interactive</a:t>
              </a:r>
              <a:endParaRPr b="0" lang="en-US" sz="1800" strike="noStrike" u="none">
                <a:solidFill>
                  <a:srgbClr val="000000"/>
                </a:solidFill>
                <a:effectLst/>
                <a:uFillTx/>
                <a:latin typeface="Times New Roman"/>
              </a:endParaRPr>
            </a:p>
          </p:txBody>
        </p:sp>
        <p:sp>
          <p:nvSpPr>
            <p:cNvPr id="37" name=""/>
            <p:cNvSpPr/>
            <p:nvPr/>
          </p:nvSpPr>
          <p:spPr>
            <a:xfrm>
              <a:off x="4808520" y="2313000"/>
              <a:ext cx="2077920" cy="2820960"/>
            </a:xfrm>
            <a:prstGeom prst="cube">
              <a:avLst>
                <a:gd name="adj" fmla="val 7291"/>
              </a:avLst>
            </a:prstGeom>
            <a:solidFill>
              <a:srgbClr val="008080"/>
            </a:solidFill>
            <a:ln w="19080">
              <a:solidFill>
                <a:srgbClr val="000000"/>
              </a:solidFill>
              <a:miter/>
            </a:ln>
          </p:spPr>
          <p:style>
            <a:lnRef idx="0"/>
            <a:fillRef idx="0"/>
            <a:effectRef idx="0"/>
            <a:fontRef idx="minor"/>
          </p:style>
          <p:txBody>
            <a:bodyPr wrap="none" lIns="90000" rIns="90000" tIns="46800" bIns="46800" anchor="t">
              <a:no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Times New Roman"/>
                </a:rPr>
                <a:t>EnFORM Solutions</a:t>
              </a:r>
              <a:endParaRPr b="0" lang="en-US" sz="1800" strike="noStrike" u="none">
                <a:solidFill>
                  <a:srgbClr val="000000"/>
                </a:solidFill>
                <a:effectLst/>
                <a:uFillTx/>
                <a:latin typeface="Times New Roman"/>
              </a:endParaRPr>
            </a:p>
          </p:txBody>
        </p:sp>
        <p:sp>
          <p:nvSpPr>
            <p:cNvPr id="38" name=""/>
            <p:cNvSpPr/>
            <p:nvPr/>
          </p:nvSpPr>
          <p:spPr>
            <a:xfrm>
              <a:off x="7037280" y="2313000"/>
              <a:ext cx="2079720" cy="2820960"/>
            </a:xfrm>
            <a:prstGeom prst="cube">
              <a:avLst>
                <a:gd name="adj" fmla="val 7291"/>
              </a:avLst>
            </a:prstGeom>
            <a:solidFill>
              <a:srgbClr val="969696"/>
            </a:solidFill>
            <a:ln w="19080">
              <a:solidFill>
                <a:srgbClr val="000000"/>
              </a:solidFill>
              <a:miter/>
            </a:ln>
          </p:spPr>
          <p:style>
            <a:lnRef idx="0"/>
            <a:fillRef idx="0"/>
            <a:effectRef idx="0"/>
            <a:fontRef idx="minor"/>
          </p:style>
          <p:txBody>
            <a:bodyPr wrap="none" lIns="90000" rIns="90000" tIns="46800" bIns="46800" anchor="t">
              <a:no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Times New Roman"/>
                </a:rPr>
                <a:t>EnFORM Hosting</a:t>
              </a:r>
              <a:endParaRPr b="0" lang="en-US" sz="1800" strike="noStrike" u="none">
                <a:solidFill>
                  <a:srgbClr val="000000"/>
                </a:solidFill>
                <a:effectLst/>
                <a:uFillTx/>
                <a:latin typeface="Times New Roman"/>
              </a:endParaRPr>
            </a:p>
          </p:txBody>
        </p:sp>
        <p:sp>
          <p:nvSpPr>
            <p:cNvPr id="39" name=""/>
            <p:cNvSpPr/>
            <p:nvPr/>
          </p:nvSpPr>
          <p:spPr>
            <a:xfrm>
              <a:off x="2606760" y="2798640"/>
              <a:ext cx="1857240" cy="3608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5000"/>
                </a:lnSpc>
                <a:spcBef>
                  <a:spcPts val="400"/>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Marketing</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Branding</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Image development</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Graphic Design</a:t>
              </a:r>
              <a:endParaRPr b="0" lang="en-US" sz="1600" strike="noStrike" u="none">
                <a:solidFill>
                  <a:srgbClr val="000000"/>
                </a:solidFill>
                <a:effectLst/>
                <a:uFillTx/>
                <a:latin typeface="Times New Roman"/>
              </a:endParaRPr>
            </a:p>
          </p:txBody>
        </p:sp>
        <p:sp>
          <p:nvSpPr>
            <p:cNvPr id="40" name=""/>
            <p:cNvSpPr/>
            <p:nvPr/>
          </p:nvSpPr>
          <p:spPr>
            <a:xfrm>
              <a:off x="4835520" y="2798640"/>
              <a:ext cx="1932120" cy="3608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5000"/>
                </a:lnSpc>
                <a:spcBef>
                  <a:spcPts val="400"/>
                </a:spcBef>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Technology Planning</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6"/>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Business System Design</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7"/>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Custom Development</a:t>
              </a:r>
              <a:endParaRPr b="0" lang="en-US" sz="1600" strike="noStrike" u="none">
                <a:solidFill>
                  <a:srgbClr val="000000"/>
                </a:solidFill>
                <a:effectLst/>
                <a:uFillTx/>
                <a:latin typeface="Times New Roman"/>
              </a:endParaRPr>
            </a:p>
            <a:p>
              <a:pPr lvl="1" marL="743040" indent="-285840">
                <a:lnSpc>
                  <a:spcPct val="105000"/>
                </a:lnSpc>
                <a:spcBef>
                  <a:spcPts val="374"/>
                </a:spcBef>
                <a:buSzPct val="100000"/>
                <a:buBlip>
                  <a:blip r:embed="rId8"/>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500" strike="noStrike" u="none">
                  <a:solidFill>
                    <a:srgbClr val="ffffff"/>
                  </a:solidFill>
                  <a:effectLst/>
                  <a:uFillTx/>
                  <a:latin typeface="Arial"/>
                </a:rPr>
                <a:t>MS/COM+</a:t>
              </a:r>
              <a:endParaRPr b="0" lang="en-US" sz="1500" strike="noStrike" u="none">
                <a:solidFill>
                  <a:srgbClr val="000000"/>
                </a:solidFill>
                <a:effectLst/>
                <a:uFillTx/>
                <a:latin typeface="Times New Roman"/>
              </a:endParaRPr>
            </a:p>
            <a:p>
              <a:pPr lvl="1" marL="743040" indent="-285840">
                <a:lnSpc>
                  <a:spcPct val="105000"/>
                </a:lnSpc>
                <a:spcBef>
                  <a:spcPts val="374"/>
                </a:spcBef>
                <a:buSzPct val="100000"/>
                <a:buBlip>
                  <a:blip r:embed="rId9"/>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500" strike="noStrike" u="none">
                  <a:solidFill>
                    <a:srgbClr val="ffffff"/>
                  </a:solidFill>
                  <a:effectLst/>
                  <a:uFillTx/>
                  <a:latin typeface="Arial"/>
                </a:rPr>
                <a:t>Java/Corba</a:t>
              </a:r>
              <a:endParaRPr b="0" lang="en-US" sz="1500" strike="noStrike" u="none">
                <a:solidFill>
                  <a:srgbClr val="000000"/>
                </a:solidFill>
                <a:effectLst/>
                <a:uFillTx/>
                <a:latin typeface="Times New Roman"/>
              </a:endParaRPr>
            </a:p>
          </p:txBody>
        </p:sp>
        <p:sp>
          <p:nvSpPr>
            <p:cNvPr id="41" name=""/>
            <p:cNvSpPr/>
            <p:nvPr/>
          </p:nvSpPr>
          <p:spPr>
            <a:xfrm>
              <a:off x="7064280" y="2867040"/>
              <a:ext cx="1857600" cy="36100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5000"/>
                </a:lnSpc>
                <a:spcBef>
                  <a:spcPts val="400"/>
                </a:spcBef>
                <a:buSzPct val="100000"/>
                <a:buBlip>
                  <a:blip r:embed="rId10"/>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Hosting/Co-location</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1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Hardware Architecture</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1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Monitoring</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1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Security</a:t>
              </a:r>
              <a:endParaRPr b="0" lang="en-US" sz="1600" strike="noStrike" u="none">
                <a:solidFill>
                  <a:srgbClr val="000000"/>
                </a:solidFill>
                <a:effectLst/>
                <a:uFillTx/>
                <a:latin typeface="Times New Roman"/>
              </a:endParaRPr>
            </a:p>
          </p:txBody>
        </p:sp>
        <p:sp>
          <p:nvSpPr>
            <p:cNvPr id="42" name=""/>
            <p:cNvSpPr/>
            <p:nvPr/>
          </p:nvSpPr>
          <p:spPr>
            <a:xfrm>
              <a:off x="304920" y="2867040"/>
              <a:ext cx="1855800" cy="36100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5000"/>
                </a:lnSpc>
                <a:spcBef>
                  <a:spcPts val="400"/>
                </a:spcBef>
                <a:buSzPct val="100000"/>
                <a:buBlip>
                  <a:blip r:embed="rId1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E-Strategy</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1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Business Plan Review</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16"/>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Capital Raising</a:t>
              </a:r>
              <a:endParaRPr b="0" lang="en-US" sz="1600" strike="noStrike" u="none">
                <a:solidFill>
                  <a:srgbClr val="000000"/>
                </a:solidFill>
                <a:effectLst/>
                <a:uFillTx/>
                <a:latin typeface="Times New Roman"/>
              </a:endParaRPr>
            </a:p>
            <a:p>
              <a:pPr marL="343080" indent="-343080">
                <a:lnSpc>
                  <a:spcPct val="105000"/>
                </a:lnSpc>
                <a:spcBef>
                  <a:spcPts val="400"/>
                </a:spcBef>
                <a:buSzPct val="100000"/>
                <a:buBlip>
                  <a:blip r:embed="rId17"/>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fffff"/>
                  </a:solidFill>
                  <a:effectLst/>
                  <a:uFillTx/>
                  <a:latin typeface="Arial"/>
                </a:rPr>
                <a:t>Organization Infrastructure Planning</a:t>
              </a:r>
              <a:endParaRPr b="0" lang="en-US" sz="16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6778298F-4B92-458D-8DBB-CCDA12EC3440}" type="slidenum">
              <a:t>8</a:t>
            </a:fld>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3124080" y="151920"/>
            <a:ext cx="60199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We Do</a:t>
            </a:r>
            <a:endParaRPr b="0" lang="en-US" sz="3600" strike="noStrike" u="none">
              <a:solidFill>
                <a:srgbClr val="000000"/>
              </a:solidFill>
              <a:effectLst/>
              <a:uFillTx/>
              <a:latin typeface="Times New Roman"/>
            </a:endParaRPr>
          </a:p>
        </p:txBody>
      </p:sp>
      <p:sp>
        <p:nvSpPr>
          <p:cNvPr id="44" name="PlaceHolder 2"/>
          <p:cNvSpPr>
            <a:spLocks noGrp="1"/>
          </p:cNvSpPr>
          <p:nvPr>
            <p:ph/>
          </p:nvPr>
        </p:nvSpPr>
        <p:spPr>
          <a:xfrm>
            <a:off x="533520" y="1523880"/>
            <a:ext cx="8229600" cy="4572000"/>
          </a:xfrm>
          <a:prstGeom prst="rect">
            <a:avLst/>
          </a:prstGeom>
          <a:noFill/>
          <a:ln w="0">
            <a:noFill/>
          </a:ln>
        </p:spPr>
        <p:txBody>
          <a:bodyPr lIns="90000" rIns="90000" tIns="46800" bIns="46800" anchor="t">
            <a:normAutofit/>
          </a:bodyPr>
          <a:p>
            <a:pPr marL="343080" indent="-343080">
              <a:spcBef>
                <a:spcPts val="799"/>
              </a:spcBef>
              <a:buNone/>
              <a:tabLst>
                <a:tab algn="l" pos="0"/>
                <a:tab algn="l" pos="3484440"/>
                <a:tab algn="l" pos="3657600"/>
                <a:tab algn="l" pos="4572000"/>
                <a:tab algn="l" pos="5486400"/>
                <a:tab algn="l" pos="6400800"/>
                <a:tab algn="l" pos="7315200"/>
                <a:tab algn="l" pos="8229600"/>
                <a:tab algn="l" pos="9144000"/>
                <a:tab algn="l" pos="10058400"/>
              </a:tabLst>
            </a:pPr>
            <a:r>
              <a:rPr b="1" lang="en-US" sz="3200" strike="noStrike" u="none">
                <a:solidFill>
                  <a:srgbClr val="ed5c13"/>
                </a:solidFill>
                <a:effectLst/>
                <a:uFillTx/>
                <a:latin typeface="Times New Roman"/>
              </a:rPr>
              <a:t>EnFORM Ventures</a:t>
            </a:r>
            <a:endParaRPr b="0" lang="en-US" sz="32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Strategic Planning</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Wireless and Internet Strategy</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Business Planning and Start-up Services</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ea typeface="Arial"/>
              </a:rPr>
              <a:t>Technology Assessment/Due Diligence</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Executive Coaching</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348444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Reengineering and Change Management</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A3CFB49C-81D3-45F8-9BCA-C5D7304638B0}" type="slidenum">
              <a:t>9</a:t>
            </a:fld>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6517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2000-04-13T15:51:11Z</dcterms:created>
  <dc:creator>OlandKr</dc:creator>
  <dc:description/>
  <dc:language>en-US</dc:language>
  <cp:lastModifiedBy>EnFORM User</cp:lastModifiedBy>
  <dcterms:modified xsi:type="dcterms:W3CDTF">2000-09-22T19:44:54Z</dcterms:modified>
  <cp:revision>93</cp:revision>
  <dc:subject/>
  <dc:title>PowerPoint Presentation</dc:title>
</cp:coreProperties>
</file>