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3.xml" ContentType="application/vnd.openxmlformats-officedocument.theme+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_rels/presentation.xml.rels" ContentType="application/vnd.openxmlformats-package.relationships+xml"/>
  <Override PartName="/ppt/notesMasters/_rels/notesMaster1.xml.rels" ContentType="application/vnd.openxmlformats-package.relationships+xml"/>
  <Override PartName="/ppt/notesMasters/notesMaster1.xml" ContentType="application/vnd.openxmlformats-officedocument.presentationml.notesMaster+xml"/>
  <Override PartName="/ppt/media/image12.wmf" ContentType="image/x-wmf"/>
  <Override PartName="/ppt/media/image11.wmf" ContentType="image/x-wmf"/>
  <Override PartName="/ppt/media/image13.wmf" ContentType="image/x-wmf"/>
  <Override PartName="/ppt/media/image8.jpeg" ContentType="image/jpeg"/>
  <Override PartName="/ppt/media/image9.wmf" ContentType="image/x-wmf"/>
  <Override PartName="/ppt/media/image10.wmf" ContentType="image/x-wmf"/>
  <Override PartName="/ppt/media/image19.wmf" ContentType="image/x-wmf"/>
  <Override PartName="/ppt/media/image14.jpeg" ContentType="image/jpeg"/>
  <Override PartName="/ppt/media/image3.png" ContentType="image/png"/>
  <Override PartName="/ppt/media/image18.png" ContentType="image/png"/>
  <Override PartName="/ppt/media/image17.wmf" ContentType="image/x-wmf"/>
  <Override PartName="/ppt/media/image16.wmf" ContentType="image/x-wmf"/>
  <Override PartName="/ppt/media/image15.wmf" ContentType="image/x-wmf"/>
  <Override PartName="/ppt/media/image1.jpeg" ContentType="image/jpeg"/>
  <Override PartName="/ppt/media/image6.png" ContentType="image/png"/>
  <Override PartName="/ppt/media/image2.png" ContentType="image/png"/>
  <Override PartName="/ppt/media/image4.png" ContentType="image/png"/>
  <Override PartName="/ppt/media/image5.png" ContentType="image/png"/>
  <Override PartName="/ppt/media/image7.png" ContentType="image/png"/>
  <Override PartName="/ppt/embeddings/oleObject1.xlsx" ContentType="application/vnd.openxmlformats-officedocument.spreadsheetml.sheet"/>
  <Override PartName="/ppt/embeddings/oleObject2.xlsx" ContentType="application/vnd.openxmlformats-officedocument.spreadsheetml.sheet"/>
  <Override PartName="/ppt/slides/_rels/slide27.xml.rels" ContentType="application/vnd.openxmlformats-package.relationships+xml"/>
  <Override PartName="/ppt/slides/_rels/slide11.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31.xml.rels" ContentType="application/vnd.openxmlformats-package.relationships+xml"/>
  <Override PartName="/ppt/slides/_rels/slide29.xml.rels" ContentType="application/vnd.openxmlformats-package.relationships+xml"/>
  <Override PartName="/ppt/slides/_rels/slide5.xml.rels" ContentType="application/vnd.openxmlformats-package.relationships+xml"/>
  <Override PartName="/ppt/slides/_rels/slide22.xml.rels" ContentType="application/vnd.openxmlformats-package.relationships+xml"/>
  <Override PartName="/ppt/slides/_rels/slide19.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30.xml.rels" ContentType="application/vnd.openxmlformats-package.relationships+xml"/>
  <Override PartName="/ppt/slides/_rels/slide28.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18.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1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14.xml.rels" ContentType="application/vnd.openxmlformats-package.relationships+xml"/>
  <Override PartName="/ppt/slides/slide29.xml" ContentType="application/vnd.openxmlformats-officedocument.presentationml.slide+xml"/>
  <Override PartName="/ppt/slides/slide28.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2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20.xml" ContentType="application/vnd.openxmlformats-officedocument.presentationml.notesSlide+xml"/>
  <Override PartName="/ppt/notesSlides/notesSlide10.xml" ContentType="application/vnd.openxmlformats-officedocument.presentationml.notesSlide+xml"/>
  <Override PartName="/ppt/notesSlides/_rels/notesSlide11.xml.rels" ContentType="application/vnd.openxmlformats-package.relationships+xml"/>
  <Override PartName="/ppt/notesSlides/_rels/notesSlide10.xml.rels" ContentType="application/vnd.openxmlformats-package.relationships+xml"/>
  <Override PartName="/ppt/notesSlides/_rels/notesSlide20.xml.rels" ContentType="application/vnd.openxmlformats-package.relationships+xml"/>
  <Override PartName="/ppt/notesSlides/_rels/notesSlide6.xml.rels" ContentType="application/vnd.openxmlformats-package.relationships+xml"/>
  <Override PartName="/ppt/notesSlides/_rels/notesSlide2.xml.rels" ContentType="application/vnd.openxmlformats-package.relationships+xml"/>
  <Override PartName="/ppt/notesSlides/notesSlide11.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Lst>
  <p:sldSz cx="9144000" cy="6858000"/>
  <p:notesSz cx="6983413" cy="9269413"/>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 name=""/>
          <p:cNvSpPr/>
          <p:nvPr/>
        </p:nvSpPr>
        <p:spPr>
          <a:xfrm>
            <a:off x="0" y="0"/>
            <a:ext cx="6984000" cy="9270000"/>
          </a:xfrm>
          <a:prstGeom prst="rect">
            <a:avLst/>
          </a:prstGeom>
          <a:solidFill>
            <a:srgbClr val="ffffff"/>
          </a:solidFill>
          <a:ln w="0">
            <a:noFill/>
          </a:ln>
        </p:spPr>
        <p:txBody>
          <a:bodyPr lIns="90000" rIns="90000" tIns="45000" bIns="45000" anchor="ctr" anchorCtr="1">
            <a:noAutofit/>
          </a:bodyPr>
          <a:p>
            <a:endParaRPr b="0" lang="en-US" sz="2400" strike="noStrike" u="none">
              <a:solidFill>
                <a:srgbClr val="000000"/>
              </a:solidFill>
              <a:effectLst/>
              <a:uFillTx/>
              <a:latin typeface="Times New Roman"/>
            </a:endParaRPr>
          </a:p>
        </p:txBody>
      </p:sp>
      <p:sp>
        <p:nvSpPr>
          <p:cNvPr id="50" name="PlaceHolder 1"/>
          <p:cNvSpPr>
            <a:spLocks noGrp="1"/>
          </p:cNvSpPr>
          <p:nvPr>
            <p:ph type="hdr"/>
          </p:nvPr>
        </p:nvSpPr>
        <p:spPr>
          <a:xfrm>
            <a:off x="-360" y="0"/>
            <a:ext cx="3027240" cy="465120"/>
          </a:xfrm>
          <a:prstGeom prst="rect">
            <a:avLst/>
          </a:prstGeom>
          <a:noFill/>
          <a:ln w="0">
            <a:noFill/>
          </a:ln>
        </p:spPr>
        <p:txBody>
          <a:bodyPr lIns="19440" rIns="19440" tIns="0" bIns="0" anchor="t">
            <a:noAutofit/>
          </a:bodyPr>
          <a:p>
            <a:pPr marL="216000" indent="0">
              <a:buNone/>
              <a:tabLst>
                <a:tab algn="l" pos="0"/>
                <a:tab algn="l" pos="961920"/>
                <a:tab algn="l" pos="1924200"/>
                <a:tab algn="l" pos="2886120"/>
                <a:tab algn="l" pos="3848040"/>
                <a:tab algn="l" pos="4809960"/>
                <a:tab algn="l" pos="5772240"/>
                <a:tab algn="l" pos="6734160"/>
                <a:tab algn="l" pos="7696080"/>
                <a:tab algn="l" pos="8658360"/>
                <a:tab algn="l" pos="9620280"/>
                <a:tab algn="l" pos="10582200"/>
              </a:tabLst>
            </a:pPr>
            <a:r>
              <a:rPr b="0" i="1" lang="en-US" sz="1000" strike="noStrike" u="none">
                <a:solidFill>
                  <a:srgbClr val="000000"/>
                </a:solidFill>
                <a:effectLst/>
                <a:uFillTx/>
                <a:latin typeface="Times New Roman"/>
              </a:rPr>
              <a:t>&lt;header&gt;</a:t>
            </a:r>
            <a:endParaRPr b="0" lang="en-US" sz="1000" strike="noStrike" u="none">
              <a:solidFill>
                <a:srgbClr val="000000"/>
              </a:solidFill>
              <a:effectLst/>
              <a:uFillTx/>
              <a:latin typeface="Times New Roman"/>
            </a:endParaRPr>
          </a:p>
        </p:txBody>
      </p:sp>
      <p:sp>
        <p:nvSpPr>
          <p:cNvPr id="51" name="PlaceHolder 2"/>
          <p:cNvSpPr>
            <a:spLocks noGrp="1"/>
          </p:cNvSpPr>
          <p:nvPr>
            <p:ph type="dt" idx="7"/>
          </p:nvPr>
        </p:nvSpPr>
        <p:spPr>
          <a:xfrm>
            <a:off x="3957480" y="0"/>
            <a:ext cx="3027600" cy="465120"/>
          </a:xfrm>
          <a:prstGeom prst="rect">
            <a:avLst/>
          </a:prstGeom>
          <a:noFill/>
          <a:ln w="0">
            <a:noFill/>
          </a:ln>
        </p:spPr>
        <p:txBody>
          <a:bodyPr lIns="19440" rIns="19440" tIns="0" bIns="0" anchor="t">
            <a:noAutofit/>
          </a:bodyPr>
          <a:lstStyle>
            <a:lvl1pPr marL="216000" indent="0" algn="r">
              <a:buNone/>
              <a:tabLst>
                <a:tab algn="l" pos="0"/>
                <a:tab algn="l" pos="961920"/>
                <a:tab algn="l" pos="1924200"/>
                <a:tab algn="l" pos="2886120"/>
                <a:tab algn="l" pos="3848040"/>
                <a:tab algn="l" pos="4809960"/>
                <a:tab algn="l" pos="5772240"/>
                <a:tab algn="l" pos="6734160"/>
                <a:tab algn="l" pos="7696080"/>
                <a:tab algn="l" pos="8658360"/>
                <a:tab algn="l" pos="9620280"/>
                <a:tab algn="l" pos="10582200"/>
              </a:tabLst>
              <a:defRPr b="0" i="1" lang="en-US" sz="1000" strike="noStrike" u="none">
                <a:solidFill>
                  <a:srgbClr val="000000"/>
                </a:solidFill>
                <a:effectLst/>
                <a:uFillTx/>
                <a:latin typeface="Times New Roman"/>
              </a:defRPr>
            </a:lvl1pPr>
          </a:lstStyle>
          <a:p>
            <a:pPr marL="216000" indent="0" algn="r">
              <a:buNone/>
              <a:tabLst>
                <a:tab algn="l" pos="0"/>
                <a:tab algn="l" pos="961920"/>
                <a:tab algn="l" pos="1924200"/>
                <a:tab algn="l" pos="2886120"/>
                <a:tab algn="l" pos="3848040"/>
                <a:tab algn="l" pos="4809960"/>
                <a:tab algn="l" pos="5772240"/>
                <a:tab algn="l" pos="6734160"/>
                <a:tab algn="l" pos="7696080"/>
                <a:tab algn="l" pos="8658360"/>
                <a:tab algn="l" pos="9620280"/>
                <a:tab algn="l" pos="10582200"/>
              </a:tabLst>
            </a:pPr>
            <a:r>
              <a:rPr b="0" i="1" lang="en-US" sz="1000" strike="noStrike" u="none">
                <a:solidFill>
                  <a:srgbClr val="000000"/>
                </a:solidFill>
                <a:effectLst/>
                <a:uFillTx/>
                <a:latin typeface="Times New Roman"/>
              </a:rPr>
              <a:t>&lt;date/time&gt;</a:t>
            </a:r>
            <a:endParaRPr b="0" lang="en-US" sz="1000" strike="noStrike" u="none">
              <a:solidFill>
                <a:srgbClr val="000000"/>
              </a:solidFill>
              <a:effectLst/>
              <a:uFillTx/>
              <a:latin typeface="Times New Roman"/>
            </a:endParaRPr>
          </a:p>
        </p:txBody>
      </p:sp>
      <p:sp>
        <p:nvSpPr>
          <p:cNvPr id="52" name="PlaceHolder 3"/>
          <p:cNvSpPr>
            <a:spLocks noGrp="1"/>
          </p:cNvSpPr>
          <p:nvPr>
            <p:ph type="ftr" idx="8"/>
          </p:nvPr>
        </p:nvSpPr>
        <p:spPr>
          <a:xfrm>
            <a:off x="-360" y="8805960"/>
            <a:ext cx="3027240" cy="465120"/>
          </a:xfrm>
          <a:prstGeom prst="rect">
            <a:avLst/>
          </a:prstGeom>
          <a:noFill/>
          <a:ln w="0">
            <a:noFill/>
          </a:ln>
        </p:spPr>
        <p:txBody>
          <a:bodyPr lIns="19440" rIns="19440" tIns="0" bIns="0" anchor="b">
            <a:noAutofit/>
          </a:bodyPr>
          <a:lstStyle>
            <a:lvl1pPr marL="216000" indent="0">
              <a:buNone/>
              <a:tabLst>
                <a:tab algn="l" pos="0"/>
                <a:tab algn="l" pos="961920"/>
                <a:tab algn="l" pos="1924200"/>
                <a:tab algn="l" pos="2886120"/>
                <a:tab algn="l" pos="3848040"/>
                <a:tab algn="l" pos="4809960"/>
                <a:tab algn="l" pos="5772240"/>
                <a:tab algn="l" pos="6734160"/>
                <a:tab algn="l" pos="7696080"/>
                <a:tab algn="l" pos="8658360"/>
                <a:tab algn="l" pos="9620280"/>
                <a:tab algn="l" pos="10582200"/>
              </a:tabLst>
              <a:defRPr b="0" i="1" lang="en-US" sz="1000" strike="noStrike" u="none">
                <a:solidFill>
                  <a:srgbClr val="000000"/>
                </a:solidFill>
                <a:effectLst/>
                <a:uFillTx/>
                <a:latin typeface="Times New Roman"/>
              </a:defRPr>
            </a:lvl1pPr>
          </a:lstStyle>
          <a:p>
            <a:pPr marL="216000" indent="0">
              <a:buNone/>
              <a:tabLst>
                <a:tab algn="l" pos="0"/>
                <a:tab algn="l" pos="961920"/>
                <a:tab algn="l" pos="1924200"/>
                <a:tab algn="l" pos="2886120"/>
                <a:tab algn="l" pos="3848040"/>
                <a:tab algn="l" pos="4809960"/>
                <a:tab algn="l" pos="5772240"/>
                <a:tab algn="l" pos="6734160"/>
                <a:tab algn="l" pos="7696080"/>
                <a:tab algn="l" pos="8658360"/>
                <a:tab algn="l" pos="9620280"/>
                <a:tab algn="l" pos="10582200"/>
              </a:tabLst>
            </a:pPr>
            <a:r>
              <a:rPr b="0" i="1" lang="en-US" sz="1000" strike="noStrike" u="none">
                <a:solidFill>
                  <a:srgbClr val="000000"/>
                </a:solidFill>
                <a:effectLst/>
                <a:uFillTx/>
                <a:latin typeface="Times New Roman"/>
              </a:rPr>
              <a:t>&lt;footer&gt;</a:t>
            </a:r>
            <a:endParaRPr b="0" lang="en-US" sz="1000" strike="noStrike" u="none">
              <a:solidFill>
                <a:srgbClr val="000000"/>
              </a:solidFill>
              <a:effectLst/>
              <a:uFillTx/>
              <a:latin typeface="Times New Roman"/>
            </a:endParaRPr>
          </a:p>
        </p:txBody>
      </p:sp>
      <p:sp>
        <p:nvSpPr>
          <p:cNvPr id="53" name="PlaceHolder 4"/>
          <p:cNvSpPr>
            <a:spLocks noGrp="1"/>
          </p:cNvSpPr>
          <p:nvPr>
            <p:ph type="sldNum" idx="9"/>
          </p:nvPr>
        </p:nvSpPr>
        <p:spPr>
          <a:xfrm>
            <a:off x="3957480" y="8805960"/>
            <a:ext cx="3027600" cy="465120"/>
          </a:xfrm>
          <a:prstGeom prst="rect">
            <a:avLst/>
          </a:prstGeom>
          <a:noFill/>
          <a:ln w="0">
            <a:noFill/>
          </a:ln>
        </p:spPr>
        <p:txBody>
          <a:bodyPr lIns="19440" rIns="19440" tIns="0" bIns="0" anchor="b">
            <a:noAutofit/>
          </a:bodyPr>
          <a:lstStyle>
            <a:lvl1pPr marL="216000" indent="0" algn="r">
              <a:buNone/>
              <a:tabLst>
                <a:tab algn="l" pos="0"/>
                <a:tab algn="l" pos="961920"/>
                <a:tab algn="l" pos="1924200"/>
                <a:tab algn="l" pos="2886120"/>
                <a:tab algn="l" pos="3848040"/>
                <a:tab algn="l" pos="4809960"/>
                <a:tab algn="l" pos="5772240"/>
                <a:tab algn="l" pos="6734160"/>
                <a:tab algn="l" pos="7696080"/>
                <a:tab algn="l" pos="8658360"/>
                <a:tab algn="l" pos="9620280"/>
                <a:tab algn="l" pos="10582200"/>
              </a:tabLst>
              <a:defRPr b="0" i="1" lang="en-US" sz="1000" strike="noStrike" u="none">
                <a:solidFill>
                  <a:srgbClr val="000000"/>
                </a:solidFill>
                <a:effectLst/>
                <a:uFillTx/>
                <a:latin typeface="Times New Roman"/>
              </a:defRPr>
            </a:lvl1pPr>
          </a:lstStyle>
          <a:p>
            <a:pPr marL="216000" indent="0" algn="r">
              <a:buNone/>
              <a:tabLst>
                <a:tab algn="l" pos="0"/>
                <a:tab algn="l" pos="961920"/>
                <a:tab algn="l" pos="1924200"/>
                <a:tab algn="l" pos="2886120"/>
                <a:tab algn="l" pos="3848040"/>
                <a:tab algn="l" pos="4809960"/>
                <a:tab algn="l" pos="5772240"/>
                <a:tab algn="l" pos="6734160"/>
                <a:tab algn="l" pos="7696080"/>
                <a:tab algn="l" pos="8658360"/>
                <a:tab algn="l" pos="9620280"/>
                <a:tab algn="l" pos="10582200"/>
              </a:tabLst>
            </a:pPr>
            <a:fld id="{973B8B82-765F-4A4D-94CE-8B290823CE7D}" type="slidenum">
              <a:rPr b="0" i="1"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
        <p:nvSpPr>
          <p:cNvPr id="54" name="PlaceHolder 5"/>
          <p:cNvSpPr>
            <a:spLocks noGrp="1"/>
          </p:cNvSpPr>
          <p:nvPr>
            <p:ph type="body"/>
          </p:nvPr>
        </p:nvSpPr>
        <p:spPr>
          <a:xfrm>
            <a:off x="929880" y="4406400"/>
            <a:ext cx="5124600" cy="4170600"/>
          </a:xfrm>
          <a:prstGeom prst="rect">
            <a:avLst/>
          </a:prstGeom>
          <a:noFill/>
          <a:ln w="0">
            <a:noFill/>
          </a:ln>
        </p:spPr>
        <p:txBody>
          <a:bodyPr lIns="94680" rIns="94680" tIns="48240" bIns="48240" anchor="t">
            <a:noAutofit/>
          </a:bodyPr>
          <a:p>
            <a:pPr indent="0">
              <a:spcBef>
                <a:spcPts val="451"/>
              </a:spcBef>
              <a:buNone/>
              <a:tabLst>
                <a:tab algn="l" pos="0"/>
                <a:tab algn="l" pos="949320"/>
                <a:tab algn="l" pos="1898640"/>
                <a:tab algn="l" pos="2847960"/>
                <a:tab algn="l" pos="3797280"/>
                <a:tab algn="l" pos="4746600"/>
                <a:tab algn="l" pos="5695920"/>
                <a:tab algn="l" pos="6645240"/>
                <a:tab algn="l" pos="7594560"/>
                <a:tab algn="l" pos="8543880"/>
                <a:tab algn="l" pos="9493200"/>
                <a:tab algn="l" pos="10442520"/>
              </a:tabLst>
            </a:pPr>
            <a:r>
              <a:rPr b="0" lang="en-US" sz="1200" strike="noStrike" u="none">
                <a:solidFill>
                  <a:srgbClr val="000000"/>
                </a:solidFill>
                <a:effectLst/>
                <a:uFillTx/>
                <a:latin typeface="Times New Roman"/>
              </a:rPr>
              <a:t>Click to edit the notes format</a:t>
            </a:r>
            <a:endParaRPr b="0" lang="en-US" sz="1200" strike="noStrike" u="none">
              <a:solidFill>
                <a:srgbClr val="000000"/>
              </a:solidFill>
              <a:effectLst/>
              <a:uFillTx/>
              <a:latin typeface="Times New Roman"/>
            </a:endParaRPr>
          </a:p>
        </p:txBody>
      </p:sp>
      <p:sp>
        <p:nvSpPr>
          <p:cNvPr id="55" name="PlaceHolder 6"/>
          <p:cNvSpPr>
            <a:spLocks noGrp="1"/>
          </p:cNvSpPr>
          <p:nvPr>
            <p:ph type="sldImg"/>
          </p:nvPr>
        </p:nvSpPr>
        <p:spPr>
          <a:xfrm>
            <a:off x="1179000" y="700200"/>
            <a:ext cx="4621320" cy="3465360"/>
          </a:xfrm>
          <a:prstGeom prst="rect">
            <a:avLst/>
          </a:prstGeom>
          <a:noFill/>
          <a:ln w="12600">
            <a:solidFill>
              <a:srgbClr val="000000"/>
            </a:solidFill>
            <a:miter/>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95ba6"/>
                </a:solidFill>
                <a:effectLst/>
                <a:uFillTx/>
                <a:latin typeface="Arial"/>
              </a:rPr>
              <a:t>Click to move the slide</a:t>
            </a:r>
            <a:endParaRPr b="1" i="1" lang="en-US" sz="2800" strike="noStrike" u="none">
              <a:solidFill>
                <a:srgbClr val="095ba6"/>
              </a:solidFill>
              <a:effectLst/>
              <a:uFillTx/>
              <a:latin typeface="Arial"/>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3" name=""/>
          <p:cNvSpPr txBox="1"/>
          <p:nvPr/>
        </p:nvSpPr>
        <p:spPr>
          <a:xfrm>
            <a:off x="3957480" y="8805960"/>
            <a:ext cx="3027600" cy="465120"/>
          </a:xfrm>
          <a:prstGeom prst="rect">
            <a:avLst/>
          </a:prstGeom>
          <a:noFill/>
          <a:ln w="0">
            <a:noFill/>
          </a:ln>
        </p:spPr>
        <p:txBody>
          <a:bodyPr lIns="19440" rIns="19440" tIns="0" bIns="0" anchor="b">
            <a:noAutofit/>
          </a:bodyPr>
          <a:p>
            <a:pPr marL="216000" indent="-216000" algn="r">
              <a:buClr>
                <a:srgbClr val="000000"/>
              </a:buClr>
              <a:buSzPct val="45000"/>
              <a:buFont typeface="Wingdings" charset="2"/>
              <a:buChar char=""/>
              <a:tabLst>
                <a:tab algn="l" pos="0"/>
                <a:tab algn="l" pos="961920"/>
                <a:tab algn="l" pos="1924200"/>
                <a:tab algn="l" pos="2886120"/>
                <a:tab algn="l" pos="3848040"/>
                <a:tab algn="l" pos="4809960"/>
                <a:tab algn="l" pos="5772240"/>
                <a:tab algn="l" pos="6734160"/>
                <a:tab algn="l" pos="7696080"/>
                <a:tab algn="l" pos="8658360"/>
                <a:tab algn="l" pos="9620280"/>
                <a:tab algn="l" pos="10582200"/>
              </a:tabLst>
            </a:pPr>
            <a:fld id="{0244DA2A-A257-42FE-AEDD-0B3DAC3A39F2}" type="slidenum">
              <a:rPr b="0" i="1"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
        <p:nvSpPr>
          <p:cNvPr id="504" name=""/>
          <p:cNvSpPr txBox="1"/>
          <p:nvPr/>
        </p:nvSpPr>
        <p:spPr>
          <a:xfrm>
            <a:off x="-360" y="8805960"/>
            <a:ext cx="3027240" cy="465120"/>
          </a:xfrm>
          <a:prstGeom prst="rect">
            <a:avLst/>
          </a:prstGeom>
          <a:noFill/>
          <a:ln w="0">
            <a:noFill/>
          </a:ln>
        </p:spPr>
        <p:txBody>
          <a:bodyPr lIns="19440" rIns="19440" tIns="0" bIns="0" anchor="b">
            <a:noAutofit/>
          </a:bodyPr>
          <a:p>
            <a:pPr marL="216000" indent="-216000">
              <a:buClr>
                <a:srgbClr val="000000"/>
              </a:buClr>
              <a:buSzPct val="45000"/>
              <a:buFont typeface="Wingdings" charset="2"/>
              <a:buChar char=""/>
              <a:tabLst>
                <a:tab algn="l" pos="0"/>
                <a:tab algn="l" pos="961920"/>
                <a:tab algn="l" pos="1924200"/>
                <a:tab algn="l" pos="2886120"/>
                <a:tab algn="l" pos="3848040"/>
                <a:tab algn="l" pos="4809960"/>
                <a:tab algn="l" pos="5772240"/>
                <a:tab algn="l" pos="6734160"/>
                <a:tab algn="l" pos="7696080"/>
                <a:tab algn="l" pos="8658360"/>
                <a:tab algn="l" pos="9620280"/>
                <a:tab algn="l" pos="10582200"/>
              </a:tabLst>
            </a:pPr>
            <a:r>
              <a:rPr b="0" i="1" lang="en-US" sz="1000" strike="noStrike" u="none">
                <a:solidFill>
                  <a:srgbClr val="000000"/>
                </a:solidFill>
                <a:effectLst/>
                <a:uFillTx/>
                <a:latin typeface="Times New Roman"/>
              </a:rPr>
              <a:t>&lt;footer&gt;</a:t>
            </a:r>
            <a:endParaRPr b="0" lang="en-US" sz="1000" strike="noStrike" u="none">
              <a:solidFill>
                <a:srgbClr val="000000"/>
              </a:solidFill>
              <a:effectLst/>
              <a:uFillTx/>
              <a:latin typeface="Times New Roman"/>
            </a:endParaRPr>
          </a:p>
        </p:txBody>
      </p:sp>
      <p:sp>
        <p:nvSpPr>
          <p:cNvPr id="505" name=""/>
          <p:cNvSpPr txBox="1"/>
          <p:nvPr/>
        </p:nvSpPr>
        <p:spPr>
          <a:xfrm>
            <a:off x="-360" y="0"/>
            <a:ext cx="3027240" cy="465120"/>
          </a:xfrm>
          <a:prstGeom prst="rect">
            <a:avLst/>
          </a:prstGeom>
          <a:noFill/>
          <a:ln w="0">
            <a:noFill/>
          </a:ln>
        </p:spPr>
        <p:txBody>
          <a:bodyPr lIns="19440" rIns="19440" tIns="0" bIns="0" anchor="t">
            <a:noAutofit/>
          </a:bodyPr>
          <a:p>
            <a:pPr marL="216000" indent="-216000">
              <a:buClr>
                <a:srgbClr val="000000"/>
              </a:buClr>
              <a:buSzPct val="45000"/>
              <a:buFont typeface="Wingdings" charset="2"/>
              <a:buChar char=""/>
              <a:tabLst>
                <a:tab algn="l" pos="0"/>
                <a:tab algn="l" pos="961920"/>
                <a:tab algn="l" pos="1924200"/>
                <a:tab algn="l" pos="2886120"/>
                <a:tab algn="l" pos="3848040"/>
                <a:tab algn="l" pos="4809960"/>
                <a:tab algn="l" pos="5772240"/>
                <a:tab algn="l" pos="6734160"/>
                <a:tab algn="l" pos="7696080"/>
                <a:tab algn="l" pos="8658360"/>
                <a:tab algn="l" pos="9620280"/>
                <a:tab algn="l" pos="10582200"/>
              </a:tabLst>
            </a:pPr>
            <a:r>
              <a:rPr b="0" i="1" lang="en-US" sz="1000" strike="noStrike" u="none">
                <a:solidFill>
                  <a:srgbClr val="000000"/>
                </a:solidFill>
                <a:effectLst/>
                <a:uFillTx/>
                <a:latin typeface="Times New Roman"/>
              </a:rPr>
              <a:t>&lt;header&gt;</a:t>
            </a:r>
            <a:endParaRPr b="0" lang="en-US" sz="1000" strike="noStrike" u="none">
              <a:solidFill>
                <a:srgbClr val="000000"/>
              </a:solidFill>
              <a:effectLst/>
              <a:uFillTx/>
              <a:latin typeface="Times New Roman"/>
            </a:endParaRPr>
          </a:p>
        </p:txBody>
      </p:sp>
      <p:sp>
        <p:nvSpPr>
          <p:cNvPr id="506" name=""/>
          <p:cNvSpPr txBox="1"/>
          <p:nvPr/>
        </p:nvSpPr>
        <p:spPr>
          <a:xfrm>
            <a:off x="3957480" y="0"/>
            <a:ext cx="3027600" cy="465120"/>
          </a:xfrm>
          <a:prstGeom prst="rect">
            <a:avLst/>
          </a:prstGeom>
          <a:noFill/>
          <a:ln w="0">
            <a:noFill/>
          </a:ln>
        </p:spPr>
        <p:txBody>
          <a:bodyPr lIns="19440" rIns="19440" tIns="0" bIns="0" anchor="t">
            <a:noAutofit/>
          </a:bodyPr>
          <a:p>
            <a:pPr marL="216000" indent="-216000" algn="r">
              <a:buClr>
                <a:srgbClr val="000000"/>
              </a:buClr>
              <a:buSzPct val="45000"/>
              <a:buFont typeface="Wingdings" charset="2"/>
              <a:buChar char=""/>
              <a:tabLst>
                <a:tab algn="l" pos="0"/>
                <a:tab algn="l" pos="961920"/>
                <a:tab algn="l" pos="1924200"/>
                <a:tab algn="l" pos="2886120"/>
                <a:tab algn="l" pos="3848040"/>
                <a:tab algn="l" pos="4809960"/>
                <a:tab algn="l" pos="5772240"/>
                <a:tab algn="l" pos="6734160"/>
                <a:tab algn="l" pos="7696080"/>
                <a:tab algn="l" pos="8658360"/>
                <a:tab algn="l" pos="9620280"/>
                <a:tab algn="l" pos="10582200"/>
              </a:tabLst>
            </a:pPr>
            <a:r>
              <a:rPr b="0" i="1" lang="en-US" sz="1000" strike="noStrike" u="none">
                <a:solidFill>
                  <a:srgbClr val="000000"/>
                </a:solidFill>
                <a:effectLst/>
                <a:uFillTx/>
                <a:latin typeface="Times New Roman"/>
              </a:rPr>
              <a:t>&lt;date/time&gt;</a:t>
            </a:r>
            <a:endParaRPr b="0" lang="en-US" sz="1000" strike="noStrike" u="none">
              <a:solidFill>
                <a:srgbClr val="000000"/>
              </a:solidFill>
              <a:effectLst/>
              <a:uFillTx/>
              <a:latin typeface="Times New Roman"/>
            </a:endParaRPr>
          </a:p>
        </p:txBody>
      </p:sp>
      <p:sp>
        <p:nvSpPr>
          <p:cNvPr id="507" name="PlaceHolder 1"/>
          <p:cNvSpPr>
            <a:spLocks noGrp="1"/>
          </p:cNvSpPr>
          <p:nvPr>
            <p:ph type="sldImg"/>
          </p:nvPr>
        </p:nvSpPr>
        <p:spPr>
          <a:xfrm>
            <a:off x="1174680" y="695160"/>
            <a:ext cx="4637160" cy="3478320"/>
          </a:xfrm>
          <a:prstGeom prst="rect">
            <a:avLst/>
          </a:prstGeom>
          <a:ln w="0">
            <a:noFill/>
          </a:ln>
        </p:spPr>
      </p:sp>
      <p:sp>
        <p:nvSpPr>
          <p:cNvPr id="508" name="PlaceHolder 2"/>
          <p:cNvSpPr>
            <a:spLocks noGrp="1"/>
          </p:cNvSpPr>
          <p:nvPr>
            <p:ph type="body"/>
          </p:nvPr>
        </p:nvSpPr>
        <p:spPr>
          <a:xfrm>
            <a:off x="929880" y="4405320"/>
            <a:ext cx="5124600" cy="4170240"/>
          </a:xfrm>
          <a:prstGeom prst="rect">
            <a:avLst/>
          </a:prstGeom>
          <a:solidFill>
            <a:srgbClr val="ffffff"/>
          </a:solidFill>
          <a:ln w="9360">
            <a:solidFill>
              <a:srgbClr val="000000"/>
            </a:solidFill>
            <a:miter/>
          </a:ln>
        </p:spPr>
        <p:txBody>
          <a:bodyPr lIns="4680" rIns="4680" tIns="4680" bIns="4680" anchor="t">
            <a:noAutofit/>
          </a:bodyPr>
          <a:p>
            <a:pPr indent="0">
              <a:spcBef>
                <a:spcPts val="451"/>
              </a:spcBef>
              <a:buNone/>
              <a:tabLst>
                <a:tab algn="l" pos="0"/>
                <a:tab algn="l" pos="949320"/>
                <a:tab algn="l" pos="1898640"/>
                <a:tab algn="l" pos="2847960"/>
                <a:tab algn="l" pos="3797280"/>
                <a:tab algn="l" pos="4746600"/>
                <a:tab algn="l" pos="5695920"/>
                <a:tab algn="l" pos="6645240"/>
                <a:tab algn="l" pos="7594560"/>
                <a:tab algn="l" pos="8543880"/>
                <a:tab algn="l" pos="9493200"/>
                <a:tab algn="l" pos="10442520"/>
              </a:tabLst>
            </a:pPr>
            <a:endParaRPr b="0" lang="en-US" sz="1200" strike="noStrike" u="none">
              <a:solidFill>
                <a:srgbClr val="000000"/>
              </a:solidFill>
              <a:effectLst/>
              <a:uFillTx/>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9" name=""/>
          <p:cNvSpPr txBox="1"/>
          <p:nvPr/>
        </p:nvSpPr>
        <p:spPr>
          <a:xfrm>
            <a:off x="3957480" y="8805960"/>
            <a:ext cx="3027600" cy="465120"/>
          </a:xfrm>
          <a:prstGeom prst="rect">
            <a:avLst/>
          </a:prstGeom>
          <a:noFill/>
          <a:ln w="0">
            <a:noFill/>
          </a:ln>
        </p:spPr>
        <p:txBody>
          <a:bodyPr lIns="19440" rIns="19440" tIns="0" bIns="0" anchor="b">
            <a:noAutofit/>
          </a:bodyPr>
          <a:p>
            <a:pPr marL="216000" indent="-216000" algn="r">
              <a:buClr>
                <a:srgbClr val="000000"/>
              </a:buClr>
              <a:buSzPct val="45000"/>
              <a:buFont typeface="Wingdings" charset="2"/>
              <a:buChar char=""/>
              <a:tabLst>
                <a:tab algn="l" pos="0"/>
                <a:tab algn="l" pos="961920"/>
                <a:tab algn="l" pos="1924200"/>
                <a:tab algn="l" pos="2886120"/>
                <a:tab algn="l" pos="3848040"/>
                <a:tab algn="l" pos="4809960"/>
                <a:tab algn="l" pos="5772240"/>
                <a:tab algn="l" pos="6734160"/>
                <a:tab algn="l" pos="7696080"/>
                <a:tab algn="l" pos="8658360"/>
                <a:tab algn="l" pos="9620280"/>
                <a:tab algn="l" pos="10582200"/>
              </a:tabLst>
            </a:pPr>
            <a:fld id="{4EF8F4E6-3DC0-49F3-BF18-9130EFC57B1F}" type="slidenum">
              <a:rPr b="0" i="1"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
        <p:nvSpPr>
          <p:cNvPr id="510" name=""/>
          <p:cNvSpPr txBox="1"/>
          <p:nvPr/>
        </p:nvSpPr>
        <p:spPr>
          <a:xfrm>
            <a:off x="-360" y="8805960"/>
            <a:ext cx="3027240" cy="465120"/>
          </a:xfrm>
          <a:prstGeom prst="rect">
            <a:avLst/>
          </a:prstGeom>
          <a:noFill/>
          <a:ln w="0">
            <a:noFill/>
          </a:ln>
        </p:spPr>
        <p:txBody>
          <a:bodyPr lIns="19440" rIns="19440" tIns="0" bIns="0" anchor="b">
            <a:noAutofit/>
          </a:bodyPr>
          <a:p>
            <a:pPr marL="216000" indent="-216000">
              <a:buClr>
                <a:srgbClr val="000000"/>
              </a:buClr>
              <a:buSzPct val="45000"/>
              <a:buFont typeface="Wingdings" charset="2"/>
              <a:buChar char=""/>
              <a:tabLst>
                <a:tab algn="l" pos="0"/>
                <a:tab algn="l" pos="961920"/>
                <a:tab algn="l" pos="1924200"/>
                <a:tab algn="l" pos="2886120"/>
                <a:tab algn="l" pos="3848040"/>
                <a:tab algn="l" pos="4809960"/>
                <a:tab algn="l" pos="5772240"/>
                <a:tab algn="l" pos="6734160"/>
                <a:tab algn="l" pos="7696080"/>
                <a:tab algn="l" pos="8658360"/>
                <a:tab algn="l" pos="9620280"/>
                <a:tab algn="l" pos="10582200"/>
              </a:tabLst>
            </a:pPr>
            <a:r>
              <a:rPr b="0" i="1" lang="en-US" sz="1000" strike="noStrike" u="none">
                <a:solidFill>
                  <a:srgbClr val="000000"/>
                </a:solidFill>
                <a:effectLst/>
                <a:uFillTx/>
                <a:latin typeface="Times New Roman"/>
              </a:rPr>
              <a:t>&lt;footer&gt;</a:t>
            </a:r>
            <a:endParaRPr b="0" lang="en-US" sz="1000" strike="noStrike" u="none">
              <a:solidFill>
                <a:srgbClr val="000000"/>
              </a:solidFill>
              <a:effectLst/>
              <a:uFillTx/>
              <a:latin typeface="Times New Roman"/>
            </a:endParaRPr>
          </a:p>
        </p:txBody>
      </p:sp>
      <p:sp>
        <p:nvSpPr>
          <p:cNvPr id="511" name=""/>
          <p:cNvSpPr txBox="1"/>
          <p:nvPr/>
        </p:nvSpPr>
        <p:spPr>
          <a:xfrm>
            <a:off x="-360" y="0"/>
            <a:ext cx="3027240" cy="465120"/>
          </a:xfrm>
          <a:prstGeom prst="rect">
            <a:avLst/>
          </a:prstGeom>
          <a:noFill/>
          <a:ln w="0">
            <a:noFill/>
          </a:ln>
        </p:spPr>
        <p:txBody>
          <a:bodyPr lIns="19440" rIns="19440" tIns="0" bIns="0" anchor="t">
            <a:noAutofit/>
          </a:bodyPr>
          <a:p>
            <a:pPr marL="216000" indent="-216000">
              <a:buClr>
                <a:srgbClr val="000000"/>
              </a:buClr>
              <a:buSzPct val="45000"/>
              <a:buFont typeface="Wingdings" charset="2"/>
              <a:buChar char=""/>
              <a:tabLst>
                <a:tab algn="l" pos="0"/>
                <a:tab algn="l" pos="961920"/>
                <a:tab algn="l" pos="1924200"/>
                <a:tab algn="l" pos="2886120"/>
                <a:tab algn="l" pos="3848040"/>
                <a:tab algn="l" pos="4809960"/>
                <a:tab algn="l" pos="5772240"/>
                <a:tab algn="l" pos="6734160"/>
                <a:tab algn="l" pos="7696080"/>
                <a:tab algn="l" pos="8658360"/>
                <a:tab algn="l" pos="9620280"/>
                <a:tab algn="l" pos="10582200"/>
              </a:tabLst>
            </a:pPr>
            <a:r>
              <a:rPr b="0" i="1" lang="en-US" sz="1000" strike="noStrike" u="none">
                <a:solidFill>
                  <a:srgbClr val="000000"/>
                </a:solidFill>
                <a:effectLst/>
                <a:uFillTx/>
                <a:latin typeface="Times New Roman"/>
              </a:rPr>
              <a:t>&lt;header&gt;</a:t>
            </a:r>
            <a:endParaRPr b="0" lang="en-US" sz="1000" strike="noStrike" u="none">
              <a:solidFill>
                <a:srgbClr val="000000"/>
              </a:solidFill>
              <a:effectLst/>
              <a:uFillTx/>
              <a:latin typeface="Times New Roman"/>
            </a:endParaRPr>
          </a:p>
        </p:txBody>
      </p:sp>
      <p:sp>
        <p:nvSpPr>
          <p:cNvPr id="512" name=""/>
          <p:cNvSpPr txBox="1"/>
          <p:nvPr/>
        </p:nvSpPr>
        <p:spPr>
          <a:xfrm>
            <a:off x="3957480" y="0"/>
            <a:ext cx="3027600" cy="465120"/>
          </a:xfrm>
          <a:prstGeom prst="rect">
            <a:avLst/>
          </a:prstGeom>
          <a:noFill/>
          <a:ln w="0">
            <a:noFill/>
          </a:ln>
        </p:spPr>
        <p:txBody>
          <a:bodyPr lIns="19440" rIns="19440" tIns="0" bIns="0" anchor="t">
            <a:noAutofit/>
          </a:bodyPr>
          <a:p>
            <a:pPr marL="216000" indent="-216000" algn="r">
              <a:buClr>
                <a:srgbClr val="000000"/>
              </a:buClr>
              <a:buSzPct val="45000"/>
              <a:buFont typeface="Wingdings" charset="2"/>
              <a:buChar char=""/>
              <a:tabLst>
                <a:tab algn="l" pos="0"/>
                <a:tab algn="l" pos="961920"/>
                <a:tab algn="l" pos="1924200"/>
                <a:tab algn="l" pos="2886120"/>
                <a:tab algn="l" pos="3848040"/>
                <a:tab algn="l" pos="4809960"/>
                <a:tab algn="l" pos="5772240"/>
                <a:tab algn="l" pos="6734160"/>
                <a:tab algn="l" pos="7696080"/>
                <a:tab algn="l" pos="8658360"/>
                <a:tab algn="l" pos="9620280"/>
                <a:tab algn="l" pos="10582200"/>
              </a:tabLst>
            </a:pPr>
            <a:r>
              <a:rPr b="0" i="1" lang="en-US" sz="1000" strike="noStrike" u="none">
                <a:solidFill>
                  <a:srgbClr val="000000"/>
                </a:solidFill>
                <a:effectLst/>
                <a:uFillTx/>
                <a:latin typeface="Times New Roman"/>
              </a:rPr>
              <a:t>&lt;date/time&gt;</a:t>
            </a:r>
            <a:endParaRPr b="0" lang="en-US" sz="1000" strike="noStrike" u="none">
              <a:solidFill>
                <a:srgbClr val="000000"/>
              </a:solidFill>
              <a:effectLst/>
              <a:uFillTx/>
              <a:latin typeface="Times New Roman"/>
            </a:endParaRPr>
          </a:p>
        </p:txBody>
      </p:sp>
      <p:sp>
        <p:nvSpPr>
          <p:cNvPr id="513" name="PlaceHolder 1"/>
          <p:cNvSpPr>
            <a:spLocks noGrp="1"/>
          </p:cNvSpPr>
          <p:nvPr>
            <p:ph type="sldImg"/>
          </p:nvPr>
        </p:nvSpPr>
        <p:spPr>
          <a:xfrm>
            <a:off x="1174680" y="695160"/>
            <a:ext cx="4637160" cy="3478320"/>
          </a:xfrm>
          <a:prstGeom prst="rect">
            <a:avLst/>
          </a:prstGeom>
          <a:ln w="0">
            <a:noFill/>
          </a:ln>
        </p:spPr>
      </p:sp>
      <p:sp>
        <p:nvSpPr>
          <p:cNvPr id="514" name="PlaceHolder 2"/>
          <p:cNvSpPr>
            <a:spLocks noGrp="1"/>
          </p:cNvSpPr>
          <p:nvPr>
            <p:ph type="body"/>
          </p:nvPr>
        </p:nvSpPr>
        <p:spPr>
          <a:xfrm>
            <a:off x="929880" y="4405320"/>
            <a:ext cx="5124600" cy="4170240"/>
          </a:xfrm>
          <a:prstGeom prst="rect">
            <a:avLst/>
          </a:prstGeom>
          <a:solidFill>
            <a:srgbClr val="ffffff"/>
          </a:solidFill>
          <a:ln w="9360">
            <a:solidFill>
              <a:srgbClr val="000000"/>
            </a:solidFill>
            <a:miter/>
          </a:ln>
        </p:spPr>
        <p:txBody>
          <a:bodyPr lIns="4680" rIns="4680" tIns="4680" bIns="4680" anchor="t">
            <a:noAutofit/>
          </a:bodyPr>
          <a:p>
            <a:pPr indent="0">
              <a:spcBef>
                <a:spcPts val="451"/>
              </a:spcBef>
              <a:buNone/>
              <a:tabLst>
                <a:tab algn="l" pos="0"/>
                <a:tab algn="l" pos="949320"/>
                <a:tab algn="l" pos="1898640"/>
                <a:tab algn="l" pos="2847960"/>
                <a:tab algn="l" pos="3797280"/>
                <a:tab algn="l" pos="4746600"/>
                <a:tab algn="l" pos="5695920"/>
                <a:tab algn="l" pos="6645240"/>
                <a:tab algn="l" pos="7594560"/>
                <a:tab algn="l" pos="8543880"/>
                <a:tab algn="l" pos="9493200"/>
                <a:tab algn="l" pos="10442520"/>
              </a:tabLst>
            </a:pPr>
            <a:endParaRPr b="0" lang="en-US" sz="1200" strike="noStrike" u="none">
              <a:solidFill>
                <a:srgbClr val="000000"/>
              </a:solidFill>
              <a:effectLst/>
              <a:uFillTx/>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1" name=""/>
          <p:cNvSpPr txBox="1"/>
          <p:nvPr/>
        </p:nvSpPr>
        <p:spPr>
          <a:xfrm>
            <a:off x="3957480" y="8805960"/>
            <a:ext cx="3027600" cy="465120"/>
          </a:xfrm>
          <a:prstGeom prst="rect">
            <a:avLst/>
          </a:prstGeom>
          <a:noFill/>
          <a:ln w="0">
            <a:noFill/>
          </a:ln>
        </p:spPr>
        <p:txBody>
          <a:bodyPr lIns="19440" rIns="19440" tIns="0" bIns="0" anchor="b">
            <a:noAutofit/>
          </a:bodyPr>
          <a:p>
            <a:pPr marL="216000" indent="-216000" algn="r">
              <a:buClr>
                <a:srgbClr val="000000"/>
              </a:buClr>
              <a:buSzPct val="45000"/>
              <a:buFont typeface="Wingdings" charset="2"/>
              <a:buChar char=""/>
              <a:tabLst>
                <a:tab algn="l" pos="0"/>
                <a:tab algn="l" pos="961920"/>
                <a:tab algn="l" pos="1924200"/>
                <a:tab algn="l" pos="2886120"/>
                <a:tab algn="l" pos="3848040"/>
                <a:tab algn="l" pos="4809960"/>
                <a:tab algn="l" pos="5772240"/>
                <a:tab algn="l" pos="6734160"/>
                <a:tab algn="l" pos="7696080"/>
                <a:tab algn="l" pos="8658360"/>
                <a:tab algn="l" pos="9620280"/>
                <a:tab algn="l" pos="10582200"/>
              </a:tabLst>
            </a:pPr>
            <a:fld id="{027D172D-C1D2-44B9-B196-99CFB9171258}" type="slidenum">
              <a:rPr b="0" i="1"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
        <p:nvSpPr>
          <p:cNvPr id="492" name=""/>
          <p:cNvSpPr txBox="1"/>
          <p:nvPr/>
        </p:nvSpPr>
        <p:spPr>
          <a:xfrm>
            <a:off x="-360" y="8805960"/>
            <a:ext cx="3027240" cy="465120"/>
          </a:xfrm>
          <a:prstGeom prst="rect">
            <a:avLst/>
          </a:prstGeom>
          <a:noFill/>
          <a:ln w="0">
            <a:noFill/>
          </a:ln>
        </p:spPr>
        <p:txBody>
          <a:bodyPr lIns="19440" rIns="19440" tIns="0" bIns="0" anchor="b">
            <a:noAutofit/>
          </a:bodyPr>
          <a:p>
            <a:pPr marL="216000" indent="-216000">
              <a:buClr>
                <a:srgbClr val="000000"/>
              </a:buClr>
              <a:buSzPct val="45000"/>
              <a:buFont typeface="Wingdings" charset="2"/>
              <a:buChar char=""/>
              <a:tabLst>
                <a:tab algn="l" pos="0"/>
                <a:tab algn="l" pos="961920"/>
                <a:tab algn="l" pos="1924200"/>
                <a:tab algn="l" pos="2886120"/>
                <a:tab algn="l" pos="3848040"/>
                <a:tab algn="l" pos="4809960"/>
                <a:tab algn="l" pos="5772240"/>
                <a:tab algn="l" pos="6734160"/>
                <a:tab algn="l" pos="7696080"/>
                <a:tab algn="l" pos="8658360"/>
                <a:tab algn="l" pos="9620280"/>
                <a:tab algn="l" pos="10582200"/>
              </a:tabLst>
            </a:pPr>
            <a:r>
              <a:rPr b="0" i="1" lang="en-US" sz="1000" strike="noStrike" u="none">
                <a:solidFill>
                  <a:srgbClr val="000000"/>
                </a:solidFill>
                <a:effectLst/>
                <a:uFillTx/>
                <a:latin typeface="Times New Roman"/>
              </a:rPr>
              <a:t>&lt;footer&gt;</a:t>
            </a:r>
            <a:endParaRPr b="0" lang="en-US" sz="1000" strike="noStrike" u="none">
              <a:solidFill>
                <a:srgbClr val="000000"/>
              </a:solidFill>
              <a:effectLst/>
              <a:uFillTx/>
              <a:latin typeface="Times New Roman"/>
            </a:endParaRPr>
          </a:p>
        </p:txBody>
      </p:sp>
      <p:sp>
        <p:nvSpPr>
          <p:cNvPr id="493" name=""/>
          <p:cNvSpPr txBox="1"/>
          <p:nvPr/>
        </p:nvSpPr>
        <p:spPr>
          <a:xfrm>
            <a:off x="-360" y="0"/>
            <a:ext cx="3027240" cy="465120"/>
          </a:xfrm>
          <a:prstGeom prst="rect">
            <a:avLst/>
          </a:prstGeom>
          <a:noFill/>
          <a:ln w="0">
            <a:noFill/>
          </a:ln>
        </p:spPr>
        <p:txBody>
          <a:bodyPr lIns="19440" rIns="19440" tIns="0" bIns="0" anchor="t">
            <a:noAutofit/>
          </a:bodyPr>
          <a:p>
            <a:pPr marL="216000" indent="-216000">
              <a:buClr>
                <a:srgbClr val="000000"/>
              </a:buClr>
              <a:buSzPct val="45000"/>
              <a:buFont typeface="Wingdings" charset="2"/>
              <a:buChar char=""/>
              <a:tabLst>
                <a:tab algn="l" pos="0"/>
                <a:tab algn="l" pos="961920"/>
                <a:tab algn="l" pos="1924200"/>
                <a:tab algn="l" pos="2886120"/>
                <a:tab algn="l" pos="3848040"/>
                <a:tab algn="l" pos="4809960"/>
                <a:tab algn="l" pos="5772240"/>
                <a:tab algn="l" pos="6734160"/>
                <a:tab algn="l" pos="7696080"/>
                <a:tab algn="l" pos="8658360"/>
                <a:tab algn="l" pos="9620280"/>
                <a:tab algn="l" pos="10582200"/>
              </a:tabLst>
            </a:pPr>
            <a:r>
              <a:rPr b="0" i="1" lang="en-US" sz="1000" strike="noStrike" u="none">
                <a:solidFill>
                  <a:srgbClr val="000000"/>
                </a:solidFill>
                <a:effectLst/>
                <a:uFillTx/>
                <a:latin typeface="Times New Roman"/>
              </a:rPr>
              <a:t>&lt;header&gt;</a:t>
            </a:r>
            <a:endParaRPr b="0" lang="en-US" sz="1000" strike="noStrike" u="none">
              <a:solidFill>
                <a:srgbClr val="000000"/>
              </a:solidFill>
              <a:effectLst/>
              <a:uFillTx/>
              <a:latin typeface="Times New Roman"/>
            </a:endParaRPr>
          </a:p>
        </p:txBody>
      </p:sp>
      <p:sp>
        <p:nvSpPr>
          <p:cNvPr id="494" name=""/>
          <p:cNvSpPr txBox="1"/>
          <p:nvPr/>
        </p:nvSpPr>
        <p:spPr>
          <a:xfrm>
            <a:off x="3957480" y="0"/>
            <a:ext cx="3027600" cy="465120"/>
          </a:xfrm>
          <a:prstGeom prst="rect">
            <a:avLst/>
          </a:prstGeom>
          <a:noFill/>
          <a:ln w="0">
            <a:noFill/>
          </a:ln>
        </p:spPr>
        <p:txBody>
          <a:bodyPr lIns="19440" rIns="19440" tIns="0" bIns="0" anchor="t">
            <a:noAutofit/>
          </a:bodyPr>
          <a:p>
            <a:pPr marL="216000" indent="-216000" algn="r">
              <a:buClr>
                <a:srgbClr val="000000"/>
              </a:buClr>
              <a:buSzPct val="45000"/>
              <a:buFont typeface="Wingdings" charset="2"/>
              <a:buChar char=""/>
              <a:tabLst>
                <a:tab algn="l" pos="0"/>
                <a:tab algn="l" pos="961920"/>
                <a:tab algn="l" pos="1924200"/>
                <a:tab algn="l" pos="2886120"/>
                <a:tab algn="l" pos="3848040"/>
                <a:tab algn="l" pos="4809960"/>
                <a:tab algn="l" pos="5772240"/>
                <a:tab algn="l" pos="6734160"/>
                <a:tab algn="l" pos="7696080"/>
                <a:tab algn="l" pos="8658360"/>
                <a:tab algn="l" pos="9620280"/>
                <a:tab algn="l" pos="10582200"/>
              </a:tabLst>
            </a:pPr>
            <a:r>
              <a:rPr b="0" i="1" lang="en-US" sz="1000" strike="noStrike" u="none">
                <a:solidFill>
                  <a:srgbClr val="000000"/>
                </a:solidFill>
                <a:effectLst/>
                <a:uFillTx/>
                <a:latin typeface="Times New Roman"/>
              </a:rPr>
              <a:t>&lt;date/time&gt;</a:t>
            </a:r>
            <a:endParaRPr b="0" lang="en-US" sz="1000" strike="noStrike" u="none">
              <a:solidFill>
                <a:srgbClr val="000000"/>
              </a:solidFill>
              <a:effectLst/>
              <a:uFillTx/>
              <a:latin typeface="Times New Roman"/>
            </a:endParaRPr>
          </a:p>
        </p:txBody>
      </p:sp>
      <p:sp>
        <p:nvSpPr>
          <p:cNvPr id="495" name="PlaceHolder 1"/>
          <p:cNvSpPr>
            <a:spLocks noGrp="1"/>
          </p:cNvSpPr>
          <p:nvPr>
            <p:ph type="sldImg"/>
          </p:nvPr>
        </p:nvSpPr>
        <p:spPr>
          <a:xfrm>
            <a:off x="1212840" y="711360"/>
            <a:ext cx="4641840" cy="3481200"/>
          </a:xfrm>
          <a:prstGeom prst="rect">
            <a:avLst/>
          </a:prstGeom>
          <a:ln w="0">
            <a:noFill/>
          </a:ln>
        </p:spPr>
      </p:sp>
      <p:sp>
        <p:nvSpPr>
          <p:cNvPr id="496" name="PlaceHolder 2"/>
          <p:cNvSpPr>
            <a:spLocks noGrp="1"/>
          </p:cNvSpPr>
          <p:nvPr>
            <p:ph type="body"/>
          </p:nvPr>
        </p:nvSpPr>
        <p:spPr>
          <a:xfrm>
            <a:off x="963360" y="4403520"/>
            <a:ext cx="5057640" cy="4190760"/>
          </a:xfrm>
          <a:prstGeom prst="rect">
            <a:avLst/>
          </a:prstGeom>
          <a:solidFill>
            <a:srgbClr val="ffffff"/>
          </a:solidFill>
          <a:ln w="9360">
            <a:solidFill>
              <a:srgbClr val="000000"/>
            </a:solidFill>
            <a:miter/>
          </a:ln>
        </p:spPr>
        <p:txBody>
          <a:bodyPr lIns="4680" rIns="4680" tIns="4680" bIns="4680" anchor="t">
            <a:noAutofit/>
          </a:bodyPr>
          <a:p>
            <a:pPr indent="0">
              <a:spcBef>
                <a:spcPts val="451"/>
              </a:spcBef>
              <a:buNone/>
              <a:tabLst>
                <a:tab algn="l" pos="0"/>
                <a:tab algn="l" pos="949320"/>
                <a:tab algn="l" pos="1898640"/>
                <a:tab algn="l" pos="2847960"/>
                <a:tab algn="l" pos="3797280"/>
                <a:tab algn="l" pos="4746600"/>
                <a:tab algn="l" pos="5695920"/>
                <a:tab algn="l" pos="6645240"/>
                <a:tab algn="l" pos="7594560"/>
                <a:tab algn="l" pos="8543880"/>
                <a:tab algn="l" pos="9493200"/>
                <a:tab algn="l" pos="10442520"/>
              </a:tabLst>
            </a:pPr>
            <a:endParaRPr b="0" lang="en-US" sz="1200" strike="noStrike" u="none">
              <a:solidFill>
                <a:srgbClr val="000000"/>
              </a:solidFill>
              <a:effectLst/>
              <a:uFillTx/>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5" name=""/>
          <p:cNvSpPr txBox="1"/>
          <p:nvPr/>
        </p:nvSpPr>
        <p:spPr>
          <a:xfrm>
            <a:off x="3957480" y="8805960"/>
            <a:ext cx="3027600" cy="465120"/>
          </a:xfrm>
          <a:prstGeom prst="rect">
            <a:avLst/>
          </a:prstGeom>
          <a:noFill/>
          <a:ln w="0">
            <a:noFill/>
          </a:ln>
        </p:spPr>
        <p:txBody>
          <a:bodyPr lIns="19440" rIns="19440" tIns="0" bIns="0" anchor="b">
            <a:noAutofit/>
          </a:bodyPr>
          <a:p>
            <a:pPr marL="216000" indent="-216000" algn="r">
              <a:buClr>
                <a:srgbClr val="000000"/>
              </a:buClr>
              <a:buSzPct val="45000"/>
              <a:buFont typeface="Wingdings" charset="2"/>
              <a:buChar char=""/>
              <a:tabLst>
                <a:tab algn="l" pos="0"/>
                <a:tab algn="l" pos="961920"/>
                <a:tab algn="l" pos="1924200"/>
                <a:tab algn="l" pos="2886120"/>
                <a:tab algn="l" pos="3848040"/>
                <a:tab algn="l" pos="4809960"/>
                <a:tab algn="l" pos="5772240"/>
                <a:tab algn="l" pos="6734160"/>
                <a:tab algn="l" pos="7696080"/>
                <a:tab algn="l" pos="8658360"/>
                <a:tab algn="l" pos="9620280"/>
                <a:tab algn="l" pos="10582200"/>
              </a:tabLst>
            </a:pPr>
            <a:fld id="{6BEB1259-0931-47C7-B1B0-7FD7CF0BD805}" type="slidenum">
              <a:rPr b="0" i="1"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
        <p:nvSpPr>
          <p:cNvPr id="516" name=""/>
          <p:cNvSpPr txBox="1"/>
          <p:nvPr/>
        </p:nvSpPr>
        <p:spPr>
          <a:xfrm>
            <a:off x="-360" y="8805960"/>
            <a:ext cx="3027240" cy="465120"/>
          </a:xfrm>
          <a:prstGeom prst="rect">
            <a:avLst/>
          </a:prstGeom>
          <a:noFill/>
          <a:ln w="0">
            <a:noFill/>
          </a:ln>
        </p:spPr>
        <p:txBody>
          <a:bodyPr lIns="19440" rIns="19440" tIns="0" bIns="0" anchor="b">
            <a:noAutofit/>
          </a:bodyPr>
          <a:p>
            <a:pPr marL="216000" indent="-216000">
              <a:buClr>
                <a:srgbClr val="000000"/>
              </a:buClr>
              <a:buSzPct val="45000"/>
              <a:buFont typeface="Wingdings" charset="2"/>
              <a:buChar char=""/>
              <a:tabLst>
                <a:tab algn="l" pos="0"/>
                <a:tab algn="l" pos="961920"/>
                <a:tab algn="l" pos="1924200"/>
                <a:tab algn="l" pos="2886120"/>
                <a:tab algn="l" pos="3848040"/>
                <a:tab algn="l" pos="4809960"/>
                <a:tab algn="l" pos="5772240"/>
                <a:tab algn="l" pos="6734160"/>
                <a:tab algn="l" pos="7696080"/>
                <a:tab algn="l" pos="8658360"/>
                <a:tab algn="l" pos="9620280"/>
                <a:tab algn="l" pos="10582200"/>
              </a:tabLst>
            </a:pPr>
            <a:r>
              <a:rPr b="0" i="1" lang="en-US" sz="1000" strike="noStrike" u="none">
                <a:solidFill>
                  <a:srgbClr val="000000"/>
                </a:solidFill>
                <a:effectLst/>
                <a:uFillTx/>
                <a:latin typeface="Times New Roman"/>
              </a:rPr>
              <a:t>&lt;footer&gt;</a:t>
            </a:r>
            <a:endParaRPr b="0" lang="en-US" sz="1000" strike="noStrike" u="none">
              <a:solidFill>
                <a:srgbClr val="000000"/>
              </a:solidFill>
              <a:effectLst/>
              <a:uFillTx/>
              <a:latin typeface="Times New Roman"/>
            </a:endParaRPr>
          </a:p>
        </p:txBody>
      </p:sp>
      <p:sp>
        <p:nvSpPr>
          <p:cNvPr id="517" name=""/>
          <p:cNvSpPr txBox="1"/>
          <p:nvPr/>
        </p:nvSpPr>
        <p:spPr>
          <a:xfrm>
            <a:off x="-360" y="0"/>
            <a:ext cx="3027240" cy="465120"/>
          </a:xfrm>
          <a:prstGeom prst="rect">
            <a:avLst/>
          </a:prstGeom>
          <a:noFill/>
          <a:ln w="0">
            <a:noFill/>
          </a:ln>
        </p:spPr>
        <p:txBody>
          <a:bodyPr lIns="19440" rIns="19440" tIns="0" bIns="0" anchor="t">
            <a:noAutofit/>
          </a:bodyPr>
          <a:p>
            <a:pPr marL="216000" indent="-216000">
              <a:buClr>
                <a:srgbClr val="000000"/>
              </a:buClr>
              <a:buSzPct val="45000"/>
              <a:buFont typeface="Wingdings" charset="2"/>
              <a:buChar char=""/>
              <a:tabLst>
                <a:tab algn="l" pos="0"/>
                <a:tab algn="l" pos="961920"/>
                <a:tab algn="l" pos="1924200"/>
                <a:tab algn="l" pos="2886120"/>
                <a:tab algn="l" pos="3848040"/>
                <a:tab algn="l" pos="4809960"/>
                <a:tab algn="l" pos="5772240"/>
                <a:tab algn="l" pos="6734160"/>
                <a:tab algn="l" pos="7696080"/>
                <a:tab algn="l" pos="8658360"/>
                <a:tab algn="l" pos="9620280"/>
                <a:tab algn="l" pos="10582200"/>
              </a:tabLst>
            </a:pPr>
            <a:r>
              <a:rPr b="0" i="1" lang="en-US" sz="1000" strike="noStrike" u="none">
                <a:solidFill>
                  <a:srgbClr val="000000"/>
                </a:solidFill>
                <a:effectLst/>
                <a:uFillTx/>
                <a:latin typeface="Times New Roman"/>
              </a:rPr>
              <a:t>&lt;header&gt;</a:t>
            </a:r>
            <a:endParaRPr b="0" lang="en-US" sz="1000" strike="noStrike" u="none">
              <a:solidFill>
                <a:srgbClr val="000000"/>
              </a:solidFill>
              <a:effectLst/>
              <a:uFillTx/>
              <a:latin typeface="Times New Roman"/>
            </a:endParaRPr>
          </a:p>
        </p:txBody>
      </p:sp>
      <p:sp>
        <p:nvSpPr>
          <p:cNvPr id="518" name=""/>
          <p:cNvSpPr txBox="1"/>
          <p:nvPr/>
        </p:nvSpPr>
        <p:spPr>
          <a:xfrm>
            <a:off x="3957480" y="0"/>
            <a:ext cx="3027600" cy="465120"/>
          </a:xfrm>
          <a:prstGeom prst="rect">
            <a:avLst/>
          </a:prstGeom>
          <a:noFill/>
          <a:ln w="0">
            <a:noFill/>
          </a:ln>
        </p:spPr>
        <p:txBody>
          <a:bodyPr lIns="19440" rIns="19440" tIns="0" bIns="0" anchor="t">
            <a:noAutofit/>
          </a:bodyPr>
          <a:p>
            <a:pPr marL="216000" indent="-216000" algn="r">
              <a:buClr>
                <a:srgbClr val="000000"/>
              </a:buClr>
              <a:buSzPct val="45000"/>
              <a:buFont typeface="Wingdings" charset="2"/>
              <a:buChar char=""/>
              <a:tabLst>
                <a:tab algn="l" pos="0"/>
                <a:tab algn="l" pos="961920"/>
                <a:tab algn="l" pos="1924200"/>
                <a:tab algn="l" pos="2886120"/>
                <a:tab algn="l" pos="3848040"/>
                <a:tab algn="l" pos="4809960"/>
                <a:tab algn="l" pos="5772240"/>
                <a:tab algn="l" pos="6734160"/>
                <a:tab algn="l" pos="7696080"/>
                <a:tab algn="l" pos="8658360"/>
                <a:tab algn="l" pos="9620280"/>
                <a:tab algn="l" pos="10582200"/>
              </a:tabLst>
            </a:pPr>
            <a:r>
              <a:rPr b="0" i="1" lang="en-US" sz="1000" strike="noStrike" u="none">
                <a:solidFill>
                  <a:srgbClr val="000000"/>
                </a:solidFill>
                <a:effectLst/>
                <a:uFillTx/>
                <a:latin typeface="Times New Roman"/>
              </a:rPr>
              <a:t>&lt;date/time&gt;</a:t>
            </a:r>
            <a:endParaRPr b="0" lang="en-US" sz="1000" strike="noStrike" u="none">
              <a:solidFill>
                <a:srgbClr val="000000"/>
              </a:solidFill>
              <a:effectLst/>
              <a:uFillTx/>
              <a:latin typeface="Times New Roman"/>
            </a:endParaRPr>
          </a:p>
        </p:txBody>
      </p:sp>
      <p:sp>
        <p:nvSpPr>
          <p:cNvPr id="519" name="PlaceHolder 1"/>
          <p:cNvSpPr>
            <a:spLocks noGrp="1"/>
          </p:cNvSpPr>
          <p:nvPr>
            <p:ph type="sldImg"/>
          </p:nvPr>
        </p:nvSpPr>
        <p:spPr>
          <a:xfrm>
            <a:off x="1174680" y="695160"/>
            <a:ext cx="4637160" cy="3478320"/>
          </a:xfrm>
          <a:prstGeom prst="rect">
            <a:avLst/>
          </a:prstGeom>
          <a:ln w="0">
            <a:noFill/>
          </a:ln>
        </p:spPr>
      </p:sp>
      <p:sp>
        <p:nvSpPr>
          <p:cNvPr id="520" name="PlaceHolder 2"/>
          <p:cNvSpPr>
            <a:spLocks noGrp="1"/>
          </p:cNvSpPr>
          <p:nvPr>
            <p:ph type="body"/>
          </p:nvPr>
        </p:nvSpPr>
        <p:spPr>
          <a:xfrm>
            <a:off x="929880" y="4405320"/>
            <a:ext cx="5124600" cy="4170240"/>
          </a:xfrm>
          <a:prstGeom prst="rect">
            <a:avLst/>
          </a:prstGeom>
          <a:solidFill>
            <a:srgbClr val="ffffff"/>
          </a:solidFill>
          <a:ln w="9360">
            <a:solidFill>
              <a:srgbClr val="000000"/>
            </a:solidFill>
            <a:miter/>
          </a:ln>
        </p:spPr>
        <p:txBody>
          <a:bodyPr lIns="4680" rIns="4680" tIns="4680" bIns="4680" anchor="t">
            <a:noAutofit/>
          </a:bodyPr>
          <a:p>
            <a:pPr indent="0">
              <a:spcBef>
                <a:spcPts val="451"/>
              </a:spcBef>
              <a:buNone/>
              <a:tabLst>
                <a:tab algn="l" pos="0"/>
                <a:tab algn="l" pos="949320"/>
                <a:tab algn="l" pos="1898640"/>
                <a:tab algn="l" pos="2847960"/>
                <a:tab algn="l" pos="3797280"/>
                <a:tab algn="l" pos="4746600"/>
                <a:tab algn="l" pos="5695920"/>
                <a:tab algn="l" pos="6645240"/>
                <a:tab algn="l" pos="7594560"/>
                <a:tab algn="l" pos="8543880"/>
                <a:tab algn="l" pos="9493200"/>
                <a:tab algn="l" pos="10442520"/>
              </a:tabLst>
            </a:pPr>
            <a:endParaRPr b="0" lang="en-US" sz="1200" strike="noStrike" u="none">
              <a:solidFill>
                <a:srgbClr val="000000"/>
              </a:solidFill>
              <a:effectLst/>
              <a:uFillTx/>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7" name=""/>
          <p:cNvSpPr txBox="1"/>
          <p:nvPr/>
        </p:nvSpPr>
        <p:spPr>
          <a:xfrm>
            <a:off x="3957480" y="8805960"/>
            <a:ext cx="3027600" cy="465120"/>
          </a:xfrm>
          <a:prstGeom prst="rect">
            <a:avLst/>
          </a:prstGeom>
          <a:noFill/>
          <a:ln w="0">
            <a:noFill/>
          </a:ln>
        </p:spPr>
        <p:txBody>
          <a:bodyPr lIns="19440" rIns="19440" tIns="0" bIns="0" anchor="b">
            <a:noAutofit/>
          </a:bodyPr>
          <a:p>
            <a:pPr marL="216000" indent="-216000" algn="r">
              <a:buClr>
                <a:srgbClr val="000000"/>
              </a:buClr>
              <a:buSzPct val="45000"/>
              <a:buFont typeface="Wingdings" charset="2"/>
              <a:buChar char=""/>
              <a:tabLst>
                <a:tab algn="l" pos="0"/>
                <a:tab algn="l" pos="961920"/>
                <a:tab algn="l" pos="1924200"/>
                <a:tab algn="l" pos="2886120"/>
                <a:tab algn="l" pos="3848040"/>
                <a:tab algn="l" pos="4809960"/>
                <a:tab algn="l" pos="5772240"/>
                <a:tab algn="l" pos="6734160"/>
                <a:tab algn="l" pos="7696080"/>
                <a:tab algn="l" pos="8658360"/>
                <a:tab algn="l" pos="9620280"/>
                <a:tab algn="l" pos="10582200"/>
              </a:tabLst>
            </a:pPr>
            <a:fld id="{1C29154F-B78F-47C6-A002-CDA74D9FDDD6}" type="slidenum">
              <a:rPr b="0" i="1"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
        <p:nvSpPr>
          <p:cNvPr id="498" name=""/>
          <p:cNvSpPr txBox="1"/>
          <p:nvPr/>
        </p:nvSpPr>
        <p:spPr>
          <a:xfrm>
            <a:off x="-360" y="8805960"/>
            <a:ext cx="3027240" cy="465120"/>
          </a:xfrm>
          <a:prstGeom prst="rect">
            <a:avLst/>
          </a:prstGeom>
          <a:noFill/>
          <a:ln w="0">
            <a:noFill/>
          </a:ln>
        </p:spPr>
        <p:txBody>
          <a:bodyPr lIns="19440" rIns="19440" tIns="0" bIns="0" anchor="b">
            <a:noAutofit/>
          </a:bodyPr>
          <a:p>
            <a:pPr marL="216000" indent="-216000">
              <a:buClr>
                <a:srgbClr val="000000"/>
              </a:buClr>
              <a:buSzPct val="45000"/>
              <a:buFont typeface="Wingdings" charset="2"/>
              <a:buChar char=""/>
              <a:tabLst>
                <a:tab algn="l" pos="0"/>
                <a:tab algn="l" pos="961920"/>
                <a:tab algn="l" pos="1924200"/>
                <a:tab algn="l" pos="2886120"/>
                <a:tab algn="l" pos="3848040"/>
                <a:tab algn="l" pos="4809960"/>
                <a:tab algn="l" pos="5772240"/>
                <a:tab algn="l" pos="6734160"/>
                <a:tab algn="l" pos="7696080"/>
                <a:tab algn="l" pos="8658360"/>
                <a:tab algn="l" pos="9620280"/>
                <a:tab algn="l" pos="10582200"/>
              </a:tabLst>
            </a:pPr>
            <a:r>
              <a:rPr b="0" i="1" lang="en-US" sz="1000" strike="noStrike" u="none">
                <a:solidFill>
                  <a:srgbClr val="000000"/>
                </a:solidFill>
                <a:effectLst/>
                <a:uFillTx/>
                <a:latin typeface="Times New Roman"/>
              </a:rPr>
              <a:t>&lt;footer&gt;</a:t>
            </a:r>
            <a:endParaRPr b="0" lang="en-US" sz="1000" strike="noStrike" u="none">
              <a:solidFill>
                <a:srgbClr val="000000"/>
              </a:solidFill>
              <a:effectLst/>
              <a:uFillTx/>
              <a:latin typeface="Times New Roman"/>
            </a:endParaRPr>
          </a:p>
        </p:txBody>
      </p:sp>
      <p:sp>
        <p:nvSpPr>
          <p:cNvPr id="499" name=""/>
          <p:cNvSpPr txBox="1"/>
          <p:nvPr/>
        </p:nvSpPr>
        <p:spPr>
          <a:xfrm>
            <a:off x="-360" y="0"/>
            <a:ext cx="3027240" cy="465120"/>
          </a:xfrm>
          <a:prstGeom prst="rect">
            <a:avLst/>
          </a:prstGeom>
          <a:noFill/>
          <a:ln w="0">
            <a:noFill/>
          </a:ln>
        </p:spPr>
        <p:txBody>
          <a:bodyPr lIns="19440" rIns="19440" tIns="0" bIns="0" anchor="t">
            <a:noAutofit/>
          </a:bodyPr>
          <a:p>
            <a:pPr marL="216000" indent="-216000">
              <a:buClr>
                <a:srgbClr val="000000"/>
              </a:buClr>
              <a:buSzPct val="45000"/>
              <a:buFont typeface="Wingdings" charset="2"/>
              <a:buChar char=""/>
              <a:tabLst>
                <a:tab algn="l" pos="0"/>
                <a:tab algn="l" pos="961920"/>
                <a:tab algn="l" pos="1924200"/>
                <a:tab algn="l" pos="2886120"/>
                <a:tab algn="l" pos="3848040"/>
                <a:tab algn="l" pos="4809960"/>
                <a:tab algn="l" pos="5772240"/>
                <a:tab algn="l" pos="6734160"/>
                <a:tab algn="l" pos="7696080"/>
                <a:tab algn="l" pos="8658360"/>
                <a:tab algn="l" pos="9620280"/>
                <a:tab algn="l" pos="10582200"/>
              </a:tabLst>
            </a:pPr>
            <a:r>
              <a:rPr b="0" i="1" lang="en-US" sz="1000" strike="noStrike" u="none">
                <a:solidFill>
                  <a:srgbClr val="000000"/>
                </a:solidFill>
                <a:effectLst/>
                <a:uFillTx/>
                <a:latin typeface="Times New Roman"/>
              </a:rPr>
              <a:t>&lt;header&gt;</a:t>
            </a:r>
            <a:endParaRPr b="0" lang="en-US" sz="1000" strike="noStrike" u="none">
              <a:solidFill>
                <a:srgbClr val="000000"/>
              </a:solidFill>
              <a:effectLst/>
              <a:uFillTx/>
              <a:latin typeface="Times New Roman"/>
            </a:endParaRPr>
          </a:p>
        </p:txBody>
      </p:sp>
      <p:sp>
        <p:nvSpPr>
          <p:cNvPr id="500" name=""/>
          <p:cNvSpPr txBox="1"/>
          <p:nvPr/>
        </p:nvSpPr>
        <p:spPr>
          <a:xfrm>
            <a:off x="3957480" y="0"/>
            <a:ext cx="3027600" cy="465120"/>
          </a:xfrm>
          <a:prstGeom prst="rect">
            <a:avLst/>
          </a:prstGeom>
          <a:noFill/>
          <a:ln w="0">
            <a:noFill/>
          </a:ln>
        </p:spPr>
        <p:txBody>
          <a:bodyPr lIns="19440" rIns="19440" tIns="0" bIns="0" anchor="t">
            <a:noAutofit/>
          </a:bodyPr>
          <a:p>
            <a:pPr marL="216000" indent="-216000" algn="r">
              <a:buClr>
                <a:srgbClr val="000000"/>
              </a:buClr>
              <a:buSzPct val="45000"/>
              <a:buFont typeface="Wingdings" charset="2"/>
              <a:buChar char=""/>
              <a:tabLst>
                <a:tab algn="l" pos="0"/>
                <a:tab algn="l" pos="961920"/>
                <a:tab algn="l" pos="1924200"/>
                <a:tab algn="l" pos="2886120"/>
                <a:tab algn="l" pos="3848040"/>
                <a:tab algn="l" pos="4809960"/>
                <a:tab algn="l" pos="5772240"/>
                <a:tab algn="l" pos="6734160"/>
                <a:tab algn="l" pos="7696080"/>
                <a:tab algn="l" pos="8658360"/>
                <a:tab algn="l" pos="9620280"/>
                <a:tab algn="l" pos="10582200"/>
              </a:tabLst>
            </a:pPr>
            <a:r>
              <a:rPr b="0" i="1" lang="en-US" sz="1000" strike="noStrike" u="none">
                <a:solidFill>
                  <a:srgbClr val="000000"/>
                </a:solidFill>
                <a:effectLst/>
                <a:uFillTx/>
                <a:latin typeface="Times New Roman"/>
              </a:rPr>
              <a:t>&lt;date/time&gt;</a:t>
            </a:r>
            <a:endParaRPr b="0" lang="en-US" sz="1000" strike="noStrike" u="none">
              <a:solidFill>
                <a:srgbClr val="000000"/>
              </a:solidFill>
              <a:effectLst/>
              <a:uFillTx/>
              <a:latin typeface="Times New Roman"/>
            </a:endParaRPr>
          </a:p>
        </p:txBody>
      </p:sp>
      <p:sp>
        <p:nvSpPr>
          <p:cNvPr id="501" name="PlaceHolder 1"/>
          <p:cNvSpPr>
            <a:spLocks noGrp="1"/>
          </p:cNvSpPr>
          <p:nvPr>
            <p:ph type="sldImg"/>
          </p:nvPr>
        </p:nvSpPr>
        <p:spPr>
          <a:xfrm>
            <a:off x="1174680" y="695160"/>
            <a:ext cx="4637160" cy="3478320"/>
          </a:xfrm>
          <a:prstGeom prst="rect">
            <a:avLst/>
          </a:prstGeom>
          <a:ln w="0">
            <a:noFill/>
          </a:ln>
        </p:spPr>
      </p:sp>
      <p:sp>
        <p:nvSpPr>
          <p:cNvPr id="502" name="PlaceHolder 2"/>
          <p:cNvSpPr>
            <a:spLocks noGrp="1"/>
          </p:cNvSpPr>
          <p:nvPr>
            <p:ph type="body"/>
          </p:nvPr>
        </p:nvSpPr>
        <p:spPr>
          <a:xfrm>
            <a:off x="929880" y="4405320"/>
            <a:ext cx="5124600" cy="4170240"/>
          </a:xfrm>
          <a:prstGeom prst="rect">
            <a:avLst/>
          </a:prstGeom>
          <a:solidFill>
            <a:srgbClr val="ffffff"/>
          </a:solidFill>
          <a:ln w="9360">
            <a:solidFill>
              <a:srgbClr val="000000"/>
            </a:solidFill>
            <a:miter/>
          </a:ln>
        </p:spPr>
        <p:txBody>
          <a:bodyPr lIns="4680" rIns="4680" tIns="4680" bIns="4680" anchor="t">
            <a:noAutofit/>
          </a:bodyPr>
          <a:p>
            <a:pPr indent="0">
              <a:spcBef>
                <a:spcPts val="451"/>
              </a:spcBef>
              <a:buNone/>
              <a:tabLst>
                <a:tab algn="l" pos="0"/>
                <a:tab algn="l" pos="949320"/>
                <a:tab algn="l" pos="1898640"/>
                <a:tab algn="l" pos="2847960"/>
                <a:tab algn="l" pos="3797280"/>
                <a:tab algn="l" pos="4746600"/>
                <a:tab algn="l" pos="5695920"/>
                <a:tab algn="l" pos="6645240"/>
                <a:tab algn="l" pos="7594560"/>
                <a:tab algn="l" pos="8543880"/>
                <a:tab algn="l" pos="9493200"/>
                <a:tab algn="l" pos="10442520"/>
              </a:tabLst>
            </a:pPr>
            <a:endParaRPr b="0" lang="en-US" sz="1200" strike="noStrike" u="none">
              <a:solidFill>
                <a:srgbClr val="000000"/>
              </a:solidFill>
              <a:effectLst/>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228600" y="0"/>
            <a:ext cx="8696160" cy="836640"/>
          </a:xfrm>
          <a:prstGeom prst="rect">
            <a:avLst/>
          </a:prstGeom>
          <a:noFill/>
          <a:ln w="0">
            <a:noFill/>
          </a:ln>
        </p:spPr>
        <p:txBody>
          <a:bodyPr lIns="92160" rIns="92160" tIns="46080" bIns="46080" anchor="b">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95ba6"/>
                </a:solidFill>
                <a:effectLst/>
                <a:uFillTx/>
                <a:latin typeface="Arial"/>
              </a:rPr>
              <a:t>Click to edit the title text format</a:t>
            </a:r>
            <a:endParaRPr b="1" i="1" lang="en-US" sz="2400" strike="noStrike" u="none">
              <a:solidFill>
                <a:srgbClr val="095ba6"/>
              </a:solidFill>
              <a:effectLst/>
              <a:uFillTx/>
              <a:latin typeface="Arial"/>
            </a:endParaRPr>
          </a:p>
        </p:txBody>
      </p:sp>
      <p:sp>
        <p:nvSpPr>
          <p:cNvPr id="1" name="PlaceHolder 2"/>
          <p:cNvSpPr>
            <a:spLocks noGrp="1"/>
          </p:cNvSpPr>
          <p:nvPr>
            <p:ph type="body"/>
          </p:nvPr>
        </p:nvSpPr>
        <p:spPr>
          <a:xfrm>
            <a:off x="993240" y="1368360"/>
            <a:ext cx="7261560" cy="4880160"/>
          </a:xfrm>
          <a:prstGeom prst="rect">
            <a:avLst/>
          </a:prstGeom>
          <a:noFill/>
          <a:ln w="0">
            <a:noFill/>
          </a:ln>
        </p:spPr>
        <p:txBody>
          <a:bodyPr lIns="92160" rIns="92160" tIns="46080" bIns="46080" anchor="t">
            <a:normAutofit/>
          </a:bodyPr>
          <a:p>
            <a:pPr marL="228600" indent="-228600">
              <a:lnSpc>
                <a:spcPct val="90000"/>
              </a:lnSpc>
              <a:spcBef>
                <a:spcPts val="1349"/>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Click to edit the outline text format</a:t>
            </a:r>
            <a:endParaRPr b="0" lang="en-US" sz="2400" strike="noStrike" u="none">
              <a:solidFill>
                <a:srgbClr val="000000"/>
              </a:solidFill>
              <a:effectLst/>
              <a:uFillTx/>
              <a:latin typeface="Arial"/>
            </a:endParaRPr>
          </a:p>
          <a:p>
            <a:pPr lvl="1" marL="625320" indent="-228600">
              <a:lnSpc>
                <a:spcPct val="90000"/>
              </a:lnSpc>
              <a:spcBef>
                <a:spcPts val="1349"/>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Second Outline Level</a:t>
            </a:r>
            <a:endParaRPr b="0" lang="en-US" sz="2400" strike="noStrike" u="none">
              <a:solidFill>
                <a:srgbClr val="000000"/>
              </a:solidFill>
              <a:effectLst/>
              <a:uFillTx/>
              <a:latin typeface="Arial"/>
            </a:endParaRPr>
          </a:p>
          <a:p>
            <a:pPr lvl="2" marL="1143000" indent="-228600">
              <a:lnSpc>
                <a:spcPct val="90000"/>
              </a:lnSpc>
              <a:spcBef>
                <a:spcPts val="1349"/>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Third Outline Level</a:t>
            </a:r>
            <a:endParaRPr b="0" lang="en-US" sz="2400" strike="noStrike" u="none">
              <a:solidFill>
                <a:srgbClr val="000000"/>
              </a:solidFill>
              <a:effectLst/>
              <a:uFillTx/>
              <a:latin typeface="Arial"/>
            </a:endParaRPr>
          </a:p>
          <a:p>
            <a:pPr lvl="3" marL="1600200" indent="-228600">
              <a:lnSpc>
                <a:spcPct val="90000"/>
              </a:lnSpc>
              <a:spcBef>
                <a:spcPts val="1349"/>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Fourth Outline Level</a:t>
            </a:r>
            <a:endParaRPr b="0" lang="en-US" sz="2400" strike="noStrike" u="none">
              <a:solidFill>
                <a:srgbClr val="000000"/>
              </a:solidFill>
              <a:effectLst/>
              <a:uFillTx/>
              <a:latin typeface="Arial"/>
            </a:endParaRPr>
          </a:p>
          <a:p>
            <a:pPr lvl="4" marL="2057400" indent="-228600">
              <a:lnSpc>
                <a:spcPct val="90000"/>
              </a:lnSpc>
              <a:spcBef>
                <a:spcPts val="1349"/>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Fifth Outline Level</a:t>
            </a:r>
            <a:endParaRPr b="0" lang="en-US" sz="2400" strike="noStrike" u="none">
              <a:solidFill>
                <a:srgbClr val="000000"/>
              </a:solidFill>
              <a:effectLst/>
              <a:uFillTx/>
              <a:latin typeface="Arial"/>
            </a:endParaRPr>
          </a:p>
          <a:p>
            <a:pPr lvl="5" marL="2057400" indent="-228600">
              <a:lnSpc>
                <a:spcPct val="90000"/>
              </a:lnSpc>
              <a:spcBef>
                <a:spcPts val="1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Sixth Outline Level</a:t>
            </a:r>
            <a:endParaRPr b="0" lang="en-US" sz="2400" strike="noStrike" u="none">
              <a:solidFill>
                <a:srgbClr val="000000"/>
              </a:solidFill>
              <a:effectLst/>
              <a:uFillTx/>
              <a:latin typeface="Arial"/>
            </a:endParaRPr>
          </a:p>
          <a:p>
            <a:pPr lvl="6" marL="2057400" indent="-228600">
              <a:lnSpc>
                <a:spcPct val="90000"/>
              </a:lnSpc>
              <a:spcBef>
                <a:spcPts val="1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Seventh Outline Level</a:t>
            </a:r>
            <a:endParaRPr b="0" lang="en-US" sz="2400" strike="noStrike" u="none">
              <a:solidFill>
                <a:srgbClr val="000000"/>
              </a:solidFill>
              <a:effectLst/>
              <a:uFillTx/>
              <a:latin typeface="Arial"/>
            </a:endParaRPr>
          </a:p>
        </p:txBody>
      </p:sp>
      <p:sp>
        <p:nvSpPr>
          <p:cNvPr id="2" name=""/>
          <p:cNvSpPr/>
          <p:nvPr/>
        </p:nvSpPr>
        <p:spPr>
          <a:xfrm>
            <a:off x="457200" y="6629400"/>
            <a:ext cx="8305920" cy="0"/>
          </a:xfrm>
          <a:prstGeom prst="line">
            <a:avLst/>
          </a:prstGeom>
          <a:ln w="28440">
            <a:solidFill>
              <a:srgbClr val="0000ff"/>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 name="PlaceHolder 3"/>
          <p:cNvSpPr>
            <a:spLocks noGrp="1"/>
          </p:cNvSpPr>
          <p:nvPr>
            <p:ph type="sldNum" idx="1"/>
          </p:nvPr>
        </p:nvSpPr>
        <p:spPr>
          <a:xfrm>
            <a:off x="7238880" y="6400800"/>
            <a:ext cx="1905120" cy="457200"/>
          </a:xfrm>
          <a:prstGeom prst="rect">
            <a:avLst/>
          </a:prstGeom>
          <a:noFill/>
          <a:ln w="0">
            <a:noFill/>
          </a:ln>
        </p:spPr>
        <p:txBody>
          <a:bodyPr lIns="90000" rIns="90000" tIns="46800" bIns="46800" anchor="t">
            <a:noAutofit/>
          </a:bodyPr>
          <a:lstStyle>
            <a:lvl1pPr indent="0" algn="r">
              <a:lnSpc>
                <a:spcPct val="100000"/>
              </a:lnSpc>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400" strike="noStrike" u="none">
                <a:solidFill>
                  <a:srgbClr val="000000"/>
                </a:solidFill>
                <a:effectLst/>
                <a:uFillTx/>
                <a:latin typeface="Arial"/>
              </a:defRPr>
            </a:lvl1pPr>
          </a:lstStyle>
          <a:p>
            <a:pPr indent="0" algn="r">
              <a:lnSpc>
                <a:spcPct val="100000"/>
              </a:lnSpc>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0EC1C38-565F-4E2C-95E2-EEA2E9A2AC66}" type="slidenum">
              <a:rPr b="1" lang="en-US" sz="1400" strike="noStrike" u="none">
                <a:solidFill>
                  <a:srgbClr val="000000"/>
                </a:solidFill>
                <a:effectLst/>
                <a:uFillTx/>
                <a:latin typeface="Arial"/>
              </a:rPr>
              <a:t>&lt;number&gt;</a:t>
            </a:fld>
            <a:endParaRPr b="0" lang="en-US" sz="1400" strike="noStrike" u="none">
              <a:solidFill>
                <a:srgbClr val="000000"/>
              </a:solidFill>
              <a:effectLst/>
              <a:uFillTx/>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p:bg>
      <p:bgPr>
        <a:solidFill>
          <a:srgbClr val="ffffff"/>
        </a:solidFill>
      </p:bgPr>
    </p:bg>
    <p:spTree>
      <p:nvGrpSpPr>
        <p:cNvPr id="1" name=""/>
        <p:cNvGrpSpPr/>
        <p:nvPr/>
      </p:nvGrpSpPr>
      <p:grpSpPr>
        <a:xfrm>
          <a:off x="0" y="0"/>
          <a:ext cx="0" cy="0"/>
          <a:chOff x="0" y="0"/>
          <a:chExt cx="0" cy="0"/>
        </a:xfrm>
      </p:grpSpPr>
      <p:sp>
        <p:nvSpPr>
          <p:cNvPr id="4" name="PlaceHolder 1"/>
          <p:cNvSpPr>
            <a:spLocks noGrp="1"/>
          </p:cNvSpPr>
          <p:nvPr>
            <p:ph type="title"/>
          </p:nvPr>
        </p:nvSpPr>
        <p:spPr>
          <a:xfrm>
            <a:off x="228600" y="0"/>
            <a:ext cx="8696160" cy="836640"/>
          </a:xfrm>
          <a:prstGeom prst="rect">
            <a:avLst/>
          </a:prstGeom>
          <a:noFill/>
          <a:ln w="0">
            <a:noFill/>
          </a:ln>
        </p:spPr>
        <p:txBody>
          <a:bodyPr lIns="92160" rIns="92160" tIns="46080" bIns="46080" anchor="b">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95ba6"/>
                </a:solidFill>
                <a:effectLst/>
                <a:uFillTx/>
                <a:latin typeface="Arial"/>
              </a:rPr>
              <a:t>Click to edit the title text format</a:t>
            </a:r>
            <a:endParaRPr b="1" i="1" lang="en-US" sz="2400" strike="noStrike" u="none">
              <a:solidFill>
                <a:srgbClr val="095ba6"/>
              </a:solidFill>
              <a:effectLst/>
              <a:uFillTx/>
              <a:latin typeface="Arial"/>
            </a:endParaRPr>
          </a:p>
        </p:txBody>
      </p:sp>
      <p:sp>
        <p:nvSpPr>
          <p:cNvPr id="5" name="PlaceHolder 2"/>
          <p:cNvSpPr>
            <a:spLocks noGrp="1"/>
          </p:cNvSpPr>
          <p:nvPr>
            <p:ph type="body"/>
          </p:nvPr>
        </p:nvSpPr>
        <p:spPr>
          <a:xfrm>
            <a:off x="993240" y="1368360"/>
            <a:ext cx="7261560" cy="4880160"/>
          </a:xfrm>
          <a:prstGeom prst="rect">
            <a:avLst/>
          </a:prstGeom>
          <a:noFill/>
          <a:ln w="0">
            <a:noFill/>
          </a:ln>
        </p:spPr>
        <p:txBody>
          <a:bodyPr lIns="92160" rIns="92160" tIns="46080" bIns="46080" anchor="t">
            <a:normAutofit/>
          </a:bodyPr>
          <a:p>
            <a:pPr marL="228600" indent="-228600">
              <a:lnSpc>
                <a:spcPct val="90000"/>
              </a:lnSpc>
              <a:spcBef>
                <a:spcPts val="1349"/>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Click to edit the outline text format</a:t>
            </a:r>
            <a:endParaRPr b="0" lang="en-US" sz="2400" strike="noStrike" u="none">
              <a:solidFill>
                <a:srgbClr val="000000"/>
              </a:solidFill>
              <a:effectLst/>
              <a:uFillTx/>
              <a:latin typeface="Arial"/>
            </a:endParaRPr>
          </a:p>
          <a:p>
            <a:pPr lvl="1" marL="625320" indent="-228600">
              <a:lnSpc>
                <a:spcPct val="90000"/>
              </a:lnSpc>
              <a:spcBef>
                <a:spcPts val="1349"/>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Second Outline Level</a:t>
            </a:r>
            <a:endParaRPr b="0" lang="en-US" sz="2400" strike="noStrike" u="none">
              <a:solidFill>
                <a:srgbClr val="000000"/>
              </a:solidFill>
              <a:effectLst/>
              <a:uFillTx/>
              <a:latin typeface="Arial"/>
            </a:endParaRPr>
          </a:p>
          <a:p>
            <a:pPr lvl="2" marL="1143000" indent="-228600">
              <a:lnSpc>
                <a:spcPct val="90000"/>
              </a:lnSpc>
              <a:spcBef>
                <a:spcPts val="1349"/>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Third Outline Level</a:t>
            </a:r>
            <a:endParaRPr b="0" lang="en-US" sz="2400" strike="noStrike" u="none">
              <a:solidFill>
                <a:srgbClr val="000000"/>
              </a:solidFill>
              <a:effectLst/>
              <a:uFillTx/>
              <a:latin typeface="Arial"/>
            </a:endParaRPr>
          </a:p>
          <a:p>
            <a:pPr lvl="3" marL="1600200" indent="-228600">
              <a:lnSpc>
                <a:spcPct val="90000"/>
              </a:lnSpc>
              <a:spcBef>
                <a:spcPts val="1349"/>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Fourth Outline Level</a:t>
            </a:r>
            <a:endParaRPr b="0" lang="en-US" sz="2400" strike="noStrike" u="none">
              <a:solidFill>
                <a:srgbClr val="000000"/>
              </a:solidFill>
              <a:effectLst/>
              <a:uFillTx/>
              <a:latin typeface="Arial"/>
            </a:endParaRPr>
          </a:p>
          <a:p>
            <a:pPr lvl="4" marL="2057400" indent="-228600">
              <a:lnSpc>
                <a:spcPct val="90000"/>
              </a:lnSpc>
              <a:spcBef>
                <a:spcPts val="1349"/>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Fifth Outline Level</a:t>
            </a:r>
            <a:endParaRPr b="0" lang="en-US" sz="2400" strike="noStrike" u="none">
              <a:solidFill>
                <a:srgbClr val="000000"/>
              </a:solidFill>
              <a:effectLst/>
              <a:uFillTx/>
              <a:latin typeface="Arial"/>
            </a:endParaRPr>
          </a:p>
          <a:p>
            <a:pPr lvl="5" marL="2057400" indent="-228600">
              <a:lnSpc>
                <a:spcPct val="90000"/>
              </a:lnSpc>
              <a:spcBef>
                <a:spcPts val="1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Sixth Outline Level</a:t>
            </a:r>
            <a:endParaRPr b="0" lang="en-US" sz="2400" strike="noStrike" u="none">
              <a:solidFill>
                <a:srgbClr val="000000"/>
              </a:solidFill>
              <a:effectLst/>
              <a:uFillTx/>
              <a:latin typeface="Arial"/>
            </a:endParaRPr>
          </a:p>
          <a:p>
            <a:pPr lvl="6" marL="2057400" indent="-228600">
              <a:lnSpc>
                <a:spcPct val="90000"/>
              </a:lnSpc>
              <a:spcBef>
                <a:spcPts val="1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Seventh Outline Level</a:t>
            </a:r>
            <a:endParaRPr b="0" lang="en-US" sz="2400" strike="noStrike" u="none">
              <a:solidFill>
                <a:srgbClr val="000000"/>
              </a:solidFill>
              <a:effectLst/>
              <a:uFillTx/>
              <a:latin typeface="Arial"/>
            </a:endParaRPr>
          </a:p>
        </p:txBody>
      </p:sp>
      <p:sp>
        <p:nvSpPr>
          <p:cNvPr id="6" name=""/>
          <p:cNvSpPr/>
          <p:nvPr/>
        </p:nvSpPr>
        <p:spPr>
          <a:xfrm>
            <a:off x="457200" y="6629400"/>
            <a:ext cx="8305920" cy="0"/>
          </a:xfrm>
          <a:prstGeom prst="line">
            <a:avLst/>
          </a:prstGeom>
          <a:ln w="28440">
            <a:solidFill>
              <a:srgbClr val="0000ff"/>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 name="PlaceHolder 3"/>
          <p:cNvSpPr>
            <a:spLocks noGrp="1"/>
          </p:cNvSpPr>
          <p:nvPr>
            <p:ph type="sldNum" idx="2"/>
          </p:nvPr>
        </p:nvSpPr>
        <p:spPr>
          <a:xfrm>
            <a:off x="7238880" y="6400800"/>
            <a:ext cx="1905120" cy="457200"/>
          </a:xfrm>
          <a:prstGeom prst="rect">
            <a:avLst/>
          </a:prstGeom>
          <a:noFill/>
          <a:ln w="0">
            <a:noFill/>
          </a:ln>
        </p:spPr>
        <p:txBody>
          <a:bodyPr lIns="90000" rIns="90000" tIns="46800" bIns="46800" anchor="t">
            <a:noAutofit/>
          </a:bodyPr>
          <a:lstStyle>
            <a:lvl1pPr indent="0" algn="r">
              <a:lnSpc>
                <a:spcPct val="100000"/>
              </a:lnSpc>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400" strike="noStrike" u="none">
                <a:solidFill>
                  <a:srgbClr val="000000"/>
                </a:solidFill>
                <a:effectLst/>
                <a:uFillTx/>
                <a:latin typeface="Arial"/>
              </a:defRPr>
            </a:lvl1pPr>
          </a:lstStyle>
          <a:p>
            <a:pPr indent="0" algn="r">
              <a:lnSpc>
                <a:spcPct val="100000"/>
              </a:lnSpc>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D09070C-F2BC-4A26-8DE6-A00E31E5B6A3}" type="slidenum">
              <a:rPr b="1" lang="en-US" sz="1400" strike="noStrike" u="none">
                <a:solidFill>
                  <a:srgbClr val="000000"/>
                </a:solidFill>
                <a:effectLst/>
                <a:uFillTx/>
                <a:latin typeface="Arial"/>
              </a:rPr>
              <a:t>&lt;number&gt;</a:t>
            </a:fld>
            <a:endParaRPr b="0" lang="en-US" sz="1400" strike="noStrike" u="none">
              <a:solidFill>
                <a:srgbClr val="000000"/>
              </a:solidFill>
              <a:effectLst/>
              <a:uFillTx/>
              <a:latin typeface="Times New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x" preserve="1">
  <p:cSld name="Default">
    <p:bg>
      <p:bgPr>
        <a:solidFill>
          <a:srgbClr val="ffffff"/>
        </a:solidFill>
      </p:bgPr>
    </p:bg>
    <p:spTree>
      <p:nvGrpSpPr>
        <p:cNvPr id="1" name=""/>
        <p:cNvGrpSpPr/>
        <p:nvPr/>
      </p:nvGrpSpPr>
      <p:grpSpPr>
        <a:xfrm>
          <a:off x="0" y="0"/>
          <a:ext cx="0" cy="0"/>
          <a:chOff x="0" y="0"/>
          <a:chExt cx="0" cy="0"/>
        </a:xfrm>
      </p:grpSpPr>
      <p:sp>
        <p:nvSpPr>
          <p:cNvPr id="8" name="PlaceHolder 1"/>
          <p:cNvSpPr>
            <a:spLocks noGrp="1"/>
          </p:cNvSpPr>
          <p:nvPr>
            <p:ph type="title"/>
          </p:nvPr>
        </p:nvSpPr>
        <p:spPr>
          <a:xfrm>
            <a:off x="228600" y="0"/>
            <a:ext cx="8696160" cy="836640"/>
          </a:xfrm>
          <a:prstGeom prst="rect">
            <a:avLst/>
          </a:prstGeom>
          <a:noFill/>
          <a:ln w="0">
            <a:noFill/>
          </a:ln>
        </p:spPr>
        <p:txBody>
          <a:bodyPr lIns="92160" rIns="92160" tIns="46080" bIns="46080" anchor="b">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95ba6"/>
                </a:solidFill>
                <a:effectLst/>
                <a:uFillTx/>
                <a:latin typeface="Arial"/>
              </a:rPr>
              <a:t>Click to edit the title text format</a:t>
            </a:r>
            <a:endParaRPr b="1" i="1" lang="en-US" sz="2400" strike="noStrike" u="none">
              <a:solidFill>
                <a:srgbClr val="095ba6"/>
              </a:solidFill>
              <a:effectLst/>
              <a:uFillTx/>
              <a:latin typeface="Arial"/>
            </a:endParaRPr>
          </a:p>
        </p:txBody>
      </p:sp>
      <p:sp>
        <p:nvSpPr>
          <p:cNvPr id="9" name="PlaceHolder 2"/>
          <p:cNvSpPr>
            <a:spLocks noGrp="1"/>
          </p:cNvSpPr>
          <p:nvPr>
            <p:ph type="body"/>
          </p:nvPr>
        </p:nvSpPr>
        <p:spPr>
          <a:xfrm>
            <a:off x="993240" y="1368360"/>
            <a:ext cx="7261560" cy="4880160"/>
          </a:xfrm>
          <a:prstGeom prst="rect">
            <a:avLst/>
          </a:prstGeom>
          <a:noFill/>
          <a:ln w="0">
            <a:noFill/>
          </a:ln>
        </p:spPr>
        <p:txBody>
          <a:bodyPr lIns="92160" rIns="92160" tIns="46080" bIns="46080" anchor="t">
            <a:normAutofit/>
          </a:bodyPr>
          <a:p>
            <a:pPr marL="228600" indent="-228600">
              <a:lnSpc>
                <a:spcPct val="90000"/>
              </a:lnSpc>
              <a:spcBef>
                <a:spcPts val="1349"/>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Click to edit the outline text format</a:t>
            </a:r>
            <a:endParaRPr b="0" lang="en-US" sz="2400" strike="noStrike" u="none">
              <a:solidFill>
                <a:srgbClr val="000000"/>
              </a:solidFill>
              <a:effectLst/>
              <a:uFillTx/>
              <a:latin typeface="Arial"/>
            </a:endParaRPr>
          </a:p>
          <a:p>
            <a:pPr lvl="1" marL="625320" indent="-228600">
              <a:lnSpc>
                <a:spcPct val="90000"/>
              </a:lnSpc>
              <a:spcBef>
                <a:spcPts val="1349"/>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Second Outline Level</a:t>
            </a:r>
            <a:endParaRPr b="0" lang="en-US" sz="2400" strike="noStrike" u="none">
              <a:solidFill>
                <a:srgbClr val="000000"/>
              </a:solidFill>
              <a:effectLst/>
              <a:uFillTx/>
              <a:latin typeface="Arial"/>
            </a:endParaRPr>
          </a:p>
          <a:p>
            <a:pPr lvl="2" marL="1143000" indent="-228600">
              <a:lnSpc>
                <a:spcPct val="90000"/>
              </a:lnSpc>
              <a:spcBef>
                <a:spcPts val="1349"/>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Third Outline Level</a:t>
            </a:r>
            <a:endParaRPr b="0" lang="en-US" sz="2400" strike="noStrike" u="none">
              <a:solidFill>
                <a:srgbClr val="000000"/>
              </a:solidFill>
              <a:effectLst/>
              <a:uFillTx/>
              <a:latin typeface="Arial"/>
            </a:endParaRPr>
          </a:p>
          <a:p>
            <a:pPr lvl="3" marL="1600200" indent="-228600">
              <a:lnSpc>
                <a:spcPct val="90000"/>
              </a:lnSpc>
              <a:spcBef>
                <a:spcPts val="1349"/>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Fourth Outline Level</a:t>
            </a:r>
            <a:endParaRPr b="0" lang="en-US" sz="2400" strike="noStrike" u="none">
              <a:solidFill>
                <a:srgbClr val="000000"/>
              </a:solidFill>
              <a:effectLst/>
              <a:uFillTx/>
              <a:latin typeface="Arial"/>
            </a:endParaRPr>
          </a:p>
          <a:p>
            <a:pPr lvl="4" marL="2057400" indent="-228600">
              <a:lnSpc>
                <a:spcPct val="90000"/>
              </a:lnSpc>
              <a:spcBef>
                <a:spcPts val="1349"/>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Fifth Outline Level</a:t>
            </a:r>
            <a:endParaRPr b="0" lang="en-US" sz="2400" strike="noStrike" u="none">
              <a:solidFill>
                <a:srgbClr val="000000"/>
              </a:solidFill>
              <a:effectLst/>
              <a:uFillTx/>
              <a:latin typeface="Arial"/>
            </a:endParaRPr>
          </a:p>
          <a:p>
            <a:pPr lvl="5" marL="2057400" indent="-228600">
              <a:lnSpc>
                <a:spcPct val="90000"/>
              </a:lnSpc>
              <a:spcBef>
                <a:spcPts val="1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Sixth Outline Level</a:t>
            </a:r>
            <a:endParaRPr b="0" lang="en-US" sz="2400" strike="noStrike" u="none">
              <a:solidFill>
                <a:srgbClr val="000000"/>
              </a:solidFill>
              <a:effectLst/>
              <a:uFillTx/>
              <a:latin typeface="Arial"/>
            </a:endParaRPr>
          </a:p>
          <a:p>
            <a:pPr lvl="6" marL="2057400" indent="-228600">
              <a:lnSpc>
                <a:spcPct val="90000"/>
              </a:lnSpc>
              <a:spcBef>
                <a:spcPts val="1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Seventh Outline Level</a:t>
            </a:r>
            <a:endParaRPr b="0" lang="en-US" sz="2400" strike="noStrike" u="none">
              <a:solidFill>
                <a:srgbClr val="000000"/>
              </a:solidFill>
              <a:effectLst/>
              <a:uFillTx/>
              <a:latin typeface="Arial"/>
            </a:endParaRPr>
          </a:p>
        </p:txBody>
      </p:sp>
      <p:sp>
        <p:nvSpPr>
          <p:cNvPr id="10" name=""/>
          <p:cNvSpPr/>
          <p:nvPr/>
        </p:nvSpPr>
        <p:spPr>
          <a:xfrm>
            <a:off x="457200" y="6629400"/>
            <a:ext cx="8305920" cy="0"/>
          </a:xfrm>
          <a:prstGeom prst="line">
            <a:avLst/>
          </a:prstGeom>
          <a:ln w="28440">
            <a:solidFill>
              <a:srgbClr val="0000ff"/>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1" name="PlaceHolder 3"/>
          <p:cNvSpPr>
            <a:spLocks noGrp="1"/>
          </p:cNvSpPr>
          <p:nvPr>
            <p:ph type="sldNum" idx="3"/>
          </p:nvPr>
        </p:nvSpPr>
        <p:spPr>
          <a:xfrm>
            <a:off x="7238880" y="6400800"/>
            <a:ext cx="1905120" cy="457200"/>
          </a:xfrm>
          <a:prstGeom prst="rect">
            <a:avLst/>
          </a:prstGeom>
          <a:noFill/>
          <a:ln w="0">
            <a:noFill/>
          </a:ln>
        </p:spPr>
        <p:txBody>
          <a:bodyPr lIns="90000" rIns="90000" tIns="46800" bIns="46800" anchor="t">
            <a:noAutofit/>
          </a:bodyPr>
          <a:lstStyle>
            <a:lvl1pPr indent="0" algn="r">
              <a:lnSpc>
                <a:spcPct val="100000"/>
              </a:lnSpc>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400" strike="noStrike" u="none">
                <a:solidFill>
                  <a:srgbClr val="000000"/>
                </a:solidFill>
                <a:effectLst/>
                <a:uFillTx/>
                <a:latin typeface="Arial"/>
              </a:defRPr>
            </a:lvl1pPr>
          </a:lstStyle>
          <a:p>
            <a:pPr indent="0" algn="r">
              <a:lnSpc>
                <a:spcPct val="100000"/>
              </a:lnSpc>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6EE127F-819C-4C14-8739-27B4C42B36B8}" type="slidenum">
              <a:rPr b="1" lang="en-US" sz="1400" strike="noStrike" u="none">
                <a:solidFill>
                  <a:srgbClr val="000000"/>
                </a:solidFill>
                <a:effectLst/>
                <a:uFillTx/>
                <a:latin typeface="Arial"/>
              </a:rPr>
              <a:t>&lt;number&gt;</a:t>
            </a:fld>
            <a:endParaRPr b="0" lang="en-US" sz="1400" strike="noStrike" u="none">
              <a:solidFill>
                <a:srgbClr val="000000"/>
              </a:solidFill>
              <a:effectLst/>
              <a:uFillTx/>
              <a:latin typeface="Times New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Default">
    <p:bg>
      <p:bgPr>
        <a:solidFill>
          <a:srgbClr val="ffffff"/>
        </a:solidFill>
      </p:bgPr>
    </p:bg>
    <p:spTree>
      <p:nvGrpSpPr>
        <p:cNvPr id="1" name=""/>
        <p:cNvGrpSpPr/>
        <p:nvPr/>
      </p:nvGrpSpPr>
      <p:grpSpPr>
        <a:xfrm>
          <a:off x="0" y="0"/>
          <a:ext cx="0" cy="0"/>
          <a:chOff x="0" y="0"/>
          <a:chExt cx="0" cy="0"/>
        </a:xfrm>
      </p:grpSpPr>
      <p:sp>
        <p:nvSpPr>
          <p:cNvPr id="12" name="PlaceHolder 1"/>
          <p:cNvSpPr>
            <a:spLocks noGrp="1"/>
          </p:cNvSpPr>
          <p:nvPr>
            <p:ph type="title"/>
          </p:nvPr>
        </p:nvSpPr>
        <p:spPr>
          <a:xfrm>
            <a:off x="228600" y="0"/>
            <a:ext cx="8696160" cy="836640"/>
          </a:xfrm>
          <a:prstGeom prst="rect">
            <a:avLst/>
          </a:prstGeom>
          <a:noFill/>
          <a:ln w="0">
            <a:noFill/>
          </a:ln>
        </p:spPr>
        <p:txBody>
          <a:bodyPr lIns="92160" rIns="92160" tIns="46080" bIns="46080" anchor="b">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95ba6"/>
                </a:solidFill>
                <a:effectLst/>
                <a:uFillTx/>
                <a:latin typeface="Arial"/>
              </a:rPr>
              <a:t>Click to edit the title text format</a:t>
            </a:r>
            <a:endParaRPr b="1" i="1" lang="en-US" sz="2400" strike="noStrike" u="none">
              <a:solidFill>
                <a:srgbClr val="095ba6"/>
              </a:solidFill>
              <a:effectLst/>
              <a:uFillTx/>
              <a:latin typeface="Arial"/>
            </a:endParaRPr>
          </a:p>
        </p:txBody>
      </p:sp>
      <p:sp>
        <p:nvSpPr>
          <p:cNvPr id="13" name="PlaceHolder 2"/>
          <p:cNvSpPr>
            <a:spLocks noGrp="1"/>
          </p:cNvSpPr>
          <p:nvPr>
            <p:ph type="body"/>
          </p:nvPr>
        </p:nvSpPr>
        <p:spPr>
          <a:xfrm>
            <a:off x="993240" y="1368360"/>
            <a:ext cx="7261560" cy="4880160"/>
          </a:xfrm>
          <a:prstGeom prst="rect">
            <a:avLst/>
          </a:prstGeom>
          <a:noFill/>
          <a:ln w="0">
            <a:noFill/>
          </a:ln>
        </p:spPr>
        <p:txBody>
          <a:bodyPr lIns="92160" rIns="92160" tIns="46080" bIns="46080" anchor="t">
            <a:normAutofit/>
          </a:bodyPr>
          <a:p>
            <a:pPr marL="228600" indent="-228600">
              <a:lnSpc>
                <a:spcPct val="90000"/>
              </a:lnSpc>
              <a:spcBef>
                <a:spcPts val="1349"/>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Click to edit the outline text format</a:t>
            </a:r>
            <a:endParaRPr b="0" lang="en-US" sz="2400" strike="noStrike" u="none">
              <a:solidFill>
                <a:srgbClr val="000000"/>
              </a:solidFill>
              <a:effectLst/>
              <a:uFillTx/>
              <a:latin typeface="Arial"/>
            </a:endParaRPr>
          </a:p>
          <a:p>
            <a:pPr lvl="1" marL="625320" indent="-228600">
              <a:lnSpc>
                <a:spcPct val="90000"/>
              </a:lnSpc>
              <a:spcBef>
                <a:spcPts val="1349"/>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Second Outline Level</a:t>
            </a:r>
            <a:endParaRPr b="0" lang="en-US" sz="2400" strike="noStrike" u="none">
              <a:solidFill>
                <a:srgbClr val="000000"/>
              </a:solidFill>
              <a:effectLst/>
              <a:uFillTx/>
              <a:latin typeface="Arial"/>
            </a:endParaRPr>
          </a:p>
          <a:p>
            <a:pPr lvl="2" marL="1143000" indent="-228600">
              <a:lnSpc>
                <a:spcPct val="90000"/>
              </a:lnSpc>
              <a:spcBef>
                <a:spcPts val="1349"/>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Third Outline Level</a:t>
            </a:r>
            <a:endParaRPr b="0" lang="en-US" sz="2400" strike="noStrike" u="none">
              <a:solidFill>
                <a:srgbClr val="000000"/>
              </a:solidFill>
              <a:effectLst/>
              <a:uFillTx/>
              <a:latin typeface="Arial"/>
            </a:endParaRPr>
          </a:p>
          <a:p>
            <a:pPr lvl="3" marL="1600200" indent="-228600">
              <a:lnSpc>
                <a:spcPct val="90000"/>
              </a:lnSpc>
              <a:spcBef>
                <a:spcPts val="1349"/>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Fourth Outline Level</a:t>
            </a:r>
            <a:endParaRPr b="0" lang="en-US" sz="2400" strike="noStrike" u="none">
              <a:solidFill>
                <a:srgbClr val="000000"/>
              </a:solidFill>
              <a:effectLst/>
              <a:uFillTx/>
              <a:latin typeface="Arial"/>
            </a:endParaRPr>
          </a:p>
          <a:p>
            <a:pPr lvl="4" marL="2057400" indent="-228600">
              <a:lnSpc>
                <a:spcPct val="90000"/>
              </a:lnSpc>
              <a:spcBef>
                <a:spcPts val="1349"/>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Fifth Outline Level</a:t>
            </a:r>
            <a:endParaRPr b="0" lang="en-US" sz="2400" strike="noStrike" u="none">
              <a:solidFill>
                <a:srgbClr val="000000"/>
              </a:solidFill>
              <a:effectLst/>
              <a:uFillTx/>
              <a:latin typeface="Arial"/>
            </a:endParaRPr>
          </a:p>
          <a:p>
            <a:pPr lvl="5" marL="2057400" indent="-228600">
              <a:lnSpc>
                <a:spcPct val="90000"/>
              </a:lnSpc>
              <a:spcBef>
                <a:spcPts val="1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Sixth Outline Level</a:t>
            </a:r>
            <a:endParaRPr b="0" lang="en-US" sz="2400" strike="noStrike" u="none">
              <a:solidFill>
                <a:srgbClr val="000000"/>
              </a:solidFill>
              <a:effectLst/>
              <a:uFillTx/>
              <a:latin typeface="Arial"/>
            </a:endParaRPr>
          </a:p>
          <a:p>
            <a:pPr lvl="6" marL="2057400" indent="-228600">
              <a:lnSpc>
                <a:spcPct val="90000"/>
              </a:lnSpc>
              <a:spcBef>
                <a:spcPts val="1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Seventh Outline Level</a:t>
            </a:r>
            <a:endParaRPr b="0" lang="en-US" sz="2400" strike="noStrike" u="none">
              <a:solidFill>
                <a:srgbClr val="000000"/>
              </a:solidFill>
              <a:effectLst/>
              <a:uFillTx/>
              <a:latin typeface="Arial"/>
            </a:endParaRPr>
          </a:p>
        </p:txBody>
      </p:sp>
      <p:sp>
        <p:nvSpPr>
          <p:cNvPr id="14" name=""/>
          <p:cNvSpPr/>
          <p:nvPr/>
        </p:nvSpPr>
        <p:spPr>
          <a:xfrm>
            <a:off x="457200" y="6629400"/>
            <a:ext cx="8305920" cy="0"/>
          </a:xfrm>
          <a:prstGeom prst="line">
            <a:avLst/>
          </a:prstGeom>
          <a:ln w="28440">
            <a:solidFill>
              <a:srgbClr val="0000ff"/>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5" name="PlaceHolder 3"/>
          <p:cNvSpPr>
            <a:spLocks noGrp="1"/>
          </p:cNvSpPr>
          <p:nvPr>
            <p:ph type="sldNum" idx="4"/>
          </p:nvPr>
        </p:nvSpPr>
        <p:spPr>
          <a:xfrm>
            <a:off x="7238880" y="6400800"/>
            <a:ext cx="1905120" cy="457200"/>
          </a:xfrm>
          <a:prstGeom prst="rect">
            <a:avLst/>
          </a:prstGeom>
          <a:noFill/>
          <a:ln w="0">
            <a:noFill/>
          </a:ln>
        </p:spPr>
        <p:txBody>
          <a:bodyPr lIns="90000" rIns="90000" tIns="46800" bIns="46800" anchor="t">
            <a:noAutofit/>
          </a:bodyPr>
          <a:lstStyle>
            <a:lvl1pPr indent="0" algn="r">
              <a:lnSpc>
                <a:spcPct val="100000"/>
              </a:lnSpc>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400" strike="noStrike" u="none">
                <a:solidFill>
                  <a:srgbClr val="000000"/>
                </a:solidFill>
                <a:effectLst/>
                <a:uFillTx/>
                <a:latin typeface="Arial"/>
              </a:defRPr>
            </a:lvl1pPr>
          </a:lstStyle>
          <a:p>
            <a:pPr indent="0" algn="r">
              <a:lnSpc>
                <a:spcPct val="100000"/>
              </a:lnSpc>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B87588D-DD3B-48F0-A6C5-33F33D20650A}" type="slidenum">
              <a:rPr b="1" lang="en-US" sz="1400" strike="noStrike" u="none">
                <a:solidFill>
                  <a:srgbClr val="000000"/>
                </a:solidFill>
                <a:effectLst/>
                <a:uFillTx/>
                <a:latin typeface="Arial"/>
              </a:rPr>
              <a:t>&lt;number&gt;</a:t>
            </a:fld>
            <a:endParaRPr b="0" lang="en-US" sz="1400" strike="noStrike" u="none">
              <a:solidFill>
                <a:srgbClr val="000000"/>
              </a:solidFill>
              <a:effectLst/>
              <a:uFillTx/>
              <a:latin typeface="Times New Roman"/>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bg>
      <p:bgPr>
        <a:solidFill>
          <a:srgbClr val="ffffff"/>
        </a:solidFill>
      </p:bgPr>
    </p:bg>
    <p:spTree>
      <p:nvGrpSpPr>
        <p:cNvPr id="1" name=""/>
        <p:cNvGrpSpPr/>
        <p:nvPr/>
      </p:nvGrpSpPr>
      <p:grpSpPr>
        <a:xfrm>
          <a:off x="0" y="0"/>
          <a:ext cx="0" cy="0"/>
          <a:chOff x="0" y="0"/>
          <a:chExt cx="0" cy="0"/>
        </a:xfrm>
      </p:grpSpPr>
      <p:sp>
        <p:nvSpPr>
          <p:cNvPr id="16" name="PlaceHolder 1"/>
          <p:cNvSpPr>
            <a:spLocks noGrp="1"/>
          </p:cNvSpPr>
          <p:nvPr>
            <p:ph type="title"/>
          </p:nvPr>
        </p:nvSpPr>
        <p:spPr>
          <a:xfrm>
            <a:off x="228600" y="0"/>
            <a:ext cx="8696160" cy="836640"/>
          </a:xfrm>
          <a:prstGeom prst="rect">
            <a:avLst/>
          </a:prstGeom>
          <a:noFill/>
          <a:ln w="0">
            <a:noFill/>
          </a:ln>
        </p:spPr>
        <p:txBody>
          <a:bodyPr lIns="92160" rIns="92160" tIns="46080" bIns="46080" anchor="b">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95ba6"/>
                </a:solidFill>
                <a:effectLst/>
                <a:uFillTx/>
                <a:latin typeface="Arial"/>
              </a:rPr>
              <a:t>Click to edit the title text format</a:t>
            </a:r>
            <a:endParaRPr b="1" i="1" lang="en-US" sz="2400" strike="noStrike" u="none">
              <a:solidFill>
                <a:srgbClr val="095ba6"/>
              </a:solidFill>
              <a:effectLst/>
              <a:uFillTx/>
              <a:latin typeface="Arial"/>
            </a:endParaRPr>
          </a:p>
        </p:txBody>
      </p:sp>
      <p:sp>
        <p:nvSpPr>
          <p:cNvPr id="17" name="PlaceHolder 2"/>
          <p:cNvSpPr>
            <a:spLocks noGrp="1"/>
          </p:cNvSpPr>
          <p:nvPr>
            <p:ph type="body"/>
          </p:nvPr>
        </p:nvSpPr>
        <p:spPr>
          <a:xfrm>
            <a:off x="993240" y="1368360"/>
            <a:ext cx="7261560" cy="4880160"/>
          </a:xfrm>
          <a:prstGeom prst="rect">
            <a:avLst/>
          </a:prstGeom>
          <a:noFill/>
          <a:ln w="0">
            <a:noFill/>
          </a:ln>
        </p:spPr>
        <p:txBody>
          <a:bodyPr lIns="92160" rIns="92160" tIns="46080" bIns="46080" anchor="t">
            <a:normAutofit/>
          </a:bodyPr>
          <a:p>
            <a:pPr marL="228600" indent="-228600">
              <a:lnSpc>
                <a:spcPct val="90000"/>
              </a:lnSpc>
              <a:spcBef>
                <a:spcPts val="1349"/>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Click to edit the outline text format</a:t>
            </a:r>
            <a:endParaRPr b="0" lang="en-US" sz="2400" strike="noStrike" u="none">
              <a:solidFill>
                <a:srgbClr val="000000"/>
              </a:solidFill>
              <a:effectLst/>
              <a:uFillTx/>
              <a:latin typeface="Arial"/>
            </a:endParaRPr>
          </a:p>
          <a:p>
            <a:pPr lvl="1" marL="625320" indent="-228600">
              <a:lnSpc>
                <a:spcPct val="90000"/>
              </a:lnSpc>
              <a:spcBef>
                <a:spcPts val="1349"/>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Second Outline Level</a:t>
            </a:r>
            <a:endParaRPr b="0" lang="en-US" sz="2400" strike="noStrike" u="none">
              <a:solidFill>
                <a:srgbClr val="000000"/>
              </a:solidFill>
              <a:effectLst/>
              <a:uFillTx/>
              <a:latin typeface="Arial"/>
            </a:endParaRPr>
          </a:p>
          <a:p>
            <a:pPr lvl="2" marL="1143000" indent="-228600">
              <a:lnSpc>
                <a:spcPct val="90000"/>
              </a:lnSpc>
              <a:spcBef>
                <a:spcPts val="1349"/>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Third Outline Level</a:t>
            </a:r>
            <a:endParaRPr b="0" lang="en-US" sz="2400" strike="noStrike" u="none">
              <a:solidFill>
                <a:srgbClr val="000000"/>
              </a:solidFill>
              <a:effectLst/>
              <a:uFillTx/>
              <a:latin typeface="Arial"/>
            </a:endParaRPr>
          </a:p>
          <a:p>
            <a:pPr lvl="3" marL="1600200" indent="-228600">
              <a:lnSpc>
                <a:spcPct val="90000"/>
              </a:lnSpc>
              <a:spcBef>
                <a:spcPts val="1349"/>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Fourth Outline Level</a:t>
            </a:r>
            <a:endParaRPr b="0" lang="en-US" sz="2400" strike="noStrike" u="none">
              <a:solidFill>
                <a:srgbClr val="000000"/>
              </a:solidFill>
              <a:effectLst/>
              <a:uFillTx/>
              <a:latin typeface="Arial"/>
            </a:endParaRPr>
          </a:p>
          <a:p>
            <a:pPr lvl="4" marL="2057400" indent="-228600">
              <a:lnSpc>
                <a:spcPct val="90000"/>
              </a:lnSpc>
              <a:spcBef>
                <a:spcPts val="1349"/>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Fifth Outline Level</a:t>
            </a:r>
            <a:endParaRPr b="0" lang="en-US" sz="2400" strike="noStrike" u="none">
              <a:solidFill>
                <a:srgbClr val="000000"/>
              </a:solidFill>
              <a:effectLst/>
              <a:uFillTx/>
              <a:latin typeface="Arial"/>
            </a:endParaRPr>
          </a:p>
          <a:p>
            <a:pPr lvl="5" marL="2057400" indent="-228600">
              <a:lnSpc>
                <a:spcPct val="90000"/>
              </a:lnSpc>
              <a:spcBef>
                <a:spcPts val="1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Sixth Outline Level</a:t>
            </a:r>
            <a:endParaRPr b="0" lang="en-US" sz="2400" strike="noStrike" u="none">
              <a:solidFill>
                <a:srgbClr val="000000"/>
              </a:solidFill>
              <a:effectLst/>
              <a:uFillTx/>
              <a:latin typeface="Arial"/>
            </a:endParaRPr>
          </a:p>
          <a:p>
            <a:pPr lvl="6" marL="2057400" indent="-228600">
              <a:lnSpc>
                <a:spcPct val="90000"/>
              </a:lnSpc>
              <a:spcBef>
                <a:spcPts val="1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Seventh Outline Level</a:t>
            </a:r>
            <a:endParaRPr b="0" lang="en-US" sz="2400" strike="noStrike" u="none">
              <a:solidFill>
                <a:srgbClr val="000000"/>
              </a:solidFill>
              <a:effectLst/>
              <a:uFillTx/>
              <a:latin typeface="Arial"/>
            </a:endParaRPr>
          </a:p>
        </p:txBody>
      </p:sp>
      <p:sp>
        <p:nvSpPr>
          <p:cNvPr id="18" name=""/>
          <p:cNvSpPr/>
          <p:nvPr/>
        </p:nvSpPr>
        <p:spPr>
          <a:xfrm>
            <a:off x="457200" y="6629400"/>
            <a:ext cx="8305920" cy="0"/>
          </a:xfrm>
          <a:prstGeom prst="line">
            <a:avLst/>
          </a:prstGeom>
          <a:ln w="28440">
            <a:solidFill>
              <a:srgbClr val="0000ff"/>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9" name="PlaceHolder 3"/>
          <p:cNvSpPr>
            <a:spLocks noGrp="1"/>
          </p:cNvSpPr>
          <p:nvPr>
            <p:ph type="sldNum" idx="5"/>
          </p:nvPr>
        </p:nvSpPr>
        <p:spPr>
          <a:xfrm>
            <a:off x="7238880" y="6400800"/>
            <a:ext cx="1905120" cy="457200"/>
          </a:xfrm>
          <a:prstGeom prst="rect">
            <a:avLst/>
          </a:prstGeom>
          <a:noFill/>
          <a:ln w="0">
            <a:noFill/>
          </a:ln>
        </p:spPr>
        <p:txBody>
          <a:bodyPr lIns="90000" rIns="90000" tIns="46800" bIns="46800" anchor="t">
            <a:noAutofit/>
          </a:bodyPr>
          <a:lstStyle>
            <a:lvl1pPr indent="0" algn="r">
              <a:lnSpc>
                <a:spcPct val="100000"/>
              </a:lnSpc>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400" strike="noStrike" u="none">
                <a:solidFill>
                  <a:srgbClr val="000000"/>
                </a:solidFill>
                <a:effectLst/>
                <a:uFillTx/>
                <a:latin typeface="Arial"/>
              </a:defRPr>
            </a:lvl1pPr>
          </a:lstStyle>
          <a:p>
            <a:pPr indent="0" algn="r">
              <a:lnSpc>
                <a:spcPct val="100000"/>
              </a:lnSpc>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947327A-28F4-42BA-98A5-795550F89846}" type="slidenum">
              <a:rPr b="1" lang="en-US" sz="1400" strike="noStrike" u="none">
                <a:solidFill>
                  <a:srgbClr val="000000"/>
                </a:solidFill>
                <a:effectLst/>
                <a:uFillTx/>
                <a:latin typeface="Arial"/>
              </a:rPr>
              <a:t>&lt;number&gt;</a:t>
            </a:fld>
            <a:endParaRPr b="0" lang="en-US" sz="1400" strike="noStrike" u="none">
              <a:solidFill>
                <a:srgbClr val="000000"/>
              </a:solidFill>
              <a:effectLst/>
              <a:uFillTx/>
              <a:latin typeface="Times New Roman"/>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bg>
      <p:bgPr>
        <a:solidFill>
          <a:srgbClr val="ffffff"/>
        </a:solidFill>
      </p:bgPr>
    </p:bg>
    <p:spTree>
      <p:nvGrpSpPr>
        <p:cNvPr id="1" name=""/>
        <p:cNvGrpSpPr/>
        <p:nvPr/>
      </p:nvGrpSpPr>
      <p:grpSpPr>
        <a:xfrm>
          <a:off x="0" y="0"/>
          <a:ext cx="0" cy="0"/>
          <a:chOff x="0" y="0"/>
          <a:chExt cx="0" cy="0"/>
        </a:xfrm>
      </p:grpSpPr>
      <p:sp>
        <p:nvSpPr>
          <p:cNvPr id="20" name="PlaceHolder 1"/>
          <p:cNvSpPr>
            <a:spLocks noGrp="1"/>
          </p:cNvSpPr>
          <p:nvPr>
            <p:ph type="title"/>
          </p:nvPr>
        </p:nvSpPr>
        <p:spPr>
          <a:xfrm>
            <a:off x="228600" y="0"/>
            <a:ext cx="8696160" cy="836640"/>
          </a:xfrm>
          <a:prstGeom prst="rect">
            <a:avLst/>
          </a:prstGeom>
          <a:noFill/>
          <a:ln w="0">
            <a:noFill/>
          </a:ln>
        </p:spPr>
        <p:txBody>
          <a:bodyPr lIns="92160" rIns="92160" tIns="46080" bIns="46080" anchor="b">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95ba6"/>
                </a:solidFill>
                <a:effectLst/>
                <a:uFillTx/>
                <a:latin typeface="Arial"/>
              </a:rPr>
              <a:t>Click to edit the title text format</a:t>
            </a:r>
            <a:endParaRPr b="1" i="1" lang="en-US" sz="2400" strike="noStrike" u="none">
              <a:solidFill>
                <a:srgbClr val="095ba6"/>
              </a:solidFill>
              <a:effectLst/>
              <a:uFillTx/>
              <a:latin typeface="Arial"/>
            </a:endParaRPr>
          </a:p>
        </p:txBody>
      </p:sp>
      <p:sp>
        <p:nvSpPr>
          <p:cNvPr id="21" name="PlaceHolder 2"/>
          <p:cNvSpPr>
            <a:spLocks noGrp="1"/>
          </p:cNvSpPr>
          <p:nvPr>
            <p:ph type="body"/>
          </p:nvPr>
        </p:nvSpPr>
        <p:spPr>
          <a:xfrm>
            <a:off x="993240" y="1368360"/>
            <a:ext cx="7261560" cy="4880160"/>
          </a:xfrm>
          <a:prstGeom prst="rect">
            <a:avLst/>
          </a:prstGeom>
          <a:noFill/>
          <a:ln w="0">
            <a:noFill/>
          </a:ln>
        </p:spPr>
        <p:txBody>
          <a:bodyPr lIns="92160" rIns="92160" tIns="46080" bIns="46080" anchor="t">
            <a:normAutofit/>
          </a:bodyPr>
          <a:p>
            <a:pPr marL="228600" indent="-228600">
              <a:lnSpc>
                <a:spcPct val="90000"/>
              </a:lnSpc>
              <a:spcBef>
                <a:spcPts val="1349"/>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Click to edit the outline text format</a:t>
            </a:r>
            <a:endParaRPr b="0" lang="en-US" sz="2400" strike="noStrike" u="none">
              <a:solidFill>
                <a:srgbClr val="000000"/>
              </a:solidFill>
              <a:effectLst/>
              <a:uFillTx/>
              <a:latin typeface="Arial"/>
            </a:endParaRPr>
          </a:p>
          <a:p>
            <a:pPr lvl="1" marL="625320" indent="-228600">
              <a:lnSpc>
                <a:spcPct val="90000"/>
              </a:lnSpc>
              <a:spcBef>
                <a:spcPts val="1349"/>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Second Outline Level</a:t>
            </a:r>
            <a:endParaRPr b="0" lang="en-US" sz="2400" strike="noStrike" u="none">
              <a:solidFill>
                <a:srgbClr val="000000"/>
              </a:solidFill>
              <a:effectLst/>
              <a:uFillTx/>
              <a:latin typeface="Arial"/>
            </a:endParaRPr>
          </a:p>
          <a:p>
            <a:pPr lvl="2" marL="1143000" indent="-228600">
              <a:lnSpc>
                <a:spcPct val="90000"/>
              </a:lnSpc>
              <a:spcBef>
                <a:spcPts val="1349"/>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Third Outline Level</a:t>
            </a:r>
            <a:endParaRPr b="0" lang="en-US" sz="2400" strike="noStrike" u="none">
              <a:solidFill>
                <a:srgbClr val="000000"/>
              </a:solidFill>
              <a:effectLst/>
              <a:uFillTx/>
              <a:latin typeface="Arial"/>
            </a:endParaRPr>
          </a:p>
          <a:p>
            <a:pPr lvl="3" marL="1600200" indent="-228600">
              <a:lnSpc>
                <a:spcPct val="90000"/>
              </a:lnSpc>
              <a:spcBef>
                <a:spcPts val="1349"/>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Fourth Outline Level</a:t>
            </a:r>
            <a:endParaRPr b="0" lang="en-US" sz="2400" strike="noStrike" u="none">
              <a:solidFill>
                <a:srgbClr val="000000"/>
              </a:solidFill>
              <a:effectLst/>
              <a:uFillTx/>
              <a:latin typeface="Arial"/>
            </a:endParaRPr>
          </a:p>
          <a:p>
            <a:pPr lvl="4" marL="2057400" indent="-228600">
              <a:lnSpc>
                <a:spcPct val="90000"/>
              </a:lnSpc>
              <a:spcBef>
                <a:spcPts val="1349"/>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Fifth Outline Level</a:t>
            </a:r>
            <a:endParaRPr b="0" lang="en-US" sz="2400" strike="noStrike" u="none">
              <a:solidFill>
                <a:srgbClr val="000000"/>
              </a:solidFill>
              <a:effectLst/>
              <a:uFillTx/>
              <a:latin typeface="Arial"/>
            </a:endParaRPr>
          </a:p>
          <a:p>
            <a:pPr lvl="5" marL="2057400" indent="-228600">
              <a:lnSpc>
                <a:spcPct val="90000"/>
              </a:lnSpc>
              <a:spcBef>
                <a:spcPts val="1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Sixth Outline Level</a:t>
            </a:r>
            <a:endParaRPr b="0" lang="en-US" sz="2400" strike="noStrike" u="none">
              <a:solidFill>
                <a:srgbClr val="000000"/>
              </a:solidFill>
              <a:effectLst/>
              <a:uFillTx/>
              <a:latin typeface="Arial"/>
            </a:endParaRPr>
          </a:p>
          <a:p>
            <a:pPr lvl="6" marL="2057400" indent="-228600">
              <a:lnSpc>
                <a:spcPct val="90000"/>
              </a:lnSpc>
              <a:spcBef>
                <a:spcPts val="1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Seventh Outline Level</a:t>
            </a:r>
            <a:endParaRPr b="0" lang="en-US" sz="2400" strike="noStrike" u="none">
              <a:solidFill>
                <a:srgbClr val="000000"/>
              </a:solidFill>
              <a:effectLst/>
              <a:uFillTx/>
              <a:latin typeface="Arial"/>
            </a:endParaRPr>
          </a:p>
        </p:txBody>
      </p:sp>
      <p:sp>
        <p:nvSpPr>
          <p:cNvPr id="22" name=""/>
          <p:cNvSpPr/>
          <p:nvPr/>
        </p:nvSpPr>
        <p:spPr>
          <a:xfrm>
            <a:off x="457200" y="6629400"/>
            <a:ext cx="8305920" cy="0"/>
          </a:xfrm>
          <a:prstGeom prst="line">
            <a:avLst/>
          </a:prstGeom>
          <a:ln w="28440">
            <a:solidFill>
              <a:srgbClr val="0000ff"/>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3" name="PlaceHolder 3"/>
          <p:cNvSpPr>
            <a:spLocks noGrp="1"/>
          </p:cNvSpPr>
          <p:nvPr>
            <p:ph type="sldNum" idx="6"/>
          </p:nvPr>
        </p:nvSpPr>
        <p:spPr>
          <a:xfrm>
            <a:off x="7238880" y="6400800"/>
            <a:ext cx="1905120" cy="457200"/>
          </a:xfrm>
          <a:prstGeom prst="rect">
            <a:avLst/>
          </a:prstGeom>
          <a:noFill/>
          <a:ln w="0">
            <a:noFill/>
          </a:ln>
        </p:spPr>
        <p:txBody>
          <a:bodyPr lIns="90000" rIns="90000" tIns="46800" bIns="46800" anchor="t">
            <a:noAutofit/>
          </a:bodyPr>
          <a:lstStyle>
            <a:lvl1pPr indent="0" algn="r">
              <a:lnSpc>
                <a:spcPct val="100000"/>
              </a:lnSpc>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400" strike="noStrike" u="none">
                <a:solidFill>
                  <a:srgbClr val="000000"/>
                </a:solidFill>
                <a:effectLst/>
                <a:uFillTx/>
                <a:latin typeface="Arial"/>
              </a:defRPr>
            </a:lvl1pPr>
          </a:lstStyle>
          <a:p>
            <a:pPr indent="0" algn="r">
              <a:lnSpc>
                <a:spcPct val="100000"/>
              </a:lnSpc>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C56350A-E4D1-413A-A0F5-DEEE316DFE6D}" type="slidenum">
              <a:rPr b="1" lang="en-US" sz="1400" strike="noStrike" u="none">
                <a:solidFill>
                  <a:srgbClr val="000000"/>
                </a:solidFill>
                <a:effectLst/>
                <a:uFillTx/>
                <a:latin typeface="Arial"/>
              </a:rPr>
              <a:t>&lt;number&gt;</a:t>
            </a:fld>
            <a:endParaRPr b="0" lang="en-US" sz="1400" strike="noStrike" u="none">
              <a:solidFill>
                <a:srgbClr val="000000"/>
              </a:solidFill>
              <a:effectLst/>
              <a:uFillTx/>
              <a:latin typeface="Times New Roman"/>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1">
    <p:bg>
      <p:bgPr>
        <a:solidFill>
          <a:srgbClr val="ffffff"/>
        </a:solidFill>
      </p:bgPr>
    </p:bg>
    <p:spTree>
      <p:nvGrpSpPr>
        <p:cNvPr id="1" name=""/>
        <p:cNvGrpSpPr/>
        <p:nvPr/>
      </p:nvGrpSpPr>
      <p:grpSpPr>
        <a:xfrm>
          <a:off x="0" y="0"/>
          <a:ext cx="0" cy="0"/>
          <a:chOff x="0" y="0"/>
          <a:chExt cx="0" cy="0"/>
        </a:xfrm>
      </p:grpSpPr>
      <p:sp>
        <p:nvSpPr>
          <p:cNvPr id="24" name="PlaceHolder 1"/>
          <p:cNvSpPr>
            <a:spLocks noGrp="1"/>
          </p:cNvSpPr>
          <p:nvPr>
            <p:ph type="title"/>
          </p:nvPr>
        </p:nvSpPr>
        <p:spPr>
          <a:xfrm>
            <a:off x="1562040" y="2285640"/>
            <a:ext cx="6896160" cy="1143000"/>
          </a:xfrm>
          <a:prstGeom prst="rect">
            <a:avLst/>
          </a:prstGeom>
          <a:noFill/>
          <a:ln w="0">
            <a:noFill/>
          </a:ln>
        </p:spPr>
        <p:txBody>
          <a:bodyPr lIns="92160" rIns="92160" tIns="46080" bIns="46080" anchor="b">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95ba6"/>
                </a:solidFill>
                <a:effectLst/>
                <a:uFillTx/>
                <a:latin typeface="Arial"/>
              </a:rPr>
              <a:t>Click to edit the title text format</a:t>
            </a:r>
            <a:endParaRPr b="1" i="1" lang="en-US" sz="2800" strike="noStrike" u="none">
              <a:solidFill>
                <a:srgbClr val="095ba6"/>
              </a:solidFill>
              <a:effectLst/>
              <a:uFillTx/>
              <a:latin typeface="Arial"/>
            </a:endParaRPr>
          </a:p>
        </p:txBody>
      </p:sp>
      <p:sp>
        <p:nvSpPr>
          <p:cNvPr id="25" name=""/>
          <p:cNvSpPr/>
          <p:nvPr/>
        </p:nvSpPr>
        <p:spPr>
          <a:xfrm>
            <a:off x="1300320" y="826920"/>
            <a:ext cx="7632720" cy="0"/>
          </a:xfrm>
          <a:prstGeom prst="line">
            <a:avLst/>
          </a:prstGeom>
          <a:ln w="28440">
            <a:solidFill>
              <a:srgbClr val="00ae00"/>
            </a:solidFill>
            <a:miter/>
          </a:ln>
        </p:spPr>
        <p:style>
          <a:lnRef idx="0"/>
          <a:fillRef idx="0"/>
          <a:effectRef idx="0"/>
          <a:fontRef idx="minor"/>
        </p:style>
        <p:txBody>
          <a:bodyPr lIns="91800" rIns="91800" tIns="-45720" bIns="-45720" anchor="t">
            <a:noAutofit/>
          </a:bodyPr>
          <a:p>
            <a:endParaRPr b="0" lang="en-US" sz="2400" strike="noStrike" u="none">
              <a:solidFill>
                <a:srgbClr val="000000"/>
              </a:solidFill>
              <a:effectLst/>
              <a:uFillTx/>
              <a:latin typeface="Times New Roman"/>
            </a:endParaRPr>
          </a:p>
        </p:txBody>
      </p:sp>
      <p:sp>
        <p:nvSpPr>
          <p:cNvPr id="26" name=""/>
          <p:cNvSpPr/>
          <p:nvPr/>
        </p:nvSpPr>
        <p:spPr>
          <a:xfrm>
            <a:off x="166680" y="176040"/>
            <a:ext cx="1046160" cy="6396120"/>
          </a:xfrm>
          <a:custGeom>
            <a:avLst/>
            <a:gdLst>
              <a:gd name="textAreaLeft" fmla="*/ 63360 w 1046160"/>
              <a:gd name="textAreaRight" fmla="*/ 982800 w 1046160"/>
              <a:gd name="textAreaTop" fmla="*/ 63360 h 6396120"/>
              <a:gd name="textAreaBottom" fmla="*/ 6332760 h 6396120"/>
            </a:gdLst>
            <a:ahLst/>
            <a:cxnLst/>
            <a:rect l="textAreaLeft" t="textAreaTop" r="textAreaRight" b="textAreaBottom"/>
            <a:pathLst>
              <a:path w="21600" h="132022">
                <a:moveTo>
                  <a:pt x="4477" y="0"/>
                </a:moveTo>
                <a:arcTo wR="4477" hR="4477" stAng="16200000" swAng="-5400000"/>
                <a:lnTo>
                  <a:pt x="0" y="127545"/>
                </a:lnTo>
                <a:arcTo wR="4477" hR="4477" stAng="10800000" swAng="-5400000"/>
                <a:lnTo>
                  <a:pt x="17123" y="132022"/>
                </a:lnTo>
                <a:arcTo wR="4477" hR="4477" stAng="5400000" swAng="-5400000"/>
                <a:lnTo>
                  <a:pt x="21600" y="4477"/>
                </a:lnTo>
                <a:arcTo wR="4477" hR="4477" stAng="0" swAng="-5400000"/>
                <a:close/>
              </a:path>
            </a:pathLst>
          </a:custGeom>
          <a:solidFill>
            <a:srgbClr val="225cab"/>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 name=""/>
          <p:cNvSpPr/>
          <p:nvPr/>
        </p:nvSpPr>
        <p:spPr>
          <a:xfrm>
            <a:off x="7643880" y="542880"/>
            <a:ext cx="1025280" cy="1082880"/>
          </a:xfrm>
          <a:custGeom>
            <a:avLst/>
            <a:gdLst>
              <a:gd name="textAreaLeft" fmla="*/ 50040 w 1025280"/>
              <a:gd name="textAreaRight" fmla="*/ 975240 w 1025280"/>
              <a:gd name="textAreaTop" fmla="*/ 50040 h 1082880"/>
              <a:gd name="textAreaBottom" fmla="*/ 1032840 h 1082880"/>
            </a:gdLst>
            <a:ahLst/>
            <a:cxnLst/>
            <a:rect l="textAreaLeft" t="textAreaTop" r="textAreaRight" b="textAreaBottom"/>
            <a:pathLst>
              <a:path w="21600" h="22813">
                <a:moveTo>
                  <a:pt x="3600" y="0"/>
                </a:moveTo>
                <a:arcTo wR="3600" hR="3600" stAng="16200000" swAng="-5400000"/>
                <a:lnTo>
                  <a:pt x="0" y="19213"/>
                </a:lnTo>
                <a:arcTo wR="3600" hR="3600" stAng="10800000" swAng="-5400000"/>
                <a:lnTo>
                  <a:pt x="18000" y="22813"/>
                </a:lnTo>
                <a:arcTo wR="3600" hR="3600" stAng="5400000" swAng="-5400000"/>
                <a:lnTo>
                  <a:pt x="21600" y="3600"/>
                </a:lnTo>
                <a:arcTo wR="3600" hR="3600" stAng="0" swAng="-5400000"/>
                <a:close/>
              </a:path>
            </a:pathLst>
          </a:custGeom>
          <a:noFill/>
          <a:ln w="19080">
            <a:solidFill>
              <a:srgbClr val="57ace1"/>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8" name=""/>
          <p:cNvSpPr/>
          <p:nvPr/>
        </p:nvSpPr>
        <p:spPr>
          <a:xfrm>
            <a:off x="7448400" y="1319040"/>
            <a:ext cx="378000" cy="422280"/>
          </a:xfrm>
          <a:custGeom>
            <a:avLst/>
            <a:gdLst>
              <a:gd name="textAreaLeft" fmla="*/ 27000 w 378000"/>
              <a:gd name="textAreaRight" fmla="*/ 351000 w 378000"/>
              <a:gd name="textAreaTop" fmla="*/ 27000 h 422280"/>
              <a:gd name="textAreaBottom" fmla="*/ 395280 h 422280"/>
            </a:gdLst>
            <a:ahLst/>
            <a:cxnLst/>
            <a:rect l="textAreaLeft" t="textAreaTop" r="textAreaRight" b="textAreaBottom"/>
            <a:pathLst>
              <a:path w="21600" h="24128">
                <a:moveTo>
                  <a:pt x="5278" y="0"/>
                </a:moveTo>
                <a:arcTo wR="5278" hR="5278" stAng="16200000" swAng="-5400000"/>
                <a:lnTo>
                  <a:pt x="0" y="18850"/>
                </a:lnTo>
                <a:arcTo wR="5278" hR="5278" stAng="10800000" swAng="-5400000"/>
                <a:lnTo>
                  <a:pt x="16322" y="24128"/>
                </a:lnTo>
                <a:arcTo wR="5278" hR="5278" stAng="5400000" swAng="-5400000"/>
                <a:lnTo>
                  <a:pt x="21600" y="5278"/>
                </a:lnTo>
                <a:arcTo wR="5278" hR="5278" stAng="0" swAng="-5400000"/>
                <a:close/>
              </a:path>
            </a:pathLst>
          </a:custGeom>
          <a:noFill/>
          <a:ln w="19080">
            <a:solidFill>
              <a:srgbClr val="57ace1"/>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9" name=""/>
          <p:cNvSpPr/>
          <p:nvPr/>
        </p:nvSpPr>
        <p:spPr>
          <a:xfrm>
            <a:off x="557280" y="557280"/>
            <a:ext cx="119160" cy="123840"/>
          </a:xfrm>
          <a:prstGeom prst="ellipse">
            <a:avLst/>
          </a:prstGeom>
          <a:solidFill>
            <a:srgbClr val="000000"/>
          </a:solidFill>
          <a:ln w="0">
            <a:noFill/>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Times New Roman"/>
            </a:endParaRPr>
          </a:p>
        </p:txBody>
      </p:sp>
      <p:sp>
        <p:nvSpPr>
          <p:cNvPr id="30" name=""/>
          <p:cNvSpPr/>
          <p:nvPr/>
        </p:nvSpPr>
        <p:spPr>
          <a:xfrm>
            <a:off x="712800" y="414360"/>
            <a:ext cx="119160" cy="123840"/>
          </a:xfrm>
          <a:prstGeom prst="ellipse">
            <a:avLst/>
          </a:prstGeom>
          <a:solidFill>
            <a:srgbClr val="4ca7df"/>
          </a:solidFill>
          <a:ln w="0">
            <a:noFill/>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Times New Roman"/>
            </a:endParaRPr>
          </a:p>
        </p:txBody>
      </p:sp>
      <p:sp>
        <p:nvSpPr>
          <p:cNvPr id="31" name=""/>
          <p:cNvSpPr/>
          <p:nvPr/>
        </p:nvSpPr>
        <p:spPr>
          <a:xfrm>
            <a:off x="712800" y="255600"/>
            <a:ext cx="119160" cy="123840"/>
          </a:xfrm>
          <a:prstGeom prst="ellipse">
            <a:avLst/>
          </a:prstGeom>
          <a:solidFill>
            <a:srgbClr val="e6e6e6"/>
          </a:solidFill>
          <a:ln w="0">
            <a:noFill/>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Times New Roman"/>
            </a:endParaRPr>
          </a:p>
        </p:txBody>
      </p:sp>
      <p:sp>
        <p:nvSpPr>
          <p:cNvPr id="32" name=""/>
          <p:cNvSpPr/>
          <p:nvPr/>
        </p:nvSpPr>
        <p:spPr>
          <a:xfrm>
            <a:off x="247680" y="557280"/>
            <a:ext cx="117360" cy="123840"/>
          </a:xfrm>
          <a:prstGeom prst="ellipse">
            <a:avLst/>
          </a:prstGeom>
          <a:solidFill>
            <a:srgbClr val="bbdef3"/>
          </a:solidFill>
          <a:ln w="0">
            <a:noFill/>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Times New Roman"/>
            </a:endParaRPr>
          </a:p>
        </p:txBody>
      </p:sp>
      <p:sp>
        <p:nvSpPr>
          <p:cNvPr id="33" name=""/>
          <p:cNvSpPr/>
          <p:nvPr/>
        </p:nvSpPr>
        <p:spPr>
          <a:xfrm>
            <a:off x="1023840" y="557280"/>
            <a:ext cx="119160" cy="123840"/>
          </a:xfrm>
          <a:prstGeom prst="ellipse">
            <a:avLst/>
          </a:prstGeom>
          <a:solidFill>
            <a:srgbClr val="bbdef3"/>
          </a:solidFill>
          <a:ln w="0">
            <a:noFill/>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Times New Roman"/>
            </a:endParaRPr>
          </a:p>
        </p:txBody>
      </p:sp>
      <p:sp>
        <p:nvSpPr>
          <p:cNvPr id="34" name=""/>
          <p:cNvSpPr/>
          <p:nvPr/>
        </p:nvSpPr>
        <p:spPr>
          <a:xfrm>
            <a:off x="868320" y="557280"/>
            <a:ext cx="119160" cy="123840"/>
          </a:xfrm>
          <a:prstGeom prst="ellipse">
            <a:avLst/>
          </a:prstGeom>
          <a:solidFill>
            <a:srgbClr val="bbdef3"/>
          </a:solidFill>
          <a:ln w="0">
            <a:noFill/>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Times New Roman"/>
            </a:endParaRPr>
          </a:p>
        </p:txBody>
      </p:sp>
      <p:sp>
        <p:nvSpPr>
          <p:cNvPr id="35" name=""/>
          <p:cNvSpPr/>
          <p:nvPr/>
        </p:nvSpPr>
        <p:spPr>
          <a:xfrm>
            <a:off x="712800" y="557280"/>
            <a:ext cx="119160" cy="123840"/>
          </a:xfrm>
          <a:prstGeom prst="ellipse">
            <a:avLst/>
          </a:prstGeom>
          <a:solidFill>
            <a:srgbClr val="bbdef3"/>
          </a:solidFill>
          <a:ln w="0">
            <a:noFill/>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Times New Roman"/>
            </a:endParaRPr>
          </a:p>
        </p:txBody>
      </p:sp>
      <p:sp>
        <p:nvSpPr>
          <p:cNvPr id="36" name=""/>
          <p:cNvSpPr/>
          <p:nvPr/>
        </p:nvSpPr>
        <p:spPr>
          <a:xfrm>
            <a:off x="403200" y="557280"/>
            <a:ext cx="119160" cy="123840"/>
          </a:xfrm>
          <a:prstGeom prst="ellipse">
            <a:avLst/>
          </a:prstGeom>
          <a:solidFill>
            <a:srgbClr val="bbdef3"/>
          </a:solidFill>
          <a:ln w="0">
            <a:noFill/>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Times New Roman"/>
            </a:endParaRPr>
          </a:p>
        </p:txBody>
      </p:sp>
      <p:sp>
        <p:nvSpPr>
          <p:cNvPr id="37" name=""/>
          <p:cNvSpPr/>
          <p:nvPr/>
        </p:nvSpPr>
        <p:spPr>
          <a:xfrm>
            <a:off x="557280" y="711360"/>
            <a:ext cx="119160" cy="123840"/>
          </a:xfrm>
          <a:prstGeom prst="ellipse">
            <a:avLst/>
          </a:prstGeom>
          <a:solidFill>
            <a:srgbClr val="ffffff"/>
          </a:solidFill>
          <a:ln w="0">
            <a:noFill/>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Times New Roman"/>
            </a:endParaRPr>
          </a:p>
        </p:txBody>
      </p:sp>
      <p:sp>
        <p:nvSpPr>
          <p:cNvPr id="38" name=""/>
          <p:cNvSpPr/>
          <p:nvPr/>
        </p:nvSpPr>
        <p:spPr>
          <a:xfrm>
            <a:off x="557280" y="865080"/>
            <a:ext cx="119160" cy="123840"/>
          </a:xfrm>
          <a:prstGeom prst="ellipse">
            <a:avLst/>
          </a:prstGeom>
          <a:solidFill>
            <a:srgbClr val="ff9b0d"/>
          </a:solidFill>
          <a:ln w="0">
            <a:noFill/>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Times New Roman"/>
            </a:endParaRPr>
          </a:p>
        </p:txBody>
      </p:sp>
      <p:sp>
        <p:nvSpPr>
          <p:cNvPr id="39" name=""/>
          <p:cNvSpPr/>
          <p:nvPr/>
        </p:nvSpPr>
        <p:spPr>
          <a:xfrm>
            <a:off x="247680" y="711360"/>
            <a:ext cx="117360" cy="123840"/>
          </a:xfrm>
          <a:prstGeom prst="ellipse">
            <a:avLst/>
          </a:prstGeom>
          <a:solidFill>
            <a:srgbClr val="e20207"/>
          </a:solidFill>
          <a:ln w="0">
            <a:noFill/>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Times New Roman"/>
            </a:endParaRPr>
          </a:p>
        </p:txBody>
      </p:sp>
      <p:sp>
        <p:nvSpPr>
          <p:cNvPr id="40" name=""/>
          <p:cNvSpPr/>
          <p:nvPr/>
        </p:nvSpPr>
        <p:spPr>
          <a:xfrm>
            <a:off x="712800" y="557280"/>
            <a:ext cx="119160" cy="123840"/>
          </a:xfrm>
          <a:prstGeom prst="ellipse">
            <a:avLst/>
          </a:prstGeom>
          <a:solidFill>
            <a:srgbClr val="e6e6e6"/>
          </a:solidFill>
          <a:ln w="0">
            <a:noFill/>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Times New Roman"/>
            </a:endParaRPr>
          </a:p>
        </p:txBody>
      </p:sp>
      <p:sp>
        <p:nvSpPr>
          <p:cNvPr id="41" name=""/>
          <p:cNvSpPr/>
          <p:nvPr/>
        </p:nvSpPr>
        <p:spPr>
          <a:xfrm>
            <a:off x="868320" y="557280"/>
            <a:ext cx="117360" cy="123840"/>
          </a:xfrm>
          <a:prstGeom prst="ellipse">
            <a:avLst/>
          </a:prstGeom>
          <a:solidFill>
            <a:srgbClr val="d95a3b"/>
          </a:solidFill>
          <a:ln w="0">
            <a:noFill/>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Times New Roman"/>
            </a:endParaRPr>
          </a:p>
        </p:txBody>
      </p:sp>
      <p:sp>
        <p:nvSpPr>
          <p:cNvPr id="42" name=""/>
          <p:cNvSpPr/>
          <p:nvPr/>
        </p:nvSpPr>
        <p:spPr>
          <a:xfrm>
            <a:off x="868320" y="255600"/>
            <a:ext cx="117360" cy="123840"/>
          </a:xfrm>
          <a:prstGeom prst="ellipse">
            <a:avLst/>
          </a:prstGeom>
          <a:solidFill>
            <a:srgbClr val="ff9b0d"/>
          </a:solidFill>
          <a:ln w="0">
            <a:noFill/>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Times New Roman"/>
            </a:endParaRPr>
          </a:p>
        </p:txBody>
      </p:sp>
      <p:sp>
        <p:nvSpPr>
          <p:cNvPr id="43" name=""/>
          <p:cNvSpPr/>
          <p:nvPr/>
        </p:nvSpPr>
        <p:spPr>
          <a:xfrm>
            <a:off x="401760" y="414360"/>
            <a:ext cx="118800" cy="123840"/>
          </a:xfrm>
          <a:prstGeom prst="ellipse">
            <a:avLst/>
          </a:prstGeom>
          <a:solidFill>
            <a:srgbClr val="68a32b"/>
          </a:solidFill>
          <a:ln w="0">
            <a:noFill/>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Times New Roman"/>
            </a:endParaRPr>
          </a:p>
        </p:txBody>
      </p:sp>
      <p:sp>
        <p:nvSpPr>
          <p:cNvPr id="44" name=""/>
          <p:cNvSpPr/>
          <p:nvPr/>
        </p:nvSpPr>
        <p:spPr>
          <a:xfrm>
            <a:off x="401760" y="255600"/>
            <a:ext cx="118800" cy="123840"/>
          </a:xfrm>
          <a:prstGeom prst="ellipse">
            <a:avLst/>
          </a:prstGeom>
          <a:solidFill>
            <a:srgbClr val="7e2d8b"/>
          </a:solidFill>
          <a:ln w="0">
            <a:noFill/>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Times New Roman"/>
            </a:endParaRPr>
          </a:p>
        </p:txBody>
      </p:sp>
      <p:sp>
        <p:nvSpPr>
          <p:cNvPr id="45" name=""/>
          <p:cNvSpPr/>
          <p:nvPr/>
        </p:nvSpPr>
        <p:spPr>
          <a:xfrm>
            <a:off x="401760" y="557280"/>
            <a:ext cx="118800" cy="123840"/>
          </a:xfrm>
          <a:prstGeom prst="ellipse">
            <a:avLst/>
          </a:prstGeom>
          <a:solidFill>
            <a:srgbClr val="e6e6e6"/>
          </a:solidFill>
          <a:ln w="0">
            <a:noFill/>
          </a:ln>
        </p:spPr>
        <p:style>
          <a:lnRef idx="0"/>
          <a:fillRef idx="0"/>
          <a:effectRef idx="0"/>
          <a:fontRef idx="minor"/>
        </p:style>
        <p:txBody>
          <a:bodyPr lIns="90000" rIns="90000" tIns="41040" bIns="41040" anchor="t">
            <a:noAutofit/>
          </a:bodyPr>
          <a:p>
            <a:endParaRPr b="0" lang="en-US" sz="2400" strike="noStrike" u="none">
              <a:solidFill>
                <a:srgbClr val="000000"/>
              </a:solidFill>
              <a:effectLst/>
              <a:uFillTx/>
              <a:latin typeface="Times New Roman"/>
            </a:endParaRPr>
          </a:p>
        </p:txBody>
      </p:sp>
      <p:sp>
        <p:nvSpPr>
          <p:cNvPr id="46" name=""/>
          <p:cNvSpPr/>
          <p:nvPr/>
        </p:nvSpPr>
        <p:spPr>
          <a:xfrm>
            <a:off x="401760" y="709560"/>
            <a:ext cx="118800" cy="125640"/>
          </a:xfrm>
          <a:prstGeom prst="ellipse">
            <a:avLst/>
          </a:prstGeom>
          <a:solidFill>
            <a:srgbClr val="4ca7df"/>
          </a:solidFill>
          <a:ln w="0">
            <a:noFill/>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47" name=""/>
          <p:cNvSpPr/>
          <p:nvPr/>
        </p:nvSpPr>
        <p:spPr>
          <a:xfrm>
            <a:off x="228600" y="392040"/>
            <a:ext cx="633240" cy="628560"/>
          </a:xfrm>
          <a:prstGeom prst="roundRect">
            <a:avLst>
              <a:gd name="adj" fmla="val 16667"/>
            </a:avLst>
          </a:prstGeom>
          <a:noFill/>
          <a:ln w="19080">
            <a:solidFill>
              <a:srgbClr val="57ace1"/>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8"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indent="0">
              <a:lnSpc>
                <a:spcPct val="90000"/>
              </a:lnSpc>
              <a:spcBef>
                <a:spcPts val="1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Click to edit the outline text format</a:t>
            </a:r>
            <a:endParaRPr b="0" lang="en-US" sz="2400" strike="noStrike" u="none">
              <a:solidFill>
                <a:srgbClr val="000000"/>
              </a:solidFill>
              <a:effectLst/>
              <a:uFillTx/>
              <a:latin typeface="Arial"/>
            </a:endParaRPr>
          </a:p>
          <a:p>
            <a:pPr lvl="1" marL="396720" indent="0" algn="ctr">
              <a:lnSpc>
                <a:spcPct val="9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Second Outline Level</a:t>
            </a:r>
            <a:endParaRPr b="0" lang="en-US" sz="2000" strike="noStrike" u="none">
              <a:solidFill>
                <a:srgbClr val="000000"/>
              </a:solidFill>
              <a:effectLst/>
              <a:uFillTx/>
              <a:latin typeface="Arial"/>
            </a:endParaRPr>
          </a:p>
          <a:p>
            <a:pPr lvl="2" marL="914400" algn="ctr">
              <a:spcBef>
                <a:spcPts val="400"/>
              </a:spcBef>
              <a:buClr>
                <a:srgbClr val="095ba6"/>
              </a:buClr>
              <a:buFont typeface="Arial"/>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Third Outline Level</a:t>
            </a:r>
            <a:endParaRPr b="0" lang="en-US" sz="1600" strike="noStrike" u="none">
              <a:solidFill>
                <a:srgbClr val="000000"/>
              </a:solidFill>
              <a:effectLst/>
              <a:uFillTx/>
              <a:latin typeface="Arial"/>
            </a:endParaRPr>
          </a:p>
          <a:p>
            <a:pPr lvl="3" marL="1371600" algn="ctr">
              <a:spcBef>
                <a:spcPts val="499"/>
              </a:spcBef>
              <a:buClr>
                <a:srgbClr val="095ba6"/>
              </a:buClr>
              <a:buFont typeface="Arial"/>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Fourth Outline Level</a:t>
            </a:r>
            <a:endParaRPr b="0" lang="en-US" sz="2000" strike="noStrike" u="none">
              <a:solidFill>
                <a:srgbClr val="000000"/>
              </a:solidFill>
              <a:effectLst/>
              <a:uFillTx/>
              <a:latin typeface="Arial"/>
            </a:endParaRPr>
          </a:p>
          <a:p>
            <a:pPr lvl="4" marL="1828800" algn="ctr">
              <a:spcBef>
                <a:spcPts val="499"/>
              </a:spcBef>
              <a:buClr>
                <a:srgbClr val="095ba6"/>
              </a:buClr>
              <a:buFont typeface="Arial"/>
              <a:buChar char="•"/>
              <a:tabLst>
                <a:tab algn="l" pos="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Fifth Outline Level</a:t>
            </a:r>
            <a:endParaRPr b="0" lang="en-US" sz="2000" strike="noStrike" u="none">
              <a:solidFill>
                <a:srgbClr val="000000"/>
              </a:solidFill>
              <a:effectLst/>
              <a:uFillTx/>
              <a:latin typeface="Arial"/>
            </a:endParaRPr>
          </a:p>
          <a:p>
            <a:pPr lvl="5" marL="1828800">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Sixth Outline Level</a:t>
            </a:r>
            <a:endParaRPr b="0" lang="en-US" sz="2000" strike="noStrike" u="none">
              <a:solidFill>
                <a:srgbClr val="000000"/>
              </a:solidFill>
              <a:effectLst/>
              <a:uFillTx/>
              <a:latin typeface="Arial"/>
            </a:endParaRPr>
          </a:p>
          <a:p>
            <a:pPr lvl="6" marL="1828800">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Seventh Outline Level</a:t>
            </a:r>
            <a:endParaRPr b="0" lang="en-US" sz="2000" strike="noStrike" u="none">
              <a:solidFill>
                <a:srgbClr val="000000"/>
              </a:solidFill>
              <a:effectLst/>
              <a:uFillTx/>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6.xml"/><Relationship Id="rId3"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15.wmf"/><Relationship Id="rId2" Type="http://schemas.openxmlformats.org/officeDocument/2006/relationships/slideLayout" Target="../slideLayouts/slideLayout4.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5.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6.wmf"/><Relationship Id="rId3" Type="http://schemas.openxmlformats.org/officeDocument/2006/relationships/slideLayout" Target="../slideLayouts/slideLayout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7.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7.wmf"/><Relationship Id="rId3" Type="http://schemas.openxmlformats.org/officeDocument/2006/relationships/slideLayout" Target="../slideLayouts/slideLayout5.xml"/>
</Relationships>
</file>

<file path=ppt/slides/_rels/slide28.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4.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jpeg"/><Relationship Id="rId8" Type="http://schemas.openxmlformats.org/officeDocument/2006/relationships/slideLayout" Target="../slideLayouts/slideLayout5.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31.xml.rels><?xml version="1.0" encoding="UTF-8"?>
<Relationships xmlns="http://schemas.openxmlformats.org/package/2006/relationships"><Relationship Id="rId1" Type="http://schemas.openxmlformats.org/officeDocument/2006/relationships/image" Target="../media/image19.wmf"/><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9.wmf"/><Relationship Id="rId2" Type="http://schemas.openxmlformats.org/officeDocument/2006/relationships/image" Target="../media/image10.wmf"/><Relationship Id="rId3" Type="http://schemas.openxmlformats.org/officeDocument/2006/relationships/image" Target="../media/image11.wmf"/><Relationship Id="rId4" Type="http://schemas.openxmlformats.org/officeDocument/2006/relationships/slideLayout" Target="../slideLayouts/slideLayout3.xml"/>
</Relationships>
</file>

<file path=ppt/slides/_rels/slide5.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2.wmf"/><Relationship Id="rId3" Type="http://schemas.openxmlformats.org/officeDocument/2006/relationships/package" Target="../embeddings/oleObject2.xlsx"/><Relationship Id="rId4" Type="http://schemas.openxmlformats.org/officeDocument/2006/relationships/image" Target="../media/image13.wmf"/><Relationship Id="rId5"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9.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6" name="PlaceHolder 1"/>
          <p:cNvSpPr>
            <a:spLocks noGrp="1"/>
          </p:cNvSpPr>
          <p:nvPr>
            <p:ph type="title"/>
          </p:nvPr>
        </p:nvSpPr>
        <p:spPr>
          <a:xfrm>
            <a:off x="1562040" y="3128760"/>
            <a:ext cx="6896160" cy="685800"/>
          </a:xfrm>
          <a:prstGeom prst="rect">
            <a:avLst/>
          </a:prstGeom>
          <a:noFill/>
          <a:ln w="0">
            <a:noFill/>
          </a:ln>
        </p:spPr>
        <p:txBody>
          <a:bodyPr lIns="92160" rIns="92160" tIns="46080" bIns="46080" anchor="b">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095ba6"/>
                </a:solidFill>
                <a:effectLst/>
                <a:uFillTx/>
                <a:latin typeface="Arial"/>
              </a:rPr>
              <a:t>Weather Risk Management</a:t>
            </a:r>
            <a:r>
              <a:rPr b="1" i="1" lang="en-US" sz="2800" strike="noStrike" u="none">
                <a:solidFill>
                  <a:srgbClr val="095ba6"/>
                </a:solidFill>
                <a:effectLst/>
                <a:uFillTx/>
                <a:latin typeface="Arial"/>
              </a:rPr>
              <a:t> </a:t>
            </a:r>
            <a:endParaRPr b="1" i="1" lang="en-US" sz="2800" strike="noStrike" u="none">
              <a:solidFill>
                <a:srgbClr val="095ba6"/>
              </a:solidFill>
              <a:effectLst/>
              <a:uFillTx/>
              <a:latin typeface="Arial"/>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145" name=""/>
          <p:cNvGraphicFramePr/>
          <p:nvPr/>
        </p:nvGraphicFramePr>
        <p:xfrm>
          <a:off x="1150920" y="1447920"/>
          <a:ext cx="6934320" cy="4464000"/>
        </p:xfrm>
        <a:graphic>
          <a:graphicData uri="http://schemas.openxmlformats.org/drawingml/2006/table">
            <a:tbl>
              <a:tblPr/>
              <a:tblGrid>
                <a:gridCol w="3467160"/>
                <a:gridCol w="3467160"/>
              </a:tblGrid>
              <a:tr h="457200">
                <a:tc>
                  <a:txBody>
                    <a:bodyPr lIns="90000" rIns="90000" tIns="46800" bIns="46800" anchor="t">
                      <a:noAutofit/>
                    </a:bodyPr>
                    <a:p>
                      <a:pPr algn="ctr">
                        <a:lnSpc>
                          <a:spcPct val="90000"/>
                        </a:lnSpc>
                        <a:spcBef>
                          <a:spcPts val="1012"/>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Arial"/>
                        </a:rPr>
                        <a:t>RISK</a:t>
                      </a:r>
                      <a:endParaRPr b="0" lang="en-US" sz="1800" strike="noStrike" u="none">
                        <a:solidFill>
                          <a:srgbClr val="000000"/>
                        </a:solidFill>
                        <a:effectLst/>
                        <a:uFillTx/>
                        <a:latin typeface="Times New Roman"/>
                      </a:endParaRPr>
                    </a:p>
                  </a:txBody>
                  <a:tcPr anchor="t" marL="90000" marR="90000">
                    <a:lnL w="13680">
                      <a:solidFill>
                        <a:srgbClr val="000000"/>
                      </a:solidFill>
                      <a:prstDash val="solid"/>
                    </a:lnL>
                    <a:lnR w="5760">
                      <a:solidFill>
                        <a:srgbClr val="000000"/>
                      </a:solidFill>
                      <a:prstDash val="solid"/>
                    </a:lnR>
                    <a:lnT w="13680">
                      <a:solidFill>
                        <a:srgbClr val="000000"/>
                      </a:solidFill>
                      <a:prstDash val="solid"/>
                    </a:lnT>
                    <a:lnB w="5760">
                      <a:solidFill>
                        <a:srgbClr val="000000"/>
                      </a:solidFill>
                      <a:prstDash val="solid"/>
                    </a:lnB>
                    <a:solidFill>
                      <a:srgbClr val="000000"/>
                    </a:solidFill>
                  </a:tcPr>
                </a:tc>
                <a:tc>
                  <a:txBody>
                    <a:bodyPr lIns="90000" rIns="90000" tIns="46800" bIns="46800" anchor="t">
                      <a:noAutofit/>
                    </a:bodyPr>
                    <a:p>
                      <a:pPr algn="ctr">
                        <a:lnSpc>
                          <a:spcPct val="90000"/>
                        </a:lnSpc>
                        <a:spcBef>
                          <a:spcPts val="1012"/>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Arial"/>
                        </a:rPr>
                        <a:t>TOOLS</a:t>
                      </a:r>
                      <a:endParaRPr b="0" lang="en-US" sz="1800" strike="noStrike" u="none">
                        <a:solidFill>
                          <a:srgbClr val="000000"/>
                        </a:solidFill>
                        <a:effectLst/>
                        <a:uFillTx/>
                        <a:latin typeface="Times New Roman"/>
                      </a:endParaRPr>
                    </a:p>
                  </a:txBody>
                  <a:tcPr anchor="t" marL="90000" marR="90000">
                    <a:lnL w="5760">
                      <a:solidFill>
                        <a:srgbClr val="000000"/>
                      </a:solidFill>
                      <a:prstDash val="solid"/>
                    </a:lnL>
                    <a:lnR w="13680">
                      <a:solidFill>
                        <a:srgbClr val="000000"/>
                      </a:solidFill>
                      <a:prstDash val="solid"/>
                    </a:lnR>
                    <a:lnT w="13680">
                      <a:solidFill>
                        <a:srgbClr val="000000"/>
                      </a:solidFill>
                      <a:prstDash val="solid"/>
                    </a:lnT>
                    <a:lnB w="5760">
                      <a:solidFill>
                        <a:srgbClr val="000000"/>
                      </a:solidFill>
                      <a:prstDash val="solid"/>
                    </a:lnB>
                    <a:solidFill>
                      <a:srgbClr val="000000"/>
                    </a:solidFill>
                  </a:tcPr>
                </a:tc>
              </a:tr>
              <a:tr h="395280">
                <a:tc>
                  <a:txBody>
                    <a:bodyPr lIns="90000" rIns="90000" tIns="46800" bIns="46800" anchor="t">
                      <a:noAutofit/>
                    </a:bodyPr>
                    <a:p>
                      <a:pPr>
                        <a:lnSpc>
                          <a:spcPct val="90000"/>
                        </a:lnSpc>
                        <a:spcBef>
                          <a:spcPts val="9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Price Risk</a:t>
                      </a:r>
                      <a:endParaRPr b="0" lang="en-US" sz="1600" strike="noStrike" u="none">
                        <a:solidFill>
                          <a:srgbClr val="000000"/>
                        </a:solidFill>
                        <a:effectLst/>
                        <a:uFillTx/>
                        <a:latin typeface="Times New Roman"/>
                      </a:endParaRPr>
                    </a:p>
                  </a:txBody>
                  <a:tcPr anchor="t" marL="90000" marR="90000">
                    <a:lnL w="1368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90000" rIns="90000" tIns="46800" bIns="46800" anchor="t">
                      <a:noAutofit/>
                    </a:bodyPr>
                    <a:p>
                      <a:pPr>
                        <a:lnSpc>
                          <a:spcPct val="90000"/>
                        </a:lnSpc>
                        <a:spcBef>
                          <a:spcPts val="9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Futures, swaps, options, etc.</a:t>
                      </a:r>
                      <a:endParaRPr b="0" lang="en-US" sz="1600" strike="noStrike" u="none">
                        <a:solidFill>
                          <a:srgbClr val="000000"/>
                        </a:solidFill>
                        <a:effectLst/>
                        <a:uFillTx/>
                        <a:latin typeface="Times New Roman"/>
                      </a:endParaRPr>
                    </a:p>
                  </a:txBody>
                  <a:tcPr anchor="t" marL="90000" marR="90000">
                    <a:lnL w="5760">
                      <a:solidFill>
                        <a:srgbClr val="000000"/>
                      </a:solidFill>
                      <a:prstDash val="solid"/>
                    </a:lnL>
                    <a:lnR w="13680">
                      <a:solidFill>
                        <a:srgbClr val="000000"/>
                      </a:solidFill>
                      <a:prstDash val="solid"/>
                    </a:lnR>
                    <a:lnT w="5760">
                      <a:solidFill>
                        <a:srgbClr val="000000"/>
                      </a:solidFill>
                      <a:prstDash val="solid"/>
                    </a:lnT>
                    <a:lnB w="5760">
                      <a:solidFill>
                        <a:srgbClr val="000000"/>
                      </a:solidFill>
                      <a:prstDash val="solid"/>
                    </a:lnB>
                    <a:noFill/>
                  </a:tcPr>
                </a:tc>
              </a:tr>
              <a:tr h="415800">
                <a:tc>
                  <a:txBody>
                    <a:bodyPr lIns="90000" rIns="90000" tIns="46800" bIns="46800" anchor="t">
                      <a:noAutofit/>
                    </a:bodyPr>
                    <a:p>
                      <a:pPr>
                        <a:lnSpc>
                          <a:spcPct val="90000"/>
                        </a:lnSpc>
                        <a:spcBef>
                          <a:spcPts val="9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F/X and I/R Risk</a:t>
                      </a:r>
                      <a:endParaRPr b="0" lang="en-US" sz="1600" strike="noStrike" u="none">
                        <a:solidFill>
                          <a:srgbClr val="000000"/>
                        </a:solidFill>
                        <a:effectLst/>
                        <a:uFillTx/>
                        <a:latin typeface="Times New Roman"/>
                      </a:endParaRPr>
                    </a:p>
                  </a:txBody>
                  <a:tcPr anchor="t" marL="90000" marR="90000">
                    <a:lnL w="1368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90000" rIns="90000" tIns="46800" bIns="46800" anchor="t">
                      <a:noAutofit/>
                    </a:bodyPr>
                    <a:p>
                      <a:pPr>
                        <a:lnSpc>
                          <a:spcPct val="90000"/>
                        </a:lnSpc>
                        <a:spcBef>
                          <a:spcPts val="9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Futures, swaps, options, etc.</a:t>
                      </a:r>
                      <a:endParaRPr b="0" lang="en-US" sz="1600" strike="noStrike" u="none">
                        <a:solidFill>
                          <a:srgbClr val="000000"/>
                        </a:solidFill>
                        <a:effectLst/>
                        <a:uFillTx/>
                        <a:latin typeface="Times New Roman"/>
                      </a:endParaRPr>
                    </a:p>
                  </a:txBody>
                  <a:tcPr anchor="t" marL="90000" marR="90000">
                    <a:lnL w="5760">
                      <a:solidFill>
                        <a:srgbClr val="000000"/>
                      </a:solidFill>
                      <a:prstDash val="solid"/>
                    </a:lnL>
                    <a:lnR w="13680">
                      <a:solidFill>
                        <a:srgbClr val="000000"/>
                      </a:solidFill>
                      <a:prstDash val="solid"/>
                    </a:lnR>
                    <a:lnT w="5760">
                      <a:solidFill>
                        <a:srgbClr val="000000"/>
                      </a:solidFill>
                      <a:prstDash val="solid"/>
                    </a:lnT>
                    <a:lnB w="5760">
                      <a:solidFill>
                        <a:srgbClr val="000000"/>
                      </a:solidFill>
                      <a:prstDash val="solid"/>
                    </a:lnB>
                    <a:noFill/>
                  </a:tcPr>
                </a:tc>
              </a:tr>
              <a:tr h="700200">
                <a:tc>
                  <a:txBody>
                    <a:bodyPr lIns="90000" rIns="90000" tIns="46800" bIns="46800" anchor="t">
                      <a:noAutofit/>
                    </a:bodyPr>
                    <a:p>
                      <a:pPr>
                        <a:lnSpc>
                          <a:spcPct val="90000"/>
                        </a:lnSpc>
                        <a:spcBef>
                          <a:spcPts val="9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Credit/Counterparty Risk</a:t>
                      </a:r>
                      <a:endParaRPr b="0" lang="en-US" sz="1600" strike="noStrike" u="none">
                        <a:solidFill>
                          <a:srgbClr val="000000"/>
                        </a:solidFill>
                        <a:effectLst/>
                        <a:uFillTx/>
                        <a:latin typeface="Times New Roman"/>
                      </a:endParaRPr>
                    </a:p>
                  </a:txBody>
                  <a:tcPr anchor="t" marL="90000" marR="90000">
                    <a:lnL w="1368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90000" rIns="90000" tIns="46800" bIns="46800" anchor="t">
                      <a:noAutofit/>
                    </a:bodyPr>
                    <a:p>
                      <a:pPr>
                        <a:lnSpc>
                          <a:spcPct val="90000"/>
                        </a:lnSpc>
                        <a:spcBef>
                          <a:spcPts val="9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Proactive monitoring/credit derivatives</a:t>
                      </a:r>
                      <a:endParaRPr b="0" lang="en-US" sz="1600" strike="noStrike" u="none">
                        <a:solidFill>
                          <a:srgbClr val="000000"/>
                        </a:solidFill>
                        <a:effectLst/>
                        <a:uFillTx/>
                        <a:latin typeface="Times New Roman"/>
                      </a:endParaRPr>
                    </a:p>
                  </a:txBody>
                  <a:tcPr anchor="t" marL="90000" marR="90000">
                    <a:lnL w="5760">
                      <a:solidFill>
                        <a:srgbClr val="000000"/>
                      </a:solidFill>
                      <a:prstDash val="solid"/>
                    </a:lnL>
                    <a:lnR w="13680">
                      <a:solidFill>
                        <a:srgbClr val="000000"/>
                      </a:solidFill>
                      <a:prstDash val="solid"/>
                    </a:lnR>
                    <a:lnT w="5760">
                      <a:solidFill>
                        <a:srgbClr val="000000"/>
                      </a:solidFill>
                      <a:prstDash val="solid"/>
                    </a:lnT>
                    <a:lnB w="5760">
                      <a:solidFill>
                        <a:srgbClr val="000000"/>
                      </a:solidFill>
                      <a:prstDash val="solid"/>
                    </a:lnB>
                    <a:noFill/>
                  </a:tcPr>
                </a:tc>
              </a:tr>
              <a:tr h="1004760">
                <a:tc>
                  <a:txBody>
                    <a:bodyPr lIns="90000" rIns="90000" tIns="46800" bIns="46800" anchor="t">
                      <a:noAutofit/>
                    </a:bodyPr>
                    <a:p>
                      <a:pPr>
                        <a:lnSpc>
                          <a:spcPct val="90000"/>
                        </a:lnSpc>
                        <a:spcBef>
                          <a:spcPts val="9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600" strike="noStrike" u="none">
                          <a:solidFill>
                            <a:srgbClr val="fc0128"/>
                          </a:solidFill>
                          <a:effectLst/>
                          <a:uFillTx/>
                          <a:latin typeface="Arial Black"/>
                        </a:rPr>
                        <a:t>Volumetric Risk</a:t>
                      </a:r>
                      <a:endParaRPr b="0" lang="en-US" sz="1600" strike="noStrike" u="none">
                        <a:solidFill>
                          <a:srgbClr val="000000"/>
                        </a:solidFill>
                        <a:effectLst/>
                        <a:uFillTx/>
                        <a:latin typeface="Times New Roman"/>
                      </a:endParaRPr>
                    </a:p>
                  </a:txBody>
                  <a:tcPr anchor="t" marL="90000" marR="90000">
                    <a:lnL w="1368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90000" rIns="90000" tIns="46800" bIns="46800" anchor="t">
                      <a:noAutofit/>
                    </a:bodyPr>
                    <a:p>
                      <a:pPr>
                        <a:lnSpc>
                          <a:spcPct val="90000"/>
                        </a:lnSpc>
                        <a:spcBef>
                          <a:spcPts val="9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600" strike="noStrike" u="none">
                          <a:solidFill>
                            <a:srgbClr val="fc0128"/>
                          </a:solidFill>
                          <a:effectLst/>
                          <a:uFillTx/>
                          <a:latin typeface="Arial Black"/>
                        </a:rPr>
                        <a:t>Weather swaps and options, etc., and dual trigger unit outage protection</a:t>
                      </a:r>
                      <a:endParaRPr b="0" lang="en-US" sz="1600" strike="noStrike" u="none">
                        <a:solidFill>
                          <a:srgbClr val="000000"/>
                        </a:solidFill>
                        <a:effectLst/>
                        <a:uFillTx/>
                        <a:latin typeface="Times New Roman"/>
                      </a:endParaRPr>
                    </a:p>
                  </a:txBody>
                  <a:tcPr anchor="t" marL="90000" marR="90000">
                    <a:lnL w="5760">
                      <a:solidFill>
                        <a:srgbClr val="000000"/>
                      </a:solidFill>
                      <a:prstDash val="solid"/>
                    </a:lnL>
                    <a:lnR w="13680">
                      <a:solidFill>
                        <a:srgbClr val="000000"/>
                      </a:solidFill>
                      <a:prstDash val="solid"/>
                    </a:lnR>
                    <a:lnT w="5760">
                      <a:solidFill>
                        <a:srgbClr val="000000"/>
                      </a:solidFill>
                      <a:prstDash val="solid"/>
                    </a:lnT>
                    <a:lnB w="5760">
                      <a:solidFill>
                        <a:srgbClr val="000000"/>
                      </a:solidFill>
                      <a:prstDash val="solid"/>
                    </a:lnB>
                    <a:noFill/>
                  </a:tcPr>
                </a:tc>
              </a:tr>
              <a:tr h="395280">
                <a:tc>
                  <a:txBody>
                    <a:bodyPr lIns="90000" rIns="90000" tIns="46800" bIns="46800" anchor="t">
                      <a:noAutofit/>
                    </a:bodyPr>
                    <a:p>
                      <a:pPr>
                        <a:lnSpc>
                          <a:spcPct val="90000"/>
                        </a:lnSpc>
                        <a:spcBef>
                          <a:spcPts val="9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Regulatory Risk</a:t>
                      </a:r>
                      <a:endParaRPr b="0" lang="en-US" sz="1600" strike="noStrike" u="none">
                        <a:solidFill>
                          <a:srgbClr val="000000"/>
                        </a:solidFill>
                        <a:effectLst/>
                        <a:uFillTx/>
                        <a:latin typeface="Times New Roman"/>
                      </a:endParaRPr>
                    </a:p>
                  </a:txBody>
                  <a:tcPr anchor="t" marL="90000" marR="90000">
                    <a:lnL w="1368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90000" rIns="90000" tIns="46800" bIns="46800" anchor="t">
                      <a:noAutofit/>
                    </a:bodyPr>
                    <a:p>
                      <a:pPr>
                        <a:lnSpc>
                          <a:spcPct val="90000"/>
                        </a:lnSpc>
                        <a:spcBef>
                          <a:spcPts val="9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Lobby for/against critical legislation</a:t>
                      </a:r>
                      <a:endParaRPr b="0" lang="en-US" sz="1600" strike="noStrike" u="none">
                        <a:solidFill>
                          <a:srgbClr val="000000"/>
                        </a:solidFill>
                        <a:effectLst/>
                        <a:uFillTx/>
                        <a:latin typeface="Times New Roman"/>
                      </a:endParaRPr>
                    </a:p>
                  </a:txBody>
                  <a:tcPr anchor="t" marL="90000" marR="90000">
                    <a:lnL w="5760">
                      <a:solidFill>
                        <a:srgbClr val="000000"/>
                      </a:solidFill>
                      <a:prstDash val="solid"/>
                    </a:lnL>
                    <a:lnR w="13680">
                      <a:solidFill>
                        <a:srgbClr val="000000"/>
                      </a:solidFill>
                      <a:prstDash val="solid"/>
                    </a:lnR>
                    <a:lnT w="5760">
                      <a:solidFill>
                        <a:srgbClr val="000000"/>
                      </a:solidFill>
                      <a:prstDash val="solid"/>
                    </a:lnT>
                    <a:lnB w="5760">
                      <a:solidFill>
                        <a:srgbClr val="000000"/>
                      </a:solidFill>
                      <a:prstDash val="solid"/>
                    </a:lnB>
                    <a:noFill/>
                  </a:tcPr>
                </a:tc>
              </a:tr>
              <a:tr h="395280">
                <a:tc>
                  <a:txBody>
                    <a:bodyPr lIns="90000" rIns="90000" tIns="46800" bIns="46800" anchor="t">
                      <a:noAutofit/>
                    </a:bodyPr>
                    <a:p>
                      <a:pPr>
                        <a:lnSpc>
                          <a:spcPct val="90000"/>
                        </a:lnSpc>
                        <a:spcBef>
                          <a:spcPts val="9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Sovereign/Country Risk</a:t>
                      </a:r>
                      <a:endParaRPr b="0" lang="en-US" sz="1600" strike="noStrike" u="none">
                        <a:solidFill>
                          <a:srgbClr val="000000"/>
                        </a:solidFill>
                        <a:effectLst/>
                        <a:uFillTx/>
                        <a:latin typeface="Times New Roman"/>
                      </a:endParaRPr>
                    </a:p>
                  </a:txBody>
                  <a:tcPr anchor="t" marL="90000" marR="90000">
                    <a:lnL w="1368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90000" rIns="90000" tIns="46800" bIns="46800" anchor="t">
                      <a:noAutofit/>
                    </a:bodyPr>
                    <a:p>
                      <a:pPr>
                        <a:lnSpc>
                          <a:spcPct val="90000"/>
                        </a:lnSpc>
                        <a:spcBef>
                          <a:spcPts val="9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Diversification</a:t>
                      </a:r>
                      <a:endParaRPr b="0" lang="en-US" sz="1600" strike="noStrike" u="none">
                        <a:solidFill>
                          <a:srgbClr val="000000"/>
                        </a:solidFill>
                        <a:effectLst/>
                        <a:uFillTx/>
                        <a:latin typeface="Times New Roman"/>
                      </a:endParaRPr>
                    </a:p>
                  </a:txBody>
                  <a:tcPr anchor="t" marL="90000" marR="90000">
                    <a:lnL w="5760">
                      <a:solidFill>
                        <a:srgbClr val="000000"/>
                      </a:solidFill>
                      <a:prstDash val="solid"/>
                    </a:lnL>
                    <a:lnR w="13680">
                      <a:solidFill>
                        <a:srgbClr val="000000"/>
                      </a:solidFill>
                      <a:prstDash val="solid"/>
                    </a:lnR>
                    <a:lnT w="5760">
                      <a:solidFill>
                        <a:srgbClr val="000000"/>
                      </a:solidFill>
                      <a:prstDash val="solid"/>
                    </a:lnT>
                    <a:lnB w="5760">
                      <a:solidFill>
                        <a:srgbClr val="000000"/>
                      </a:solidFill>
                      <a:prstDash val="solid"/>
                    </a:lnB>
                    <a:noFill/>
                  </a:tcPr>
                </a:tc>
              </a:tr>
              <a:tr h="700200">
                <a:tc>
                  <a:txBody>
                    <a:bodyPr lIns="90000" rIns="90000" tIns="46800" bIns="46800" anchor="t">
                      <a:noAutofit/>
                    </a:bodyPr>
                    <a:p>
                      <a:pPr>
                        <a:lnSpc>
                          <a:spcPct val="90000"/>
                        </a:lnSpc>
                        <a:spcBef>
                          <a:spcPts val="9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Operational Risk</a:t>
                      </a:r>
                      <a:endParaRPr b="0" lang="en-US" sz="1600" strike="noStrike" u="none">
                        <a:solidFill>
                          <a:srgbClr val="000000"/>
                        </a:solidFill>
                        <a:effectLst/>
                        <a:uFillTx/>
                        <a:latin typeface="Times New Roman"/>
                      </a:endParaRPr>
                    </a:p>
                  </a:txBody>
                  <a:tcPr anchor="t" marL="90000" marR="90000">
                    <a:lnL w="13680">
                      <a:solidFill>
                        <a:srgbClr val="000000"/>
                      </a:solidFill>
                      <a:prstDash val="solid"/>
                    </a:lnL>
                    <a:lnR w="5760">
                      <a:solidFill>
                        <a:srgbClr val="000000"/>
                      </a:solidFill>
                      <a:prstDash val="solid"/>
                    </a:lnR>
                    <a:lnT w="5760">
                      <a:solidFill>
                        <a:srgbClr val="000000"/>
                      </a:solidFill>
                      <a:prstDash val="solid"/>
                    </a:lnT>
                    <a:lnB w="13680">
                      <a:solidFill>
                        <a:srgbClr val="000000"/>
                      </a:solidFill>
                      <a:prstDash val="solid"/>
                    </a:lnB>
                    <a:noFill/>
                  </a:tcPr>
                </a:tc>
                <a:tc>
                  <a:txBody>
                    <a:bodyPr lIns="90000" rIns="90000" tIns="46800" bIns="46800" anchor="t">
                      <a:noAutofit/>
                    </a:bodyPr>
                    <a:p>
                      <a:pPr>
                        <a:lnSpc>
                          <a:spcPct val="90000"/>
                        </a:lnSpc>
                        <a:spcBef>
                          <a:spcPts val="9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Develop policies and procedures/controls </a:t>
                      </a:r>
                      <a:endParaRPr b="0" lang="en-US" sz="1600" strike="noStrike" u="none">
                        <a:solidFill>
                          <a:srgbClr val="000000"/>
                        </a:solidFill>
                        <a:effectLst/>
                        <a:uFillTx/>
                        <a:latin typeface="Times New Roman"/>
                      </a:endParaRPr>
                    </a:p>
                  </a:txBody>
                  <a:tcPr anchor="t" marL="90000" marR="90000">
                    <a:lnL w="5760">
                      <a:solidFill>
                        <a:srgbClr val="000000"/>
                      </a:solidFill>
                      <a:prstDash val="solid"/>
                    </a:lnL>
                    <a:lnR w="13680">
                      <a:solidFill>
                        <a:srgbClr val="000000"/>
                      </a:solidFill>
                      <a:prstDash val="solid"/>
                    </a:lnR>
                    <a:lnT w="5760">
                      <a:solidFill>
                        <a:srgbClr val="000000"/>
                      </a:solidFill>
                      <a:prstDash val="solid"/>
                    </a:lnT>
                    <a:lnB w="13680">
                      <a:solidFill>
                        <a:srgbClr val="000000"/>
                      </a:solidFill>
                      <a:prstDash val="solid"/>
                    </a:lnB>
                    <a:noFill/>
                  </a:tcPr>
                </a:tc>
              </a:tr>
            </a:tbl>
          </a:graphicData>
        </a:graphic>
      </p:graphicFrame>
      <p:sp>
        <p:nvSpPr>
          <p:cNvPr id="146" name="PlaceHolder 1"/>
          <p:cNvSpPr>
            <a:spLocks noGrp="1"/>
          </p:cNvSpPr>
          <p:nvPr>
            <p:ph type="title"/>
          </p:nvPr>
        </p:nvSpPr>
        <p:spPr>
          <a:xfrm>
            <a:off x="328680" y="111240"/>
            <a:ext cx="8696160" cy="836640"/>
          </a:xfrm>
          <a:prstGeom prst="rect">
            <a:avLst/>
          </a:prstGeom>
          <a:noFill/>
          <a:ln w="0">
            <a:noFill/>
          </a:ln>
        </p:spPr>
        <p:txBody>
          <a:bodyPr lIns="92160" rIns="92160" tIns="46080" bIns="46080" anchor="b">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95ba6"/>
                </a:solidFill>
                <a:effectLst/>
                <a:uFillTx/>
                <a:latin typeface="Arial"/>
              </a:rPr>
              <a:t>Quantifiable Risks Actively Managed Today</a:t>
            </a:r>
            <a:endParaRPr b="1" i="1" lang="en-US" sz="2800" strike="noStrike" u="none">
              <a:solidFill>
                <a:srgbClr val="095ba6"/>
              </a:solidFill>
              <a:effectLst/>
              <a:uFillTx/>
              <a:latin typeface="Arial"/>
            </a:endParaRPr>
          </a:p>
        </p:txBody>
      </p:sp>
      <p:sp>
        <p:nvSpPr>
          <p:cNvPr id="3" name="PlaceHolder 2"/>
          <p:cNvSpPr>
            <a:spLocks noGrp="1"/>
          </p:cNvSpPr>
          <p:nvPr>
            <p:ph type="sldNum" idx="1"/>
          </p:nvPr>
        </p:nvSpPr>
        <p:spPr/>
        <p:txBody>
          <a:bodyPr/>
          <a:p>
            <a:fld id="{A5D914C0-CCE3-4A82-98F1-A5B7E6F5741D}" type="slidenum">
              <a:t>10</a:t>
            </a:fld>
          </a:p>
        </p:txBody>
      </p:sp>
    </p:spTree>
  </p:cSld>
  <p:transition>
    <p:checker dir="horz"/>
  </p:transition>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7" name="PlaceHolder 1"/>
          <p:cNvSpPr>
            <a:spLocks noGrp="1"/>
          </p:cNvSpPr>
          <p:nvPr>
            <p:ph type="title"/>
          </p:nvPr>
        </p:nvSpPr>
        <p:spPr>
          <a:xfrm>
            <a:off x="228600" y="0"/>
            <a:ext cx="8696160" cy="836640"/>
          </a:xfrm>
          <a:prstGeom prst="rect">
            <a:avLst/>
          </a:prstGeom>
          <a:noFill/>
          <a:ln w="0">
            <a:noFill/>
          </a:ln>
        </p:spPr>
        <p:txBody>
          <a:bodyPr lIns="92160" rIns="92160" tIns="46080" bIns="46080" anchor="b">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95ba6"/>
                </a:solidFill>
                <a:effectLst/>
                <a:uFillTx/>
                <a:latin typeface="Arial"/>
              </a:rPr>
              <a:t>Some Significant Weather Transactions</a:t>
            </a:r>
            <a:endParaRPr b="1" i="1" lang="en-US" sz="2400" strike="noStrike" u="none">
              <a:solidFill>
                <a:srgbClr val="095ba6"/>
              </a:solidFill>
              <a:effectLst/>
              <a:uFillTx/>
              <a:latin typeface="Arial"/>
            </a:endParaRPr>
          </a:p>
        </p:txBody>
      </p:sp>
      <p:sp>
        <p:nvSpPr>
          <p:cNvPr id="148" name="PlaceHolder 2"/>
          <p:cNvSpPr>
            <a:spLocks noGrp="1"/>
          </p:cNvSpPr>
          <p:nvPr>
            <p:ph/>
          </p:nvPr>
        </p:nvSpPr>
        <p:spPr>
          <a:xfrm>
            <a:off x="682200" y="1058760"/>
            <a:ext cx="8007480" cy="4880160"/>
          </a:xfrm>
          <a:prstGeom prst="rect">
            <a:avLst/>
          </a:prstGeom>
          <a:noFill/>
          <a:ln w="0">
            <a:noFill/>
          </a:ln>
        </p:spPr>
        <p:txBody>
          <a:bodyPr lIns="92160" rIns="92160" tIns="46080" bIns="46080" anchor="t">
            <a:normAutofit/>
          </a:bodyPr>
          <a:p>
            <a:pPr marL="228600" indent="-228600">
              <a:lnSpc>
                <a:spcPct val="90000"/>
              </a:lnSpc>
              <a:spcBef>
                <a:spcPts val="1012"/>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5 year $55 million Midwest US HDD floor (protection against warm winter)</a:t>
            </a:r>
            <a:endParaRPr b="0" lang="en-US" sz="1800" strike="noStrike" u="none">
              <a:solidFill>
                <a:srgbClr val="000000"/>
              </a:solidFill>
              <a:effectLst/>
              <a:uFillTx/>
              <a:latin typeface="Arial"/>
            </a:endParaRPr>
          </a:p>
          <a:p>
            <a:pPr marL="228600" indent="-228600">
              <a:lnSpc>
                <a:spcPct val="90000"/>
              </a:lnSpc>
              <a:spcBef>
                <a:spcPts val="1012"/>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3 year no limit Western US natural gas linked precipitation collar (protection against drought AND high gas prices)</a:t>
            </a:r>
            <a:endParaRPr b="0" lang="en-US" sz="1800" strike="noStrike" u="none">
              <a:solidFill>
                <a:srgbClr val="000000"/>
              </a:solidFill>
              <a:effectLst/>
              <a:uFillTx/>
              <a:latin typeface="Arial"/>
            </a:endParaRPr>
          </a:p>
          <a:p>
            <a:pPr marL="228600" indent="-228600">
              <a:lnSpc>
                <a:spcPct val="90000"/>
              </a:lnSpc>
              <a:spcBef>
                <a:spcPts val="1012"/>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5 year no limit Western US power linked precipitation collar (protection against drought AND high power prices)</a:t>
            </a:r>
            <a:endParaRPr b="0" lang="en-US" sz="1800" strike="noStrike" u="none">
              <a:solidFill>
                <a:srgbClr val="000000"/>
              </a:solidFill>
              <a:effectLst/>
              <a:uFillTx/>
              <a:latin typeface="Arial"/>
            </a:endParaRPr>
          </a:p>
          <a:p>
            <a:pPr marL="228600" indent="-228600">
              <a:lnSpc>
                <a:spcPct val="90000"/>
              </a:lnSpc>
              <a:spcBef>
                <a:spcPts val="1012"/>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5 year $200 million Northeast US HDD floor (protection against warm winter)</a:t>
            </a:r>
            <a:endParaRPr b="0" lang="en-US" sz="1800" strike="noStrike" u="none">
              <a:solidFill>
                <a:srgbClr val="000000"/>
              </a:solidFill>
              <a:effectLst/>
              <a:uFillTx/>
              <a:latin typeface="Arial"/>
            </a:endParaRPr>
          </a:p>
          <a:p>
            <a:pPr marL="228600" indent="-228600">
              <a:lnSpc>
                <a:spcPct val="90000"/>
              </a:lnSpc>
              <a:spcBef>
                <a:spcPts val="1012"/>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$25 million Southern US HDD floor option (protection against warm winter)</a:t>
            </a:r>
            <a:endParaRPr b="0" lang="en-US" sz="1800" strike="noStrike" u="none">
              <a:solidFill>
                <a:srgbClr val="000000"/>
              </a:solidFill>
              <a:effectLst/>
              <a:uFillTx/>
              <a:latin typeface="Arial"/>
            </a:endParaRPr>
          </a:p>
          <a:p>
            <a:pPr marL="228600" indent="-228600">
              <a:lnSpc>
                <a:spcPct val="90000"/>
              </a:lnSpc>
              <a:spcBef>
                <a:spcPts val="1012"/>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$40 million Western US CDD call option (protection against hot summer)</a:t>
            </a:r>
            <a:endParaRPr b="0" lang="en-US" sz="1800" strike="noStrike" u="none">
              <a:solidFill>
                <a:srgbClr val="000000"/>
              </a:solidFill>
              <a:effectLst/>
              <a:uFillTx/>
              <a:latin typeface="Arial"/>
            </a:endParaRPr>
          </a:p>
          <a:p>
            <a:pPr marL="228600" indent="-228600">
              <a:lnSpc>
                <a:spcPct val="90000"/>
              </a:lnSpc>
              <a:spcBef>
                <a:spcPts val="1012"/>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$200+ million equivalent European freeze call option (protection against more than normal freezing days)</a:t>
            </a:r>
            <a:endParaRPr b="0" lang="en-US" sz="1800" strike="noStrike" u="none">
              <a:solidFill>
                <a:srgbClr val="000000"/>
              </a:solidFill>
              <a:effectLst/>
              <a:uFillTx/>
              <a:latin typeface="Arial"/>
            </a:endParaRPr>
          </a:p>
          <a:p>
            <a:pPr marL="228600" indent="-228600">
              <a:lnSpc>
                <a:spcPct val="90000"/>
              </a:lnSpc>
              <a:spcBef>
                <a:spcPts val="1012"/>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$60+ million equivalent East Asian CDD floor option (protection against mild summer) – not yet complete</a:t>
            </a:r>
            <a:endParaRPr b="0" lang="en-US" sz="1800" strike="noStrike" u="none">
              <a:solidFill>
                <a:srgbClr val="000000"/>
              </a:solidFill>
              <a:effectLst/>
              <a:uFillTx/>
              <a:latin typeface="Arial"/>
            </a:endParaRPr>
          </a:p>
        </p:txBody>
      </p:sp>
      <p:sp>
        <p:nvSpPr>
          <p:cNvPr id="149" name=""/>
          <p:cNvSpPr/>
          <p:nvPr/>
        </p:nvSpPr>
        <p:spPr>
          <a:xfrm>
            <a:off x="76320" y="5759280"/>
            <a:ext cx="9067680" cy="547920"/>
          </a:xfrm>
          <a:prstGeom prst="rect">
            <a:avLst/>
          </a:prstGeom>
          <a:noFill/>
          <a:ln w="0">
            <a:noFill/>
          </a:ln>
        </p:spPr>
        <p:style>
          <a:lnRef idx="0"/>
          <a:fillRef idx="0"/>
          <a:effectRef idx="0"/>
          <a:fontRef idx="minor"/>
        </p:style>
        <p:txBody>
          <a:bodyPr lIns="90000" rIns="90000" tIns="46800" bIns="46800" anchor="t">
            <a:noAutofit/>
          </a:bodyPr>
          <a:p>
            <a:pPr marL="343080" indent="-343080" algn="ctr">
              <a:lnSpc>
                <a:spcPct val="90000"/>
              </a:lnSpc>
              <a:spcBef>
                <a:spcPts val="5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200" strike="noStrike" u="none">
                <a:solidFill>
                  <a:srgbClr val="095ba6"/>
                </a:solidFill>
                <a:effectLst/>
                <a:uFillTx/>
                <a:latin typeface="Arial"/>
              </a:rPr>
              <a:t>Book is made up of geographic, directional and temporal diversification</a:t>
            </a:r>
            <a:endParaRPr b="0" lang="en-US" sz="22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76AB0E3A-B9BF-417B-866D-946A46FDE655}" type="slidenum">
              <a:t>11</a:t>
            </a:fld>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0" name="PlaceHolder 1"/>
          <p:cNvSpPr>
            <a:spLocks noGrp="1"/>
          </p:cNvSpPr>
          <p:nvPr>
            <p:ph type="title"/>
          </p:nvPr>
        </p:nvSpPr>
        <p:spPr>
          <a:xfrm>
            <a:off x="1562040" y="3128760"/>
            <a:ext cx="6896160" cy="685800"/>
          </a:xfrm>
          <a:prstGeom prst="rect">
            <a:avLst/>
          </a:prstGeom>
          <a:noFill/>
          <a:ln w="0">
            <a:noFill/>
          </a:ln>
        </p:spPr>
        <p:txBody>
          <a:bodyPr lIns="92160" rIns="92160" tIns="46080" bIns="46080" anchor="b">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95ba6"/>
                </a:solidFill>
                <a:effectLst/>
                <a:uFillTx/>
                <a:latin typeface="Arial"/>
              </a:rPr>
              <a:t>Weather Derivatives Offered</a:t>
            </a:r>
            <a:endParaRPr b="1" i="1" lang="en-US" sz="2800" strike="noStrike" u="none">
              <a:solidFill>
                <a:srgbClr val="095ba6"/>
              </a:solidFill>
              <a:effectLst/>
              <a:uFillTx/>
              <a:latin typeface="Arial"/>
            </a:endParaRPr>
          </a:p>
        </p:txBody>
      </p:sp>
      <p:sp>
        <p:nvSpPr>
          <p:cNvPr id="151" name=""/>
          <p:cNvSpPr/>
          <p:nvPr/>
        </p:nvSpPr>
        <p:spPr>
          <a:xfrm>
            <a:off x="2341440" y="4638600"/>
            <a:ext cx="5118120" cy="823680"/>
          </a:xfrm>
          <a:prstGeom prst="rect">
            <a:avLst/>
          </a:prstGeom>
          <a:noFill/>
          <a:ln w="0">
            <a:noFill/>
          </a:ln>
        </p:spPr>
        <p:style>
          <a:lnRef idx="0"/>
          <a:fillRef idx="0"/>
          <a:effectRef idx="0"/>
          <a:fontRef idx="minor"/>
        </p:style>
        <p:txBody>
          <a:bodyPr lIns="92160" rIns="92160" tIns="46080" bIns="46080" anchor="t">
            <a:spAutoFit/>
          </a:bodyPr>
          <a:p>
            <a:pP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Not sure how much you want to explain to them.  They will know the basics but I do think it is important to show the correlation with weather.</a:t>
            </a:r>
            <a:endParaRPr b="0" lang="en-US" sz="1600" strike="noStrike" u="none">
              <a:solidFill>
                <a:srgbClr val="000000"/>
              </a:solidFill>
              <a:effectLst/>
              <a:uFillTx/>
              <a:latin typeface="Times New Roman"/>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2" name=""/>
          <p:cNvSpPr/>
          <p:nvPr/>
        </p:nvSpPr>
        <p:spPr>
          <a:xfrm>
            <a:off x="838080" y="3138480"/>
            <a:ext cx="6782040" cy="0"/>
          </a:xfrm>
          <a:prstGeom prst="line">
            <a:avLst/>
          </a:prstGeom>
          <a:ln w="28440">
            <a:solidFill>
              <a:srgbClr val="000000"/>
            </a:solidFill>
            <a:miter/>
            <a:headEnd len="med" type="triangle" w="med"/>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53" name=""/>
          <p:cNvSpPr/>
          <p:nvPr/>
        </p:nvSpPr>
        <p:spPr>
          <a:xfrm flipV="1">
            <a:off x="1600200" y="1389240"/>
            <a:ext cx="0" cy="3124080"/>
          </a:xfrm>
          <a:prstGeom prst="line">
            <a:avLst/>
          </a:prstGeom>
          <a:ln w="28440">
            <a:solidFill>
              <a:srgbClr val="000000"/>
            </a:solidFill>
            <a:miter/>
            <a:headEnd len="med" type="triangle" w="med"/>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54" name=""/>
          <p:cNvSpPr/>
          <p:nvPr/>
        </p:nvSpPr>
        <p:spPr>
          <a:xfrm>
            <a:off x="152280" y="1514520"/>
            <a:ext cx="243864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55 Roman"/>
              </a:rPr>
              <a:t>PAYOUT $</a:t>
            </a:r>
            <a:endParaRPr b="0" lang="en-US" sz="2000" strike="noStrike" u="none">
              <a:solidFill>
                <a:srgbClr val="000000"/>
              </a:solidFill>
              <a:effectLst/>
              <a:uFillTx/>
              <a:latin typeface="Times New Roman"/>
            </a:endParaRPr>
          </a:p>
        </p:txBody>
      </p:sp>
      <p:sp>
        <p:nvSpPr>
          <p:cNvPr id="155" name=""/>
          <p:cNvSpPr/>
          <p:nvPr/>
        </p:nvSpPr>
        <p:spPr>
          <a:xfrm>
            <a:off x="7086600" y="3389400"/>
            <a:ext cx="144792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55 Roman"/>
              </a:rPr>
              <a:t>HDD’s</a:t>
            </a:r>
            <a:endParaRPr b="0" lang="en-US" sz="2000" strike="noStrike" u="none">
              <a:solidFill>
                <a:srgbClr val="000000"/>
              </a:solidFill>
              <a:effectLst/>
              <a:uFillTx/>
              <a:latin typeface="Times New Roman"/>
            </a:endParaRPr>
          </a:p>
        </p:txBody>
      </p:sp>
      <p:sp>
        <p:nvSpPr>
          <p:cNvPr id="156" name=""/>
          <p:cNvSpPr/>
          <p:nvPr/>
        </p:nvSpPr>
        <p:spPr>
          <a:xfrm>
            <a:off x="888840" y="5288040"/>
            <a:ext cx="7543800" cy="94788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Frutiger 55 Roman"/>
              </a:rPr>
              <a:t>As the number of HDD or CDD’s vary, the buyer and the seller of the swap have opposite payouts. The fixed HDD payer benefits when the actual number of HDD’s is lower than the agreed upon amount in the contract and the floating HDD payer benefits when the actual number of HDD’s is higher than the agreed upon amount in the contract.</a:t>
            </a:r>
            <a:endParaRPr b="0" lang="en-US" sz="1400" strike="noStrike" u="none">
              <a:solidFill>
                <a:srgbClr val="000000"/>
              </a:solidFill>
              <a:effectLst/>
              <a:uFillTx/>
              <a:latin typeface="Times New Roman"/>
            </a:endParaRPr>
          </a:p>
        </p:txBody>
      </p:sp>
      <p:sp>
        <p:nvSpPr>
          <p:cNvPr id="157" name=""/>
          <p:cNvSpPr/>
          <p:nvPr/>
        </p:nvSpPr>
        <p:spPr>
          <a:xfrm flipV="1">
            <a:off x="2819520" y="2303280"/>
            <a:ext cx="3047760" cy="168084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58" name=""/>
          <p:cNvSpPr/>
          <p:nvPr/>
        </p:nvSpPr>
        <p:spPr>
          <a:xfrm>
            <a:off x="2057400" y="3065400"/>
            <a:ext cx="0" cy="1526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59" name=""/>
          <p:cNvSpPr/>
          <p:nvPr/>
        </p:nvSpPr>
        <p:spPr>
          <a:xfrm>
            <a:off x="2819520" y="3065400"/>
            <a:ext cx="0" cy="1526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60" name=""/>
          <p:cNvSpPr/>
          <p:nvPr/>
        </p:nvSpPr>
        <p:spPr>
          <a:xfrm>
            <a:off x="3581280" y="3065400"/>
            <a:ext cx="0" cy="1526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61" name=""/>
          <p:cNvSpPr/>
          <p:nvPr/>
        </p:nvSpPr>
        <p:spPr>
          <a:xfrm>
            <a:off x="4343400" y="3065400"/>
            <a:ext cx="0" cy="1526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62" name=""/>
          <p:cNvSpPr/>
          <p:nvPr/>
        </p:nvSpPr>
        <p:spPr>
          <a:xfrm>
            <a:off x="5105520" y="3065400"/>
            <a:ext cx="0" cy="1526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63" name=""/>
          <p:cNvSpPr/>
          <p:nvPr/>
        </p:nvSpPr>
        <p:spPr>
          <a:xfrm>
            <a:off x="5867280" y="3065400"/>
            <a:ext cx="0" cy="1526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64" name=""/>
          <p:cNvSpPr/>
          <p:nvPr/>
        </p:nvSpPr>
        <p:spPr>
          <a:xfrm>
            <a:off x="6629400" y="3065400"/>
            <a:ext cx="0" cy="1526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65" name=""/>
          <p:cNvSpPr/>
          <p:nvPr/>
        </p:nvSpPr>
        <p:spPr>
          <a:xfrm>
            <a:off x="7391520" y="3065400"/>
            <a:ext cx="0" cy="1526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66" name=""/>
          <p:cNvSpPr/>
          <p:nvPr/>
        </p:nvSpPr>
        <p:spPr>
          <a:xfrm>
            <a:off x="4114800" y="3218040"/>
            <a:ext cx="91440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55 Roman"/>
              </a:rPr>
              <a:t>2,000</a:t>
            </a:r>
            <a:endParaRPr b="0" lang="en-US" sz="2000" strike="noStrike" u="none">
              <a:solidFill>
                <a:srgbClr val="000000"/>
              </a:solidFill>
              <a:effectLst/>
              <a:uFillTx/>
              <a:latin typeface="Times New Roman"/>
            </a:endParaRPr>
          </a:p>
        </p:txBody>
      </p:sp>
      <p:sp>
        <p:nvSpPr>
          <p:cNvPr id="167" name=""/>
          <p:cNvSpPr/>
          <p:nvPr/>
        </p:nvSpPr>
        <p:spPr>
          <a:xfrm>
            <a:off x="5638680" y="3218040"/>
            <a:ext cx="91440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55 Roman"/>
              </a:rPr>
              <a:t>3,000</a:t>
            </a:r>
            <a:endParaRPr b="0" lang="en-US" sz="2000" strike="noStrike" u="none">
              <a:solidFill>
                <a:srgbClr val="000000"/>
              </a:solidFill>
              <a:effectLst/>
              <a:uFillTx/>
              <a:latin typeface="Times New Roman"/>
            </a:endParaRPr>
          </a:p>
        </p:txBody>
      </p:sp>
      <p:sp>
        <p:nvSpPr>
          <p:cNvPr id="168" name=""/>
          <p:cNvSpPr/>
          <p:nvPr/>
        </p:nvSpPr>
        <p:spPr>
          <a:xfrm>
            <a:off x="2514600" y="3218040"/>
            <a:ext cx="91440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55 Roman"/>
              </a:rPr>
              <a:t>1,000</a:t>
            </a:r>
            <a:endParaRPr b="0" lang="en-US" sz="2000" strike="noStrike" u="none">
              <a:solidFill>
                <a:srgbClr val="000000"/>
              </a:solidFill>
              <a:effectLst/>
              <a:uFillTx/>
              <a:latin typeface="Times New Roman"/>
            </a:endParaRPr>
          </a:p>
        </p:txBody>
      </p:sp>
      <p:sp>
        <p:nvSpPr>
          <p:cNvPr id="169" name=""/>
          <p:cNvSpPr/>
          <p:nvPr/>
        </p:nvSpPr>
        <p:spPr>
          <a:xfrm flipH="1" flipV="1">
            <a:off x="6019920" y="2379240"/>
            <a:ext cx="380880" cy="30492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pSp>
        <p:nvGrpSpPr>
          <p:cNvPr id="170" name=""/>
          <p:cNvGrpSpPr/>
          <p:nvPr/>
        </p:nvGrpSpPr>
        <p:grpSpPr>
          <a:xfrm>
            <a:off x="4952880" y="3598920"/>
            <a:ext cx="1905120" cy="685800"/>
            <a:chOff x="4952880" y="3598920"/>
            <a:chExt cx="1905120" cy="685800"/>
          </a:xfrm>
        </p:grpSpPr>
        <p:sp>
          <p:nvSpPr>
            <p:cNvPr id="171" name=""/>
            <p:cNvSpPr/>
            <p:nvPr/>
          </p:nvSpPr>
          <p:spPr>
            <a:xfrm>
              <a:off x="4952880" y="3675240"/>
              <a:ext cx="190512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Frutiger 55 Roman"/>
                </a:rPr>
                <a:t>Market Determined strike (2,000 HDDs)</a:t>
              </a:r>
              <a:endParaRPr b="0" lang="en-US" sz="1200" strike="noStrike" u="none">
                <a:solidFill>
                  <a:srgbClr val="000000"/>
                </a:solidFill>
                <a:effectLst/>
                <a:uFillTx/>
                <a:latin typeface="Times New Roman"/>
              </a:endParaRPr>
            </a:p>
          </p:txBody>
        </p:sp>
        <p:sp>
          <p:nvSpPr>
            <p:cNvPr id="172" name=""/>
            <p:cNvSpPr/>
            <p:nvPr/>
          </p:nvSpPr>
          <p:spPr>
            <a:xfrm>
              <a:off x="4952880" y="3598920"/>
              <a:ext cx="1905120" cy="685800"/>
            </a:xfrm>
            <a:prstGeom prst="roundRect">
              <a:avLst>
                <a:gd name="adj" fmla="val 16667"/>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grpSp>
        <p:nvGrpSpPr>
          <p:cNvPr id="173" name=""/>
          <p:cNvGrpSpPr/>
          <p:nvPr/>
        </p:nvGrpSpPr>
        <p:grpSpPr>
          <a:xfrm>
            <a:off x="533520" y="2165400"/>
            <a:ext cx="1257120" cy="1979280"/>
            <a:chOff x="533520" y="2165400"/>
            <a:chExt cx="1257120" cy="1979280"/>
          </a:xfrm>
        </p:grpSpPr>
        <p:sp>
          <p:nvSpPr>
            <p:cNvPr id="174" name=""/>
            <p:cNvSpPr/>
            <p:nvPr/>
          </p:nvSpPr>
          <p:spPr>
            <a:xfrm>
              <a:off x="1486080" y="2299680"/>
              <a:ext cx="228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75" name=""/>
            <p:cNvSpPr/>
            <p:nvPr/>
          </p:nvSpPr>
          <p:spPr>
            <a:xfrm>
              <a:off x="1486080" y="2768760"/>
              <a:ext cx="228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76" name=""/>
            <p:cNvSpPr/>
            <p:nvPr/>
          </p:nvSpPr>
          <p:spPr>
            <a:xfrm>
              <a:off x="1486080" y="3506400"/>
              <a:ext cx="228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77" name=""/>
            <p:cNvSpPr/>
            <p:nvPr/>
          </p:nvSpPr>
          <p:spPr>
            <a:xfrm>
              <a:off x="1486080" y="3975480"/>
              <a:ext cx="228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78" name=""/>
            <p:cNvSpPr/>
            <p:nvPr/>
          </p:nvSpPr>
          <p:spPr>
            <a:xfrm>
              <a:off x="800280" y="2165400"/>
              <a:ext cx="99036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55 Roman"/>
                </a:rPr>
                <a:t>$ 5 MM</a:t>
              </a:r>
              <a:endParaRPr b="0" lang="en-US" sz="1200" strike="noStrike" u="none">
                <a:solidFill>
                  <a:srgbClr val="000000"/>
                </a:solidFill>
                <a:effectLst/>
                <a:uFillTx/>
                <a:latin typeface="Times New Roman"/>
              </a:endParaRPr>
            </a:p>
          </p:txBody>
        </p:sp>
        <p:sp>
          <p:nvSpPr>
            <p:cNvPr id="179" name=""/>
            <p:cNvSpPr/>
            <p:nvPr/>
          </p:nvSpPr>
          <p:spPr>
            <a:xfrm>
              <a:off x="647640" y="2658240"/>
              <a:ext cx="99072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55 Roman"/>
                </a:rPr>
                <a:t>$ 2.5 MM</a:t>
              </a:r>
              <a:endParaRPr b="0" lang="en-US" sz="1200" strike="noStrike" u="none">
                <a:solidFill>
                  <a:srgbClr val="000000"/>
                </a:solidFill>
                <a:effectLst/>
                <a:uFillTx/>
                <a:latin typeface="Times New Roman"/>
              </a:endParaRPr>
            </a:p>
          </p:txBody>
        </p:sp>
        <p:sp>
          <p:nvSpPr>
            <p:cNvPr id="180" name=""/>
            <p:cNvSpPr/>
            <p:nvPr/>
          </p:nvSpPr>
          <p:spPr>
            <a:xfrm>
              <a:off x="533520" y="3372120"/>
              <a:ext cx="114300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55 Roman"/>
                </a:rPr>
                <a:t>($ 2.5 MM)</a:t>
              </a:r>
              <a:endParaRPr b="0" lang="en-US" sz="1200" strike="noStrike" u="none">
                <a:solidFill>
                  <a:srgbClr val="000000"/>
                </a:solidFill>
                <a:effectLst/>
                <a:uFillTx/>
                <a:latin typeface="Times New Roman"/>
              </a:endParaRPr>
            </a:p>
          </p:txBody>
        </p:sp>
        <p:sp>
          <p:nvSpPr>
            <p:cNvPr id="181" name=""/>
            <p:cNvSpPr/>
            <p:nvPr/>
          </p:nvSpPr>
          <p:spPr>
            <a:xfrm>
              <a:off x="609480" y="3867840"/>
              <a:ext cx="106704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55 Roman"/>
                </a:rPr>
                <a:t>($ 5 MM)</a:t>
              </a:r>
              <a:endParaRPr b="0" lang="en-US" sz="1200" strike="noStrike" u="none">
                <a:solidFill>
                  <a:srgbClr val="000000"/>
                </a:solidFill>
                <a:effectLst/>
                <a:uFillTx/>
                <a:latin typeface="Times New Roman"/>
              </a:endParaRPr>
            </a:p>
          </p:txBody>
        </p:sp>
      </p:grpSp>
      <p:sp>
        <p:nvSpPr>
          <p:cNvPr id="182" name=""/>
          <p:cNvSpPr/>
          <p:nvPr/>
        </p:nvSpPr>
        <p:spPr>
          <a:xfrm flipH="1">
            <a:off x="2220840" y="3979800"/>
            <a:ext cx="609840" cy="0"/>
          </a:xfrm>
          <a:prstGeom prst="line">
            <a:avLst/>
          </a:prstGeom>
          <a:ln w="2844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3" name=""/>
          <p:cNvSpPr/>
          <p:nvPr/>
        </p:nvSpPr>
        <p:spPr>
          <a:xfrm>
            <a:off x="5867280" y="2303640"/>
            <a:ext cx="609840" cy="0"/>
          </a:xfrm>
          <a:prstGeom prst="line">
            <a:avLst/>
          </a:prstGeom>
          <a:ln w="2844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84" name=""/>
          <p:cNvGrpSpPr/>
          <p:nvPr/>
        </p:nvGrpSpPr>
        <p:grpSpPr>
          <a:xfrm>
            <a:off x="6400800" y="2379600"/>
            <a:ext cx="1905120" cy="685800"/>
            <a:chOff x="6400800" y="2379600"/>
            <a:chExt cx="1905120" cy="685800"/>
          </a:xfrm>
        </p:grpSpPr>
        <p:sp>
          <p:nvSpPr>
            <p:cNvPr id="185" name=""/>
            <p:cNvSpPr/>
            <p:nvPr/>
          </p:nvSpPr>
          <p:spPr>
            <a:xfrm>
              <a:off x="6400800" y="2455920"/>
              <a:ext cx="190512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Frutiger 55 Roman"/>
                </a:rPr>
                <a:t>Agreed upon limit ($5mm)</a:t>
              </a:r>
              <a:endParaRPr b="0" lang="en-US" sz="1200" strike="noStrike" u="none">
                <a:solidFill>
                  <a:srgbClr val="000000"/>
                </a:solidFill>
                <a:effectLst/>
                <a:uFillTx/>
                <a:latin typeface="Times New Roman"/>
              </a:endParaRPr>
            </a:p>
          </p:txBody>
        </p:sp>
        <p:sp>
          <p:nvSpPr>
            <p:cNvPr id="186" name=""/>
            <p:cNvSpPr/>
            <p:nvPr/>
          </p:nvSpPr>
          <p:spPr>
            <a:xfrm>
              <a:off x="6400800" y="2379600"/>
              <a:ext cx="1905120" cy="685800"/>
            </a:xfrm>
            <a:prstGeom prst="roundRect">
              <a:avLst>
                <a:gd name="adj" fmla="val 16667"/>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sp>
        <p:nvSpPr>
          <p:cNvPr id="187" name=""/>
          <p:cNvSpPr/>
          <p:nvPr/>
        </p:nvSpPr>
        <p:spPr>
          <a:xfrm flipH="1" flipV="1">
            <a:off x="4572000" y="3598560"/>
            <a:ext cx="380880" cy="30492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88" name=""/>
          <p:cNvSpPr/>
          <p:nvPr/>
        </p:nvSpPr>
        <p:spPr>
          <a:xfrm>
            <a:off x="5257800" y="4589640"/>
            <a:ext cx="2895480" cy="0"/>
          </a:xfrm>
          <a:prstGeom prst="line">
            <a:avLst/>
          </a:prstGeom>
          <a:ln w="76320">
            <a:solidFill>
              <a:srgbClr val="095ba6"/>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9" name=""/>
          <p:cNvSpPr/>
          <p:nvPr/>
        </p:nvSpPr>
        <p:spPr>
          <a:xfrm>
            <a:off x="1981080" y="4589640"/>
            <a:ext cx="2895840" cy="0"/>
          </a:xfrm>
          <a:prstGeom prst="line">
            <a:avLst/>
          </a:prstGeom>
          <a:ln w="76320">
            <a:solidFill>
              <a:srgbClr val="ff0000"/>
            </a:solidFill>
            <a:miter/>
            <a:head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0" name=""/>
          <p:cNvSpPr/>
          <p:nvPr/>
        </p:nvSpPr>
        <p:spPr>
          <a:xfrm>
            <a:off x="6089760" y="4546440"/>
            <a:ext cx="101088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33cc"/>
                </a:solidFill>
                <a:effectLst/>
                <a:uFillTx/>
                <a:latin typeface="Tahoma"/>
              </a:rPr>
              <a:t>colder</a:t>
            </a:r>
            <a:endParaRPr b="0" lang="en-US" sz="2400" strike="noStrike" u="none">
              <a:solidFill>
                <a:srgbClr val="000000"/>
              </a:solidFill>
              <a:effectLst/>
              <a:uFillTx/>
              <a:latin typeface="Times New Roman"/>
            </a:endParaRPr>
          </a:p>
        </p:txBody>
      </p:sp>
      <p:sp>
        <p:nvSpPr>
          <p:cNvPr id="191" name=""/>
          <p:cNvSpPr/>
          <p:nvPr/>
        </p:nvSpPr>
        <p:spPr>
          <a:xfrm>
            <a:off x="2900520" y="4546440"/>
            <a:ext cx="119664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0000"/>
                </a:solidFill>
                <a:effectLst/>
                <a:uFillTx/>
                <a:latin typeface="Tahoma"/>
              </a:rPr>
              <a:t>warmer</a:t>
            </a:r>
            <a:endParaRPr b="0" lang="en-US" sz="2400" strike="noStrike" u="none">
              <a:solidFill>
                <a:srgbClr val="000000"/>
              </a:solidFill>
              <a:effectLst/>
              <a:uFillTx/>
              <a:latin typeface="Times New Roman"/>
            </a:endParaRPr>
          </a:p>
        </p:txBody>
      </p:sp>
      <p:sp>
        <p:nvSpPr>
          <p:cNvPr id="192" name=""/>
          <p:cNvSpPr/>
          <p:nvPr/>
        </p:nvSpPr>
        <p:spPr>
          <a:xfrm flipH="1" flipV="1">
            <a:off x="4191120" y="2455560"/>
            <a:ext cx="380880" cy="304920"/>
          </a:xfrm>
          <a:prstGeom prst="line">
            <a:avLst/>
          </a:prstGeom>
          <a:ln w="9360">
            <a:solidFill>
              <a:srgbClr val="000000"/>
            </a:solidFill>
            <a:miter/>
            <a:head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pSp>
        <p:nvGrpSpPr>
          <p:cNvPr id="193" name=""/>
          <p:cNvGrpSpPr/>
          <p:nvPr/>
        </p:nvGrpSpPr>
        <p:grpSpPr>
          <a:xfrm>
            <a:off x="2971800" y="1770120"/>
            <a:ext cx="1905120" cy="718920"/>
            <a:chOff x="2971800" y="1770120"/>
            <a:chExt cx="1905120" cy="718920"/>
          </a:xfrm>
        </p:grpSpPr>
        <p:sp>
          <p:nvSpPr>
            <p:cNvPr id="194" name=""/>
            <p:cNvSpPr/>
            <p:nvPr/>
          </p:nvSpPr>
          <p:spPr>
            <a:xfrm>
              <a:off x="2971800" y="1846440"/>
              <a:ext cx="1905120" cy="6426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Frutiger 55 Roman"/>
                </a:rPr>
                <a:t>Slope of the line is the “tick size” of $5,000 per HDD</a:t>
              </a:r>
              <a:endParaRPr b="0" lang="en-US" sz="1200" strike="noStrike" u="none">
                <a:solidFill>
                  <a:srgbClr val="000000"/>
                </a:solidFill>
                <a:effectLst/>
                <a:uFillTx/>
                <a:latin typeface="Times New Roman"/>
              </a:endParaRPr>
            </a:p>
          </p:txBody>
        </p:sp>
        <p:sp>
          <p:nvSpPr>
            <p:cNvPr id="195" name=""/>
            <p:cNvSpPr/>
            <p:nvPr/>
          </p:nvSpPr>
          <p:spPr>
            <a:xfrm>
              <a:off x="2971800" y="1770120"/>
              <a:ext cx="1905120" cy="685800"/>
            </a:xfrm>
            <a:prstGeom prst="roundRect">
              <a:avLst>
                <a:gd name="adj" fmla="val 16667"/>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sp>
        <p:nvSpPr>
          <p:cNvPr id="196" name=""/>
          <p:cNvSpPr/>
          <p:nvPr/>
        </p:nvSpPr>
        <p:spPr>
          <a:xfrm>
            <a:off x="228600" y="0"/>
            <a:ext cx="8696160" cy="836640"/>
          </a:xfrm>
          <a:prstGeom prst="rect">
            <a:avLst/>
          </a:prstGeom>
          <a:noFill/>
          <a:ln w="0">
            <a:noFill/>
          </a:ln>
        </p:spPr>
        <p:style>
          <a:lnRef idx="0"/>
          <a:fillRef idx="0"/>
          <a:effectRef idx="0"/>
          <a:fontRef idx="minor"/>
        </p:style>
        <p:txBody>
          <a:bodyPr lIns="92160" rIns="92160" tIns="46080" bIns="46080" anchor="b">
            <a:no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095ba6"/>
                </a:solidFill>
                <a:effectLst/>
                <a:uFillTx/>
                <a:latin typeface="Arial"/>
              </a:rPr>
              <a:t>Buying an HDD Swap</a:t>
            </a:r>
            <a:endParaRPr b="0" lang="en-US" sz="3200" strike="noStrike" u="none">
              <a:solidFill>
                <a:srgbClr val="000000"/>
              </a:solidFill>
              <a:effectLst/>
              <a:uFillTx/>
              <a:latin typeface="Times New Roman"/>
            </a:endParaRPr>
          </a:p>
        </p:txBody>
      </p:sp>
      <p:sp>
        <p:nvSpPr>
          <p:cNvPr id="2" name="PlaceHolder 1"/>
          <p:cNvSpPr>
            <a:spLocks noGrp="1"/>
          </p:cNvSpPr>
          <p:nvPr>
            <p:ph type="sldNum" idx="1"/>
          </p:nvPr>
        </p:nvSpPr>
        <p:spPr/>
        <p:txBody>
          <a:bodyPr/>
          <a:p>
            <a:fld id="{7F02BFAC-040D-4632-AE2C-79F7612BFA79}" type="slidenum">
              <a:t>13</a:t>
            </a:fld>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7" name=""/>
          <p:cNvSpPr/>
          <p:nvPr/>
        </p:nvSpPr>
        <p:spPr>
          <a:xfrm>
            <a:off x="457200" y="6629400"/>
            <a:ext cx="8305920" cy="0"/>
          </a:xfrm>
          <a:prstGeom prst="line">
            <a:avLst/>
          </a:prstGeom>
          <a:ln w="28440">
            <a:solidFill>
              <a:srgbClr val="0000ff"/>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98" name=""/>
          <p:cNvSpPr/>
          <p:nvPr/>
        </p:nvSpPr>
        <p:spPr>
          <a:xfrm>
            <a:off x="458640" y="622440"/>
            <a:ext cx="8263080" cy="5209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Frutiger 55 Roman"/>
              </a:rPr>
              <a:t>Example: Buying a Weather Call Option</a:t>
            </a:r>
            <a:endParaRPr b="0" lang="en-US" sz="2800" strike="noStrike" u="none">
              <a:solidFill>
                <a:srgbClr val="000000"/>
              </a:solidFill>
              <a:effectLst/>
              <a:uFillTx/>
              <a:latin typeface="Times New Roman"/>
            </a:endParaRPr>
          </a:p>
        </p:txBody>
      </p:sp>
      <p:sp>
        <p:nvSpPr>
          <p:cNvPr id="199" name=""/>
          <p:cNvSpPr/>
          <p:nvPr/>
        </p:nvSpPr>
        <p:spPr>
          <a:xfrm>
            <a:off x="838080" y="3193920"/>
            <a:ext cx="6782040" cy="0"/>
          </a:xfrm>
          <a:prstGeom prst="line">
            <a:avLst/>
          </a:prstGeom>
          <a:ln w="28440">
            <a:solidFill>
              <a:srgbClr val="000000"/>
            </a:solidFill>
            <a:miter/>
            <a:headEnd len="med" type="triangle" w="med"/>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00" name=""/>
          <p:cNvSpPr/>
          <p:nvPr/>
        </p:nvSpPr>
        <p:spPr>
          <a:xfrm flipV="1">
            <a:off x="1600200" y="1444680"/>
            <a:ext cx="0" cy="3124080"/>
          </a:xfrm>
          <a:prstGeom prst="line">
            <a:avLst/>
          </a:prstGeom>
          <a:ln w="28440">
            <a:solidFill>
              <a:srgbClr val="000000"/>
            </a:solidFill>
            <a:miter/>
            <a:headEnd len="med" type="triangle" w="med"/>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01" name=""/>
          <p:cNvSpPr/>
          <p:nvPr/>
        </p:nvSpPr>
        <p:spPr>
          <a:xfrm>
            <a:off x="152280" y="1569960"/>
            <a:ext cx="243864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55 Roman"/>
              </a:rPr>
              <a:t>PAYOUT $</a:t>
            </a:r>
            <a:endParaRPr b="0" lang="en-US" sz="2000" strike="noStrike" u="none">
              <a:solidFill>
                <a:srgbClr val="000000"/>
              </a:solidFill>
              <a:effectLst/>
              <a:uFillTx/>
              <a:latin typeface="Times New Roman"/>
            </a:endParaRPr>
          </a:p>
        </p:txBody>
      </p:sp>
      <p:sp>
        <p:nvSpPr>
          <p:cNvPr id="202" name=""/>
          <p:cNvSpPr/>
          <p:nvPr/>
        </p:nvSpPr>
        <p:spPr>
          <a:xfrm>
            <a:off x="7275600" y="3444840"/>
            <a:ext cx="144756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55 Roman"/>
              </a:rPr>
              <a:t>HDD’s</a:t>
            </a:r>
            <a:endParaRPr b="0" lang="en-US" sz="2000" strike="noStrike" u="none">
              <a:solidFill>
                <a:srgbClr val="000000"/>
              </a:solidFill>
              <a:effectLst/>
              <a:uFillTx/>
              <a:latin typeface="Times New Roman"/>
            </a:endParaRPr>
          </a:p>
        </p:txBody>
      </p:sp>
      <p:sp>
        <p:nvSpPr>
          <p:cNvPr id="203" name=""/>
          <p:cNvSpPr/>
          <p:nvPr/>
        </p:nvSpPr>
        <p:spPr>
          <a:xfrm>
            <a:off x="636480" y="5272200"/>
            <a:ext cx="8001000" cy="73440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Frutiger 55 Roman"/>
              </a:rPr>
              <a:t>The buyer of the call option pays premium to the seller – usually at the beginning of the risk period (or anytime before the risk period), although this premium may be financed as well.  The buyer benefits when the actual number of HDD’s is higher than the strike. </a:t>
            </a:r>
            <a:endParaRPr b="0" lang="en-US" sz="1400" strike="noStrike" u="none">
              <a:solidFill>
                <a:srgbClr val="000000"/>
              </a:solidFill>
              <a:effectLst/>
              <a:uFillTx/>
              <a:latin typeface="Times New Roman"/>
            </a:endParaRPr>
          </a:p>
        </p:txBody>
      </p:sp>
      <p:sp>
        <p:nvSpPr>
          <p:cNvPr id="204" name=""/>
          <p:cNvSpPr/>
          <p:nvPr/>
        </p:nvSpPr>
        <p:spPr>
          <a:xfrm>
            <a:off x="2057400" y="3121200"/>
            <a:ext cx="0" cy="1522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05" name=""/>
          <p:cNvSpPr/>
          <p:nvPr/>
        </p:nvSpPr>
        <p:spPr>
          <a:xfrm>
            <a:off x="2819520" y="3121200"/>
            <a:ext cx="0" cy="1522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06" name=""/>
          <p:cNvSpPr/>
          <p:nvPr/>
        </p:nvSpPr>
        <p:spPr>
          <a:xfrm>
            <a:off x="3581280" y="3121200"/>
            <a:ext cx="0" cy="1522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07" name=""/>
          <p:cNvSpPr/>
          <p:nvPr/>
        </p:nvSpPr>
        <p:spPr>
          <a:xfrm>
            <a:off x="4343400" y="3121200"/>
            <a:ext cx="0" cy="1522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08" name=""/>
          <p:cNvSpPr/>
          <p:nvPr/>
        </p:nvSpPr>
        <p:spPr>
          <a:xfrm>
            <a:off x="5105520" y="3121200"/>
            <a:ext cx="0" cy="1522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09" name=""/>
          <p:cNvSpPr/>
          <p:nvPr/>
        </p:nvSpPr>
        <p:spPr>
          <a:xfrm>
            <a:off x="5891040" y="3121200"/>
            <a:ext cx="0" cy="1522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10" name=""/>
          <p:cNvSpPr/>
          <p:nvPr/>
        </p:nvSpPr>
        <p:spPr>
          <a:xfrm>
            <a:off x="6629400" y="3121200"/>
            <a:ext cx="0" cy="1522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11" name=""/>
          <p:cNvSpPr/>
          <p:nvPr/>
        </p:nvSpPr>
        <p:spPr>
          <a:xfrm>
            <a:off x="7391520" y="3121200"/>
            <a:ext cx="0" cy="1522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12" name=""/>
          <p:cNvSpPr/>
          <p:nvPr/>
        </p:nvSpPr>
        <p:spPr>
          <a:xfrm>
            <a:off x="4114800" y="3273480"/>
            <a:ext cx="91440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55 Roman"/>
              </a:rPr>
              <a:t>2,000</a:t>
            </a:r>
            <a:endParaRPr b="0" lang="en-US" sz="2000" strike="noStrike" u="none">
              <a:solidFill>
                <a:srgbClr val="000000"/>
              </a:solidFill>
              <a:effectLst/>
              <a:uFillTx/>
              <a:latin typeface="Times New Roman"/>
            </a:endParaRPr>
          </a:p>
        </p:txBody>
      </p:sp>
      <p:sp>
        <p:nvSpPr>
          <p:cNvPr id="213" name=""/>
          <p:cNvSpPr/>
          <p:nvPr/>
        </p:nvSpPr>
        <p:spPr>
          <a:xfrm>
            <a:off x="5662440" y="3273480"/>
            <a:ext cx="91440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55 Roman"/>
              </a:rPr>
              <a:t>3,000</a:t>
            </a:r>
            <a:endParaRPr b="0" lang="en-US" sz="2000" strike="noStrike" u="none">
              <a:solidFill>
                <a:srgbClr val="000000"/>
              </a:solidFill>
              <a:effectLst/>
              <a:uFillTx/>
              <a:latin typeface="Times New Roman"/>
            </a:endParaRPr>
          </a:p>
        </p:txBody>
      </p:sp>
      <p:sp>
        <p:nvSpPr>
          <p:cNvPr id="214" name=""/>
          <p:cNvSpPr/>
          <p:nvPr/>
        </p:nvSpPr>
        <p:spPr>
          <a:xfrm>
            <a:off x="2514600" y="3273480"/>
            <a:ext cx="91440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55 Roman"/>
              </a:rPr>
              <a:t>1,000</a:t>
            </a:r>
            <a:endParaRPr b="0" lang="en-US" sz="2000" strike="noStrike" u="none">
              <a:solidFill>
                <a:srgbClr val="000000"/>
              </a:solidFill>
              <a:effectLst/>
              <a:uFillTx/>
              <a:latin typeface="Times New Roman"/>
            </a:endParaRPr>
          </a:p>
        </p:txBody>
      </p:sp>
      <p:sp>
        <p:nvSpPr>
          <p:cNvPr id="215" name=""/>
          <p:cNvSpPr/>
          <p:nvPr/>
        </p:nvSpPr>
        <p:spPr>
          <a:xfrm flipH="1" flipV="1">
            <a:off x="4876920" y="3514320"/>
            <a:ext cx="380880" cy="30492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16" name=""/>
          <p:cNvSpPr/>
          <p:nvPr/>
        </p:nvSpPr>
        <p:spPr>
          <a:xfrm>
            <a:off x="5303880" y="3643200"/>
            <a:ext cx="190512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Frutiger 55 Roman"/>
              </a:rPr>
              <a:t>Market determined strike of 2,000 HDD’s</a:t>
            </a:r>
            <a:endParaRPr b="0" lang="en-US" sz="1200" strike="noStrike" u="none">
              <a:solidFill>
                <a:srgbClr val="000000"/>
              </a:solidFill>
              <a:effectLst/>
              <a:uFillTx/>
              <a:latin typeface="Times New Roman"/>
            </a:endParaRPr>
          </a:p>
        </p:txBody>
      </p:sp>
      <p:sp>
        <p:nvSpPr>
          <p:cNvPr id="217" name=""/>
          <p:cNvSpPr/>
          <p:nvPr/>
        </p:nvSpPr>
        <p:spPr>
          <a:xfrm>
            <a:off x="5267160" y="3605040"/>
            <a:ext cx="1905120" cy="685800"/>
          </a:xfrm>
          <a:prstGeom prst="roundRect">
            <a:avLst>
              <a:gd name="adj" fmla="val 16667"/>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18" name=""/>
          <p:cNvSpPr/>
          <p:nvPr/>
        </p:nvSpPr>
        <p:spPr>
          <a:xfrm>
            <a:off x="1486080" y="2206800"/>
            <a:ext cx="228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19" name=""/>
          <p:cNvSpPr/>
          <p:nvPr/>
        </p:nvSpPr>
        <p:spPr>
          <a:xfrm>
            <a:off x="1486080" y="2739960"/>
            <a:ext cx="228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20" name=""/>
          <p:cNvSpPr/>
          <p:nvPr/>
        </p:nvSpPr>
        <p:spPr>
          <a:xfrm>
            <a:off x="1486080" y="3578400"/>
            <a:ext cx="228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21" name=""/>
          <p:cNvSpPr/>
          <p:nvPr/>
        </p:nvSpPr>
        <p:spPr>
          <a:xfrm>
            <a:off x="1486080" y="4111560"/>
            <a:ext cx="228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22" name=""/>
          <p:cNvSpPr/>
          <p:nvPr/>
        </p:nvSpPr>
        <p:spPr>
          <a:xfrm>
            <a:off x="800280" y="2054160"/>
            <a:ext cx="99036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55 Roman"/>
              </a:rPr>
              <a:t>$ 5 MM</a:t>
            </a:r>
            <a:endParaRPr b="0" lang="en-US" sz="1200" strike="noStrike" u="none">
              <a:solidFill>
                <a:srgbClr val="000000"/>
              </a:solidFill>
              <a:effectLst/>
              <a:uFillTx/>
              <a:latin typeface="Times New Roman"/>
            </a:endParaRPr>
          </a:p>
        </p:txBody>
      </p:sp>
      <p:sp>
        <p:nvSpPr>
          <p:cNvPr id="223" name=""/>
          <p:cNvSpPr/>
          <p:nvPr/>
        </p:nvSpPr>
        <p:spPr>
          <a:xfrm>
            <a:off x="647640" y="2617920"/>
            <a:ext cx="99072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55 Roman"/>
              </a:rPr>
              <a:t>$ 2.5 MM</a:t>
            </a:r>
            <a:endParaRPr b="0" lang="en-US" sz="1200" strike="noStrike" u="none">
              <a:solidFill>
                <a:srgbClr val="000000"/>
              </a:solidFill>
              <a:effectLst/>
              <a:uFillTx/>
              <a:latin typeface="Times New Roman"/>
            </a:endParaRPr>
          </a:p>
        </p:txBody>
      </p:sp>
      <p:sp>
        <p:nvSpPr>
          <p:cNvPr id="224" name=""/>
          <p:cNvSpPr/>
          <p:nvPr/>
        </p:nvSpPr>
        <p:spPr>
          <a:xfrm>
            <a:off x="457200" y="3425760"/>
            <a:ext cx="121932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55 Roman"/>
              </a:rPr>
              <a:t>($ 2.5 MM)</a:t>
            </a:r>
            <a:endParaRPr b="0" lang="en-US" sz="1200" strike="noStrike" u="none">
              <a:solidFill>
                <a:srgbClr val="000000"/>
              </a:solidFill>
              <a:effectLst/>
              <a:uFillTx/>
              <a:latin typeface="Times New Roman"/>
            </a:endParaRPr>
          </a:p>
        </p:txBody>
      </p:sp>
      <p:sp>
        <p:nvSpPr>
          <p:cNvPr id="225" name=""/>
          <p:cNvSpPr/>
          <p:nvPr/>
        </p:nvSpPr>
        <p:spPr>
          <a:xfrm>
            <a:off x="609480" y="3989520"/>
            <a:ext cx="106704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55 Roman"/>
              </a:rPr>
              <a:t>($ 5 MM)</a:t>
            </a:r>
            <a:endParaRPr b="0" lang="en-US" sz="1200" strike="noStrike" u="none">
              <a:solidFill>
                <a:srgbClr val="000000"/>
              </a:solidFill>
              <a:effectLst/>
              <a:uFillTx/>
              <a:latin typeface="Times New Roman"/>
            </a:endParaRPr>
          </a:p>
        </p:txBody>
      </p:sp>
      <p:sp>
        <p:nvSpPr>
          <p:cNvPr id="226" name=""/>
          <p:cNvSpPr/>
          <p:nvPr/>
        </p:nvSpPr>
        <p:spPr>
          <a:xfrm>
            <a:off x="1612800" y="3336840"/>
            <a:ext cx="278460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27" name=""/>
          <p:cNvSpPr/>
          <p:nvPr/>
        </p:nvSpPr>
        <p:spPr>
          <a:xfrm>
            <a:off x="5905440" y="2470320"/>
            <a:ext cx="609840" cy="0"/>
          </a:xfrm>
          <a:prstGeom prst="line">
            <a:avLst/>
          </a:prstGeom>
          <a:ln w="2844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8" name=""/>
          <p:cNvSpPr/>
          <p:nvPr/>
        </p:nvSpPr>
        <p:spPr>
          <a:xfrm flipV="1">
            <a:off x="4375080" y="2479680"/>
            <a:ext cx="1528920" cy="84312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29" name=""/>
          <p:cNvSpPr/>
          <p:nvPr/>
        </p:nvSpPr>
        <p:spPr>
          <a:xfrm>
            <a:off x="1968480" y="4454640"/>
            <a:ext cx="2895480" cy="0"/>
          </a:xfrm>
          <a:prstGeom prst="line">
            <a:avLst/>
          </a:prstGeom>
          <a:ln w="76320">
            <a:solidFill>
              <a:srgbClr val="ff0000"/>
            </a:solidFill>
            <a:miter/>
            <a:head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0" name=""/>
          <p:cNvSpPr/>
          <p:nvPr/>
        </p:nvSpPr>
        <p:spPr>
          <a:xfrm>
            <a:off x="5257800" y="4467240"/>
            <a:ext cx="2895480" cy="0"/>
          </a:xfrm>
          <a:prstGeom prst="line">
            <a:avLst/>
          </a:prstGeom>
          <a:ln w="76320">
            <a:solidFill>
              <a:srgbClr val="095ba6"/>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1" name=""/>
          <p:cNvSpPr/>
          <p:nvPr/>
        </p:nvSpPr>
        <p:spPr>
          <a:xfrm>
            <a:off x="2812680" y="4411800"/>
            <a:ext cx="1200960" cy="458280"/>
          </a:xfrm>
          <a:prstGeom prst="rect">
            <a:avLst/>
          </a:prstGeom>
          <a:noFill/>
          <a:ln w="0">
            <a:noFill/>
          </a:ln>
        </p:spPr>
        <p:style>
          <a:lnRef idx="0"/>
          <a:fillRef idx="0"/>
          <a:effectRef idx="0"/>
          <a:fontRef idx="minor"/>
        </p:style>
        <p:txBody>
          <a:bodyPr wrap="none" lIns="92160" rIns="92160" tIns="46080" bIns="46080" anchor="t">
            <a:spAutoFit/>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0000"/>
                </a:solidFill>
                <a:effectLst/>
                <a:uFillTx/>
                <a:latin typeface="Tahoma"/>
              </a:rPr>
              <a:t>warmer</a:t>
            </a:r>
            <a:endParaRPr b="0" lang="en-US" sz="2400" strike="noStrike" u="none">
              <a:solidFill>
                <a:srgbClr val="000000"/>
              </a:solidFill>
              <a:effectLst/>
              <a:uFillTx/>
              <a:latin typeface="Times New Roman"/>
            </a:endParaRPr>
          </a:p>
        </p:txBody>
      </p:sp>
      <p:sp>
        <p:nvSpPr>
          <p:cNvPr id="232" name=""/>
          <p:cNvSpPr/>
          <p:nvPr/>
        </p:nvSpPr>
        <p:spPr>
          <a:xfrm>
            <a:off x="6222600" y="4422600"/>
            <a:ext cx="1015200" cy="458280"/>
          </a:xfrm>
          <a:prstGeom prst="rect">
            <a:avLst/>
          </a:prstGeom>
          <a:noFill/>
          <a:ln w="0">
            <a:noFill/>
          </a:ln>
        </p:spPr>
        <p:style>
          <a:lnRef idx="0"/>
          <a:fillRef idx="0"/>
          <a:effectRef idx="0"/>
          <a:fontRef idx="minor"/>
        </p:style>
        <p:txBody>
          <a:bodyPr wrap="none" lIns="92160" rIns="92160" tIns="46080" bIns="46080" anchor="t">
            <a:spAutoFit/>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33cc"/>
                </a:solidFill>
                <a:effectLst/>
                <a:uFillTx/>
                <a:latin typeface="Tahoma"/>
              </a:rPr>
              <a:t>colder</a:t>
            </a:r>
            <a:endParaRPr b="0" lang="en-US" sz="2400" strike="noStrike" u="none">
              <a:solidFill>
                <a:srgbClr val="000000"/>
              </a:solidFill>
              <a:effectLst/>
              <a:uFillTx/>
              <a:latin typeface="Times New Roman"/>
            </a:endParaRPr>
          </a:p>
        </p:txBody>
      </p:sp>
      <p:grpSp>
        <p:nvGrpSpPr>
          <p:cNvPr id="233" name=""/>
          <p:cNvGrpSpPr/>
          <p:nvPr/>
        </p:nvGrpSpPr>
        <p:grpSpPr>
          <a:xfrm>
            <a:off x="6840360" y="2360520"/>
            <a:ext cx="1905120" cy="685800"/>
            <a:chOff x="6840360" y="2360520"/>
            <a:chExt cx="1905120" cy="685800"/>
          </a:xfrm>
        </p:grpSpPr>
        <p:sp>
          <p:nvSpPr>
            <p:cNvPr id="234" name=""/>
            <p:cNvSpPr/>
            <p:nvPr/>
          </p:nvSpPr>
          <p:spPr>
            <a:xfrm>
              <a:off x="6840360" y="2436840"/>
              <a:ext cx="190512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Frutiger 55 Roman"/>
                </a:rPr>
                <a:t>Agreed upon limit of $5mm</a:t>
              </a:r>
              <a:endParaRPr b="0" lang="en-US" sz="1200" strike="noStrike" u="none">
                <a:solidFill>
                  <a:srgbClr val="000000"/>
                </a:solidFill>
                <a:effectLst/>
                <a:uFillTx/>
                <a:latin typeface="Times New Roman"/>
              </a:endParaRPr>
            </a:p>
          </p:txBody>
        </p:sp>
        <p:sp>
          <p:nvSpPr>
            <p:cNvPr id="235" name=""/>
            <p:cNvSpPr/>
            <p:nvPr/>
          </p:nvSpPr>
          <p:spPr>
            <a:xfrm>
              <a:off x="6840360" y="2360520"/>
              <a:ext cx="1905120" cy="685800"/>
            </a:xfrm>
            <a:prstGeom prst="roundRect">
              <a:avLst>
                <a:gd name="adj" fmla="val 16667"/>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sp>
        <p:nvSpPr>
          <p:cNvPr id="236" name=""/>
          <p:cNvSpPr/>
          <p:nvPr/>
        </p:nvSpPr>
        <p:spPr>
          <a:xfrm flipH="1" flipV="1">
            <a:off x="5943240" y="2523960"/>
            <a:ext cx="893880" cy="23040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37" name=""/>
          <p:cNvSpPr/>
          <p:nvPr/>
        </p:nvSpPr>
        <p:spPr>
          <a:xfrm flipH="1" flipV="1">
            <a:off x="4766760" y="2410920"/>
            <a:ext cx="381240" cy="304920"/>
          </a:xfrm>
          <a:prstGeom prst="line">
            <a:avLst/>
          </a:prstGeom>
          <a:ln w="9360">
            <a:solidFill>
              <a:srgbClr val="000000"/>
            </a:solidFill>
            <a:miter/>
            <a:head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pSp>
        <p:nvGrpSpPr>
          <p:cNvPr id="238" name=""/>
          <p:cNvGrpSpPr/>
          <p:nvPr/>
        </p:nvGrpSpPr>
        <p:grpSpPr>
          <a:xfrm>
            <a:off x="3548160" y="1725480"/>
            <a:ext cx="1904760" cy="718920"/>
            <a:chOff x="3548160" y="1725480"/>
            <a:chExt cx="1904760" cy="718920"/>
          </a:xfrm>
        </p:grpSpPr>
        <p:sp>
          <p:nvSpPr>
            <p:cNvPr id="239" name=""/>
            <p:cNvSpPr/>
            <p:nvPr/>
          </p:nvSpPr>
          <p:spPr>
            <a:xfrm>
              <a:off x="3548160" y="1801800"/>
              <a:ext cx="1904760" cy="6426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Frutiger 55 Roman"/>
                </a:rPr>
                <a:t>Slope of the line is the “tick size” of $5,000 per HDD</a:t>
              </a:r>
              <a:endParaRPr b="0" lang="en-US" sz="1200" strike="noStrike" u="none">
                <a:solidFill>
                  <a:srgbClr val="000000"/>
                </a:solidFill>
                <a:effectLst/>
                <a:uFillTx/>
                <a:latin typeface="Times New Roman"/>
              </a:endParaRPr>
            </a:p>
          </p:txBody>
        </p:sp>
        <p:sp>
          <p:nvSpPr>
            <p:cNvPr id="240" name=""/>
            <p:cNvSpPr/>
            <p:nvPr/>
          </p:nvSpPr>
          <p:spPr>
            <a:xfrm>
              <a:off x="3548160" y="1725480"/>
              <a:ext cx="1904760" cy="685800"/>
            </a:xfrm>
            <a:prstGeom prst="roundRect">
              <a:avLst>
                <a:gd name="adj" fmla="val 16667"/>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grpSp>
        <p:nvGrpSpPr>
          <p:cNvPr id="241" name=""/>
          <p:cNvGrpSpPr/>
          <p:nvPr/>
        </p:nvGrpSpPr>
        <p:grpSpPr>
          <a:xfrm>
            <a:off x="1757520" y="3616200"/>
            <a:ext cx="1904760" cy="718920"/>
            <a:chOff x="1757520" y="3616200"/>
            <a:chExt cx="1904760" cy="718920"/>
          </a:xfrm>
        </p:grpSpPr>
        <p:sp>
          <p:nvSpPr>
            <p:cNvPr id="242" name=""/>
            <p:cNvSpPr/>
            <p:nvPr/>
          </p:nvSpPr>
          <p:spPr>
            <a:xfrm>
              <a:off x="1757520" y="3692520"/>
              <a:ext cx="1904760" cy="6426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Frutiger 55 Roman"/>
                </a:rPr>
                <a:t>Premium paid by the option buyer to the option seller</a:t>
              </a:r>
              <a:endParaRPr b="0" lang="en-US" sz="1200" strike="noStrike" u="none">
                <a:solidFill>
                  <a:srgbClr val="000000"/>
                </a:solidFill>
                <a:effectLst/>
                <a:uFillTx/>
                <a:latin typeface="Times New Roman"/>
              </a:endParaRPr>
            </a:p>
          </p:txBody>
        </p:sp>
        <p:sp>
          <p:nvSpPr>
            <p:cNvPr id="243" name=""/>
            <p:cNvSpPr/>
            <p:nvPr/>
          </p:nvSpPr>
          <p:spPr>
            <a:xfrm>
              <a:off x="1757520" y="3616200"/>
              <a:ext cx="1904760" cy="685800"/>
            </a:xfrm>
            <a:prstGeom prst="roundRect">
              <a:avLst>
                <a:gd name="adj" fmla="val 16667"/>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sp>
        <p:nvSpPr>
          <p:cNvPr id="244" name=""/>
          <p:cNvSpPr/>
          <p:nvPr/>
        </p:nvSpPr>
        <p:spPr>
          <a:xfrm flipV="1">
            <a:off x="2292480" y="3238200"/>
            <a:ext cx="125280" cy="376200"/>
          </a:xfrm>
          <a:prstGeom prst="line">
            <a:avLst/>
          </a:prstGeom>
          <a:ln w="6480">
            <a:solidFill>
              <a:srgbClr val="000000"/>
            </a:solidFill>
            <a:miter/>
            <a:tailEnd len="med" type="triangle" w="med"/>
          </a:ln>
        </p:spPr>
        <p:style>
          <a:lnRef idx="0"/>
          <a:fillRef idx="0"/>
          <a:effectRef idx="0"/>
          <a:fontRef idx="minor"/>
        </p:style>
        <p:txBody>
          <a:bodyPr lIns="91800" rIns="91800" anchor="t">
            <a:noAutofit/>
          </a:bodyPr>
          <a:p>
            <a:endParaRPr b="0" lang="en-US" sz="2400" strike="noStrike" u="none">
              <a:solidFill>
                <a:srgbClr val="000000"/>
              </a:solidFill>
              <a:effectLst/>
              <a:uFillTx/>
              <a:latin typeface="Times New Roman"/>
            </a:endParaRPr>
          </a:p>
        </p:txBody>
      </p:sp>
      <p:sp>
        <p:nvSpPr>
          <p:cNvPr id="245" name=""/>
          <p:cNvSpPr/>
          <p:nvPr/>
        </p:nvSpPr>
        <p:spPr>
          <a:xfrm>
            <a:off x="228600" y="0"/>
            <a:ext cx="8696160" cy="836640"/>
          </a:xfrm>
          <a:prstGeom prst="rect">
            <a:avLst/>
          </a:prstGeom>
          <a:noFill/>
          <a:ln w="0">
            <a:noFill/>
          </a:ln>
        </p:spPr>
        <p:style>
          <a:lnRef idx="0"/>
          <a:fillRef idx="0"/>
          <a:effectRef idx="0"/>
          <a:fontRef idx="minor"/>
        </p:style>
        <p:txBody>
          <a:bodyPr lIns="92160" rIns="92160" tIns="46080" bIns="46080" anchor="b">
            <a:no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095ba6"/>
                </a:solidFill>
                <a:effectLst/>
                <a:uFillTx/>
                <a:latin typeface="Arial"/>
              </a:rPr>
              <a:t>Buying a Weather Call Option</a:t>
            </a:r>
            <a:endParaRPr b="0" lang="en-US" sz="3200" strike="noStrike" u="none">
              <a:solidFill>
                <a:srgbClr val="000000"/>
              </a:solidFill>
              <a:effectLst/>
              <a:uFillTx/>
              <a:latin typeface="Times New Roman"/>
            </a:endParaRPr>
          </a:p>
        </p:txBody>
      </p:sp>
      <p:sp>
        <p:nvSpPr>
          <p:cNvPr id="2" name="PlaceHolder 1"/>
          <p:cNvSpPr>
            <a:spLocks noGrp="1"/>
          </p:cNvSpPr>
          <p:nvPr>
            <p:ph type="sldNum" idx="1"/>
          </p:nvPr>
        </p:nvSpPr>
        <p:spPr/>
        <p:txBody>
          <a:bodyPr/>
          <a:p>
            <a:fld id="{00B64C95-5991-4A19-8DE2-2CCCA0D5C8A5}" type="slidenum">
              <a:t>14</a:t>
            </a:fld>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6" name=""/>
          <p:cNvSpPr/>
          <p:nvPr/>
        </p:nvSpPr>
        <p:spPr>
          <a:xfrm>
            <a:off x="457200" y="6629400"/>
            <a:ext cx="8305920" cy="0"/>
          </a:xfrm>
          <a:prstGeom prst="line">
            <a:avLst/>
          </a:prstGeom>
          <a:ln w="28440">
            <a:solidFill>
              <a:srgbClr val="0000ff"/>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47" name=""/>
          <p:cNvSpPr/>
          <p:nvPr/>
        </p:nvSpPr>
        <p:spPr>
          <a:xfrm>
            <a:off x="685800" y="6299280"/>
            <a:ext cx="3200400" cy="3045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48" name=""/>
          <p:cNvSpPr/>
          <p:nvPr/>
        </p:nvSpPr>
        <p:spPr>
          <a:xfrm>
            <a:off x="838080" y="3205080"/>
            <a:ext cx="6782040" cy="0"/>
          </a:xfrm>
          <a:prstGeom prst="line">
            <a:avLst/>
          </a:prstGeom>
          <a:ln w="28440">
            <a:solidFill>
              <a:srgbClr val="000000"/>
            </a:solidFill>
            <a:miter/>
            <a:headEnd len="med" type="triangle" w="med"/>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49" name=""/>
          <p:cNvSpPr/>
          <p:nvPr/>
        </p:nvSpPr>
        <p:spPr>
          <a:xfrm flipV="1">
            <a:off x="1587600" y="1455840"/>
            <a:ext cx="0" cy="3124080"/>
          </a:xfrm>
          <a:prstGeom prst="line">
            <a:avLst/>
          </a:prstGeom>
          <a:ln w="28440">
            <a:solidFill>
              <a:srgbClr val="000000"/>
            </a:solidFill>
            <a:miter/>
            <a:headEnd len="med" type="triangle" w="med"/>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50" name=""/>
          <p:cNvSpPr/>
          <p:nvPr/>
        </p:nvSpPr>
        <p:spPr>
          <a:xfrm>
            <a:off x="152280" y="1581120"/>
            <a:ext cx="243864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55 Roman"/>
              </a:rPr>
              <a:t>PAYOUT $</a:t>
            </a:r>
            <a:endParaRPr b="0" lang="en-US" sz="2000" strike="noStrike" u="none">
              <a:solidFill>
                <a:srgbClr val="000000"/>
              </a:solidFill>
              <a:effectLst/>
              <a:uFillTx/>
              <a:latin typeface="Times New Roman"/>
            </a:endParaRPr>
          </a:p>
        </p:txBody>
      </p:sp>
      <p:sp>
        <p:nvSpPr>
          <p:cNvPr id="251" name=""/>
          <p:cNvSpPr/>
          <p:nvPr/>
        </p:nvSpPr>
        <p:spPr>
          <a:xfrm>
            <a:off x="7086600" y="3456000"/>
            <a:ext cx="144792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55 Roman"/>
              </a:rPr>
              <a:t>HDD’s</a:t>
            </a:r>
            <a:endParaRPr b="0" lang="en-US" sz="2000" strike="noStrike" u="none">
              <a:solidFill>
                <a:srgbClr val="000000"/>
              </a:solidFill>
              <a:effectLst/>
              <a:uFillTx/>
              <a:latin typeface="Times New Roman"/>
            </a:endParaRPr>
          </a:p>
        </p:txBody>
      </p:sp>
      <p:sp>
        <p:nvSpPr>
          <p:cNvPr id="252" name=""/>
          <p:cNvSpPr/>
          <p:nvPr/>
        </p:nvSpPr>
        <p:spPr>
          <a:xfrm>
            <a:off x="2057400" y="3132000"/>
            <a:ext cx="0" cy="1526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53" name=""/>
          <p:cNvSpPr/>
          <p:nvPr/>
        </p:nvSpPr>
        <p:spPr>
          <a:xfrm>
            <a:off x="2819520" y="3132000"/>
            <a:ext cx="0" cy="1526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54" name=""/>
          <p:cNvSpPr/>
          <p:nvPr/>
        </p:nvSpPr>
        <p:spPr>
          <a:xfrm>
            <a:off x="3581280" y="3132000"/>
            <a:ext cx="0" cy="1526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55" name=""/>
          <p:cNvSpPr/>
          <p:nvPr/>
        </p:nvSpPr>
        <p:spPr>
          <a:xfrm>
            <a:off x="4343400" y="3132000"/>
            <a:ext cx="0" cy="1526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56" name=""/>
          <p:cNvSpPr/>
          <p:nvPr/>
        </p:nvSpPr>
        <p:spPr>
          <a:xfrm>
            <a:off x="5054760" y="3132000"/>
            <a:ext cx="0" cy="1526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57" name=""/>
          <p:cNvSpPr/>
          <p:nvPr/>
        </p:nvSpPr>
        <p:spPr>
          <a:xfrm>
            <a:off x="5867280" y="3132000"/>
            <a:ext cx="0" cy="1526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58" name=""/>
          <p:cNvSpPr/>
          <p:nvPr/>
        </p:nvSpPr>
        <p:spPr>
          <a:xfrm>
            <a:off x="6629400" y="3132000"/>
            <a:ext cx="0" cy="1526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59" name=""/>
          <p:cNvSpPr/>
          <p:nvPr/>
        </p:nvSpPr>
        <p:spPr>
          <a:xfrm>
            <a:off x="7391520" y="3132000"/>
            <a:ext cx="0" cy="1526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60" name=""/>
          <p:cNvSpPr/>
          <p:nvPr/>
        </p:nvSpPr>
        <p:spPr>
          <a:xfrm>
            <a:off x="3876840" y="3371760"/>
            <a:ext cx="91440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55 Roman"/>
              </a:rPr>
              <a:t>2,000</a:t>
            </a:r>
            <a:endParaRPr b="0" lang="en-US" sz="2000" strike="noStrike" u="none">
              <a:solidFill>
                <a:srgbClr val="000000"/>
              </a:solidFill>
              <a:effectLst/>
              <a:uFillTx/>
              <a:latin typeface="Times New Roman"/>
            </a:endParaRPr>
          </a:p>
        </p:txBody>
      </p:sp>
      <p:sp>
        <p:nvSpPr>
          <p:cNvPr id="261" name=""/>
          <p:cNvSpPr/>
          <p:nvPr/>
        </p:nvSpPr>
        <p:spPr>
          <a:xfrm>
            <a:off x="5487840" y="3384720"/>
            <a:ext cx="91440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55 Roman"/>
              </a:rPr>
              <a:t>3,000</a:t>
            </a:r>
            <a:endParaRPr b="0" lang="en-US" sz="2000" strike="noStrike" u="none">
              <a:solidFill>
                <a:srgbClr val="000000"/>
              </a:solidFill>
              <a:effectLst/>
              <a:uFillTx/>
              <a:latin typeface="Times New Roman"/>
            </a:endParaRPr>
          </a:p>
        </p:txBody>
      </p:sp>
      <p:sp>
        <p:nvSpPr>
          <p:cNvPr id="262" name=""/>
          <p:cNvSpPr/>
          <p:nvPr/>
        </p:nvSpPr>
        <p:spPr>
          <a:xfrm>
            <a:off x="2514600" y="3384720"/>
            <a:ext cx="91440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55 Roman"/>
              </a:rPr>
              <a:t>1,000</a:t>
            </a:r>
            <a:endParaRPr b="0" lang="en-US" sz="2000" strike="noStrike" u="none">
              <a:solidFill>
                <a:srgbClr val="000000"/>
              </a:solidFill>
              <a:effectLst/>
              <a:uFillTx/>
              <a:latin typeface="Times New Roman"/>
            </a:endParaRPr>
          </a:p>
        </p:txBody>
      </p:sp>
      <p:sp>
        <p:nvSpPr>
          <p:cNvPr id="263" name=""/>
          <p:cNvSpPr/>
          <p:nvPr/>
        </p:nvSpPr>
        <p:spPr>
          <a:xfrm flipV="1">
            <a:off x="3929040" y="3682800"/>
            <a:ext cx="222120" cy="36324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64" name=""/>
          <p:cNvSpPr/>
          <p:nvPr/>
        </p:nvSpPr>
        <p:spPr>
          <a:xfrm>
            <a:off x="1992240" y="3741840"/>
            <a:ext cx="190512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Frutiger 55 Roman"/>
              </a:rPr>
              <a:t>Agreed upon strike of 2,000 HDD’s</a:t>
            </a:r>
            <a:endParaRPr b="0" lang="en-US" sz="1200" strike="noStrike" u="none">
              <a:solidFill>
                <a:srgbClr val="000000"/>
              </a:solidFill>
              <a:effectLst/>
              <a:uFillTx/>
              <a:latin typeface="Times New Roman"/>
            </a:endParaRPr>
          </a:p>
        </p:txBody>
      </p:sp>
      <p:sp>
        <p:nvSpPr>
          <p:cNvPr id="265" name=""/>
          <p:cNvSpPr/>
          <p:nvPr/>
        </p:nvSpPr>
        <p:spPr>
          <a:xfrm>
            <a:off x="2006640" y="3713040"/>
            <a:ext cx="1905120" cy="685800"/>
          </a:xfrm>
          <a:prstGeom prst="roundRect">
            <a:avLst>
              <a:gd name="adj" fmla="val 16667"/>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66" name=""/>
          <p:cNvSpPr/>
          <p:nvPr/>
        </p:nvSpPr>
        <p:spPr>
          <a:xfrm>
            <a:off x="1486080" y="2217600"/>
            <a:ext cx="228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67" name=""/>
          <p:cNvSpPr/>
          <p:nvPr/>
        </p:nvSpPr>
        <p:spPr>
          <a:xfrm>
            <a:off x="1486080" y="2751120"/>
            <a:ext cx="228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68" name=""/>
          <p:cNvSpPr/>
          <p:nvPr/>
        </p:nvSpPr>
        <p:spPr>
          <a:xfrm>
            <a:off x="1486080" y="3589200"/>
            <a:ext cx="228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69" name=""/>
          <p:cNvSpPr/>
          <p:nvPr/>
        </p:nvSpPr>
        <p:spPr>
          <a:xfrm>
            <a:off x="1486080" y="4122720"/>
            <a:ext cx="228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70" name=""/>
          <p:cNvSpPr/>
          <p:nvPr/>
        </p:nvSpPr>
        <p:spPr>
          <a:xfrm>
            <a:off x="800280" y="2065320"/>
            <a:ext cx="99036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55 Roman"/>
              </a:rPr>
              <a:t>$ 5 MM</a:t>
            </a:r>
            <a:endParaRPr b="0" lang="en-US" sz="1200" strike="noStrike" u="none">
              <a:solidFill>
                <a:srgbClr val="000000"/>
              </a:solidFill>
              <a:effectLst/>
              <a:uFillTx/>
              <a:latin typeface="Times New Roman"/>
            </a:endParaRPr>
          </a:p>
        </p:txBody>
      </p:sp>
      <p:sp>
        <p:nvSpPr>
          <p:cNvPr id="271" name=""/>
          <p:cNvSpPr/>
          <p:nvPr/>
        </p:nvSpPr>
        <p:spPr>
          <a:xfrm>
            <a:off x="647640" y="2629080"/>
            <a:ext cx="99072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55 Roman"/>
              </a:rPr>
              <a:t>$ 2.5 MM</a:t>
            </a:r>
            <a:endParaRPr b="0" lang="en-US" sz="1200" strike="noStrike" u="none">
              <a:solidFill>
                <a:srgbClr val="000000"/>
              </a:solidFill>
              <a:effectLst/>
              <a:uFillTx/>
              <a:latin typeface="Times New Roman"/>
            </a:endParaRPr>
          </a:p>
        </p:txBody>
      </p:sp>
      <p:sp>
        <p:nvSpPr>
          <p:cNvPr id="272" name=""/>
          <p:cNvSpPr/>
          <p:nvPr/>
        </p:nvSpPr>
        <p:spPr>
          <a:xfrm>
            <a:off x="533520" y="3436920"/>
            <a:ext cx="144756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55 Roman"/>
              </a:rPr>
              <a:t>($ 2.5 MM)</a:t>
            </a:r>
            <a:endParaRPr b="0" lang="en-US" sz="1200" strike="noStrike" u="none">
              <a:solidFill>
                <a:srgbClr val="000000"/>
              </a:solidFill>
              <a:effectLst/>
              <a:uFillTx/>
              <a:latin typeface="Times New Roman"/>
            </a:endParaRPr>
          </a:p>
        </p:txBody>
      </p:sp>
      <p:sp>
        <p:nvSpPr>
          <p:cNvPr id="273" name=""/>
          <p:cNvSpPr/>
          <p:nvPr/>
        </p:nvSpPr>
        <p:spPr>
          <a:xfrm>
            <a:off x="685800" y="4000680"/>
            <a:ext cx="106668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55 Roman"/>
              </a:rPr>
              <a:t>($ 5 MM)</a:t>
            </a:r>
            <a:endParaRPr b="0" lang="en-US" sz="1200" strike="noStrike" u="none">
              <a:solidFill>
                <a:srgbClr val="000000"/>
              </a:solidFill>
              <a:effectLst/>
              <a:uFillTx/>
              <a:latin typeface="Times New Roman"/>
            </a:endParaRPr>
          </a:p>
        </p:txBody>
      </p:sp>
      <p:sp>
        <p:nvSpPr>
          <p:cNvPr id="274" name=""/>
          <p:cNvSpPr/>
          <p:nvPr/>
        </p:nvSpPr>
        <p:spPr>
          <a:xfrm>
            <a:off x="2814480" y="2238480"/>
            <a:ext cx="1516320" cy="114768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75" name=""/>
          <p:cNvSpPr/>
          <p:nvPr/>
        </p:nvSpPr>
        <p:spPr>
          <a:xfrm>
            <a:off x="4294080" y="3386160"/>
            <a:ext cx="281952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76" name=""/>
          <p:cNvSpPr/>
          <p:nvPr/>
        </p:nvSpPr>
        <p:spPr>
          <a:xfrm>
            <a:off x="2006640" y="4491000"/>
            <a:ext cx="2895480" cy="0"/>
          </a:xfrm>
          <a:prstGeom prst="line">
            <a:avLst/>
          </a:prstGeom>
          <a:ln w="76320">
            <a:solidFill>
              <a:srgbClr val="ff0000"/>
            </a:solidFill>
            <a:miter/>
            <a:head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7" name=""/>
          <p:cNvSpPr/>
          <p:nvPr/>
        </p:nvSpPr>
        <p:spPr>
          <a:xfrm>
            <a:off x="5192640" y="4514760"/>
            <a:ext cx="2895840" cy="0"/>
          </a:xfrm>
          <a:prstGeom prst="line">
            <a:avLst/>
          </a:prstGeom>
          <a:ln w="76320">
            <a:solidFill>
              <a:srgbClr val="095ba6"/>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8" name=""/>
          <p:cNvSpPr/>
          <p:nvPr/>
        </p:nvSpPr>
        <p:spPr>
          <a:xfrm>
            <a:off x="2814120" y="4448160"/>
            <a:ext cx="1200960" cy="458280"/>
          </a:xfrm>
          <a:prstGeom prst="rect">
            <a:avLst/>
          </a:prstGeom>
          <a:noFill/>
          <a:ln w="0">
            <a:noFill/>
          </a:ln>
        </p:spPr>
        <p:style>
          <a:lnRef idx="0"/>
          <a:fillRef idx="0"/>
          <a:effectRef idx="0"/>
          <a:fontRef idx="minor"/>
        </p:style>
        <p:txBody>
          <a:bodyPr wrap="none" lIns="92160" rIns="92160" tIns="46080" bIns="46080" anchor="t">
            <a:spAutoFit/>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0000"/>
                </a:solidFill>
                <a:effectLst/>
                <a:uFillTx/>
                <a:latin typeface="Tahoma"/>
              </a:rPr>
              <a:t>warmer</a:t>
            </a:r>
            <a:endParaRPr b="0" lang="en-US" sz="2400" strike="noStrike" u="none">
              <a:solidFill>
                <a:srgbClr val="000000"/>
              </a:solidFill>
              <a:effectLst/>
              <a:uFillTx/>
              <a:latin typeface="Times New Roman"/>
            </a:endParaRPr>
          </a:p>
        </p:txBody>
      </p:sp>
      <p:sp>
        <p:nvSpPr>
          <p:cNvPr id="279" name=""/>
          <p:cNvSpPr/>
          <p:nvPr/>
        </p:nvSpPr>
        <p:spPr>
          <a:xfrm>
            <a:off x="6124320" y="4457880"/>
            <a:ext cx="1015200" cy="458280"/>
          </a:xfrm>
          <a:prstGeom prst="rect">
            <a:avLst/>
          </a:prstGeom>
          <a:noFill/>
          <a:ln w="0">
            <a:noFill/>
          </a:ln>
        </p:spPr>
        <p:style>
          <a:lnRef idx="0"/>
          <a:fillRef idx="0"/>
          <a:effectRef idx="0"/>
          <a:fontRef idx="minor"/>
        </p:style>
        <p:txBody>
          <a:bodyPr wrap="none" lIns="92160" rIns="92160" tIns="46080" bIns="46080" anchor="t">
            <a:spAutoFit/>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33cc"/>
                </a:solidFill>
                <a:effectLst/>
                <a:uFillTx/>
                <a:latin typeface="Tahoma"/>
              </a:rPr>
              <a:t>colder</a:t>
            </a:r>
            <a:endParaRPr b="0" lang="en-US" sz="2400" strike="noStrike" u="none">
              <a:solidFill>
                <a:srgbClr val="000000"/>
              </a:solidFill>
              <a:effectLst/>
              <a:uFillTx/>
              <a:latin typeface="Times New Roman"/>
            </a:endParaRPr>
          </a:p>
        </p:txBody>
      </p:sp>
      <p:sp>
        <p:nvSpPr>
          <p:cNvPr id="280" name=""/>
          <p:cNvSpPr/>
          <p:nvPr/>
        </p:nvSpPr>
        <p:spPr>
          <a:xfrm>
            <a:off x="2209680" y="2238480"/>
            <a:ext cx="609840" cy="0"/>
          </a:xfrm>
          <a:prstGeom prst="line">
            <a:avLst/>
          </a:prstGeom>
          <a:ln w="28440">
            <a:solidFill>
              <a:srgbClr val="000000"/>
            </a:solidFill>
            <a:miter/>
            <a:head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81" name=""/>
          <p:cNvGrpSpPr/>
          <p:nvPr/>
        </p:nvGrpSpPr>
        <p:grpSpPr>
          <a:xfrm>
            <a:off x="3510000" y="1595520"/>
            <a:ext cx="1905120" cy="685800"/>
            <a:chOff x="3510000" y="1595520"/>
            <a:chExt cx="1905120" cy="685800"/>
          </a:xfrm>
        </p:grpSpPr>
        <p:sp>
          <p:nvSpPr>
            <p:cNvPr id="282" name=""/>
            <p:cNvSpPr/>
            <p:nvPr/>
          </p:nvSpPr>
          <p:spPr>
            <a:xfrm>
              <a:off x="3510000" y="1671840"/>
              <a:ext cx="190512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Frutiger 55 Roman"/>
                </a:rPr>
                <a:t>Agreed upon limit of $5mm</a:t>
              </a:r>
              <a:endParaRPr b="0" lang="en-US" sz="1200" strike="noStrike" u="none">
                <a:solidFill>
                  <a:srgbClr val="000000"/>
                </a:solidFill>
                <a:effectLst/>
                <a:uFillTx/>
                <a:latin typeface="Times New Roman"/>
              </a:endParaRPr>
            </a:p>
          </p:txBody>
        </p:sp>
        <p:sp>
          <p:nvSpPr>
            <p:cNvPr id="283" name=""/>
            <p:cNvSpPr/>
            <p:nvPr/>
          </p:nvSpPr>
          <p:spPr>
            <a:xfrm>
              <a:off x="3510000" y="1595520"/>
              <a:ext cx="1905120" cy="685800"/>
            </a:xfrm>
            <a:prstGeom prst="roundRect">
              <a:avLst>
                <a:gd name="adj" fmla="val 16667"/>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sp>
        <p:nvSpPr>
          <p:cNvPr id="284" name=""/>
          <p:cNvSpPr/>
          <p:nvPr/>
        </p:nvSpPr>
        <p:spPr>
          <a:xfrm flipH="1">
            <a:off x="2855880" y="1922400"/>
            <a:ext cx="650880" cy="262080"/>
          </a:xfrm>
          <a:prstGeom prst="line">
            <a:avLst/>
          </a:prstGeom>
          <a:ln w="9360">
            <a:solidFill>
              <a:srgbClr val="000000"/>
            </a:solidFill>
            <a:miter/>
            <a:tailEnd len="med" type="triangle" w="med"/>
          </a:ln>
        </p:spPr>
        <p:style>
          <a:lnRef idx="0"/>
          <a:fillRef idx="0"/>
          <a:effectRef idx="0"/>
          <a:fontRef idx="minor"/>
        </p:style>
        <p:txBody>
          <a:bodyPr lIns="91800" rIns="91800" anchor="t">
            <a:noAutofit/>
          </a:bodyPr>
          <a:p>
            <a:endParaRPr b="0" lang="en-US" sz="2400" strike="noStrike" u="none">
              <a:solidFill>
                <a:srgbClr val="000000"/>
              </a:solidFill>
              <a:effectLst/>
              <a:uFillTx/>
              <a:latin typeface="Times New Roman"/>
            </a:endParaRPr>
          </a:p>
        </p:txBody>
      </p:sp>
      <p:sp>
        <p:nvSpPr>
          <p:cNvPr id="285" name=""/>
          <p:cNvSpPr/>
          <p:nvPr/>
        </p:nvSpPr>
        <p:spPr>
          <a:xfrm>
            <a:off x="573120" y="5105520"/>
            <a:ext cx="8001000" cy="73440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Frutiger 55 Roman"/>
              </a:rPr>
              <a:t>The buyer of the put or floor option pays premium to the seller – usually at the beginning of the risk period (or anytime before the risk period), although this premium may be financed as well.  The buyer benefits when the actual number of HDD’s is less than the strike. </a:t>
            </a:r>
            <a:endParaRPr b="0" lang="en-US" sz="1400" strike="noStrike" u="none">
              <a:solidFill>
                <a:srgbClr val="000000"/>
              </a:solidFill>
              <a:effectLst/>
              <a:uFillTx/>
              <a:latin typeface="Times New Roman"/>
            </a:endParaRPr>
          </a:p>
        </p:txBody>
      </p:sp>
      <p:sp>
        <p:nvSpPr>
          <p:cNvPr id="286" name=""/>
          <p:cNvSpPr/>
          <p:nvPr/>
        </p:nvSpPr>
        <p:spPr>
          <a:xfrm flipV="1">
            <a:off x="3932280" y="2635200"/>
            <a:ext cx="458640" cy="417600"/>
          </a:xfrm>
          <a:prstGeom prst="line">
            <a:avLst/>
          </a:prstGeom>
          <a:ln w="9360">
            <a:solidFill>
              <a:srgbClr val="000000"/>
            </a:solidFill>
            <a:miter/>
            <a:head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pSp>
        <p:nvGrpSpPr>
          <p:cNvPr id="287" name=""/>
          <p:cNvGrpSpPr/>
          <p:nvPr/>
        </p:nvGrpSpPr>
        <p:grpSpPr>
          <a:xfrm>
            <a:off x="4449600" y="2387520"/>
            <a:ext cx="1905120" cy="718920"/>
            <a:chOff x="4449600" y="2387520"/>
            <a:chExt cx="1905120" cy="718920"/>
          </a:xfrm>
        </p:grpSpPr>
        <p:sp>
          <p:nvSpPr>
            <p:cNvPr id="288" name=""/>
            <p:cNvSpPr/>
            <p:nvPr/>
          </p:nvSpPr>
          <p:spPr>
            <a:xfrm>
              <a:off x="4449600" y="2463840"/>
              <a:ext cx="1905120" cy="6426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Frutiger 55 Roman"/>
                </a:rPr>
                <a:t>Slope of the line is the “tick size” of $5,000 per HDD</a:t>
              </a:r>
              <a:endParaRPr b="0" lang="en-US" sz="1200" strike="noStrike" u="none">
                <a:solidFill>
                  <a:srgbClr val="000000"/>
                </a:solidFill>
                <a:effectLst/>
                <a:uFillTx/>
                <a:latin typeface="Times New Roman"/>
              </a:endParaRPr>
            </a:p>
          </p:txBody>
        </p:sp>
        <p:sp>
          <p:nvSpPr>
            <p:cNvPr id="289" name=""/>
            <p:cNvSpPr/>
            <p:nvPr/>
          </p:nvSpPr>
          <p:spPr>
            <a:xfrm>
              <a:off x="4449600" y="2387520"/>
              <a:ext cx="1905120" cy="685800"/>
            </a:xfrm>
            <a:prstGeom prst="roundRect">
              <a:avLst>
                <a:gd name="adj" fmla="val 16667"/>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grpSp>
        <p:nvGrpSpPr>
          <p:cNvPr id="290" name=""/>
          <p:cNvGrpSpPr/>
          <p:nvPr/>
        </p:nvGrpSpPr>
        <p:grpSpPr>
          <a:xfrm>
            <a:off x="5456160" y="3749760"/>
            <a:ext cx="1905120" cy="718920"/>
            <a:chOff x="5456160" y="3749760"/>
            <a:chExt cx="1905120" cy="718920"/>
          </a:xfrm>
        </p:grpSpPr>
        <p:sp>
          <p:nvSpPr>
            <p:cNvPr id="291" name=""/>
            <p:cNvSpPr/>
            <p:nvPr/>
          </p:nvSpPr>
          <p:spPr>
            <a:xfrm>
              <a:off x="5456160" y="3826080"/>
              <a:ext cx="1905120" cy="6426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Frutiger 55 Roman"/>
                </a:rPr>
                <a:t>Premium paid by the option buyer to the option seller</a:t>
              </a:r>
              <a:endParaRPr b="0" lang="en-US" sz="1200" strike="noStrike" u="none">
                <a:solidFill>
                  <a:srgbClr val="000000"/>
                </a:solidFill>
                <a:effectLst/>
                <a:uFillTx/>
                <a:latin typeface="Times New Roman"/>
              </a:endParaRPr>
            </a:p>
          </p:txBody>
        </p:sp>
        <p:sp>
          <p:nvSpPr>
            <p:cNvPr id="292" name=""/>
            <p:cNvSpPr/>
            <p:nvPr/>
          </p:nvSpPr>
          <p:spPr>
            <a:xfrm>
              <a:off x="5456160" y="3749760"/>
              <a:ext cx="1905120" cy="685800"/>
            </a:xfrm>
            <a:prstGeom prst="roundRect">
              <a:avLst>
                <a:gd name="adj" fmla="val 16667"/>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sp>
        <p:nvSpPr>
          <p:cNvPr id="293" name=""/>
          <p:cNvSpPr/>
          <p:nvPr/>
        </p:nvSpPr>
        <p:spPr>
          <a:xfrm flipH="1">
            <a:off x="6413400" y="3429000"/>
            <a:ext cx="6480" cy="243000"/>
          </a:xfrm>
          <a:prstGeom prst="line">
            <a:avLst/>
          </a:prstGeom>
          <a:ln w="6480">
            <a:solidFill>
              <a:srgbClr val="000000"/>
            </a:solidFill>
            <a:miter/>
            <a:headEnd len="med" type="triangle" w="med"/>
          </a:ln>
        </p:spPr>
        <p:style>
          <a:lnRef idx="0"/>
          <a:fillRef idx="0"/>
          <a:effectRef idx="0"/>
          <a:fontRef idx="minor"/>
        </p:style>
        <p:txBody>
          <a:bodyPr lIns="91800" rIns="91800" anchor="t">
            <a:noAutofit/>
          </a:bodyPr>
          <a:p>
            <a:endParaRPr b="0" lang="en-US" sz="2400" strike="noStrike" u="none">
              <a:solidFill>
                <a:srgbClr val="000000"/>
              </a:solidFill>
              <a:effectLst/>
              <a:uFillTx/>
              <a:latin typeface="Times New Roman"/>
            </a:endParaRPr>
          </a:p>
        </p:txBody>
      </p:sp>
      <p:sp>
        <p:nvSpPr>
          <p:cNvPr id="294" name=""/>
          <p:cNvSpPr/>
          <p:nvPr/>
        </p:nvSpPr>
        <p:spPr>
          <a:xfrm>
            <a:off x="228600" y="0"/>
            <a:ext cx="8696160" cy="836640"/>
          </a:xfrm>
          <a:prstGeom prst="rect">
            <a:avLst/>
          </a:prstGeom>
          <a:noFill/>
          <a:ln w="0">
            <a:noFill/>
          </a:ln>
        </p:spPr>
        <p:style>
          <a:lnRef idx="0"/>
          <a:fillRef idx="0"/>
          <a:effectRef idx="0"/>
          <a:fontRef idx="minor"/>
        </p:style>
        <p:txBody>
          <a:bodyPr lIns="92160" rIns="92160" tIns="46080" bIns="46080" anchor="b">
            <a:no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095ba6"/>
                </a:solidFill>
                <a:effectLst/>
                <a:uFillTx/>
                <a:latin typeface="Arial"/>
              </a:rPr>
              <a:t>Buying a Weather Put Option</a:t>
            </a:r>
            <a:endParaRPr b="0" lang="en-US" sz="3200" strike="noStrike" u="none">
              <a:solidFill>
                <a:srgbClr val="000000"/>
              </a:solidFill>
              <a:effectLst/>
              <a:uFillTx/>
              <a:latin typeface="Times New Roman"/>
            </a:endParaRPr>
          </a:p>
        </p:txBody>
      </p:sp>
      <p:sp>
        <p:nvSpPr>
          <p:cNvPr id="2" name="PlaceHolder 1"/>
          <p:cNvSpPr>
            <a:spLocks noGrp="1"/>
          </p:cNvSpPr>
          <p:nvPr>
            <p:ph type="sldNum" idx="1"/>
          </p:nvPr>
        </p:nvSpPr>
        <p:spPr/>
        <p:txBody>
          <a:bodyPr/>
          <a:p>
            <a:fld id="{65AC141A-9A0D-49F2-B025-E0364C45193A}" type="slidenum">
              <a:t>15</a:t>
            </a:fld>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5" name=""/>
          <p:cNvSpPr/>
          <p:nvPr/>
        </p:nvSpPr>
        <p:spPr>
          <a:xfrm>
            <a:off x="3983040" y="2430360"/>
            <a:ext cx="739800" cy="1578240"/>
          </a:xfrm>
          <a:prstGeom prst="rect">
            <a:avLst/>
          </a:prstGeom>
          <a:solidFill>
            <a:srgbClr val="ffff00"/>
          </a:solidFill>
          <a:ln w="0">
            <a:noFill/>
          </a:ln>
        </p:spPr>
        <p:style>
          <a:lnRef idx="0"/>
          <a:fillRef idx="0"/>
          <a:effectRef idx="0"/>
          <a:fontRef idx="minor"/>
        </p:style>
        <p:txBody>
          <a:bodyPr wrap="none" lIns="91800" rIns="91800" anchor="ctr">
            <a:noAutofit/>
          </a:bodyPr>
          <a:p>
            <a:endParaRPr b="0" lang="en-US" sz="2400" strike="noStrike" u="none">
              <a:solidFill>
                <a:srgbClr val="000000"/>
              </a:solidFill>
              <a:effectLst/>
              <a:uFillTx/>
              <a:latin typeface="Times New Roman"/>
            </a:endParaRPr>
          </a:p>
        </p:txBody>
      </p:sp>
      <p:sp>
        <p:nvSpPr>
          <p:cNvPr id="296" name=""/>
          <p:cNvSpPr/>
          <p:nvPr/>
        </p:nvSpPr>
        <p:spPr>
          <a:xfrm>
            <a:off x="838080" y="3349800"/>
            <a:ext cx="6782040" cy="0"/>
          </a:xfrm>
          <a:prstGeom prst="line">
            <a:avLst/>
          </a:prstGeom>
          <a:ln w="28440">
            <a:solidFill>
              <a:srgbClr val="000000"/>
            </a:solidFill>
            <a:miter/>
            <a:headEnd len="med" type="triangle" w="med"/>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97" name=""/>
          <p:cNvSpPr/>
          <p:nvPr/>
        </p:nvSpPr>
        <p:spPr>
          <a:xfrm flipV="1">
            <a:off x="1600200" y="1523520"/>
            <a:ext cx="0" cy="3124440"/>
          </a:xfrm>
          <a:prstGeom prst="line">
            <a:avLst/>
          </a:prstGeom>
          <a:ln w="28440">
            <a:solidFill>
              <a:srgbClr val="000000"/>
            </a:solidFill>
            <a:miter/>
            <a:headEnd len="med" type="triangle" w="med"/>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98" name=""/>
          <p:cNvSpPr/>
          <p:nvPr/>
        </p:nvSpPr>
        <p:spPr>
          <a:xfrm>
            <a:off x="152280" y="1725480"/>
            <a:ext cx="243864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55 Roman"/>
              </a:rPr>
              <a:t>PAYOUT $</a:t>
            </a:r>
            <a:endParaRPr b="0" lang="en-US" sz="2000" strike="noStrike" u="none">
              <a:solidFill>
                <a:srgbClr val="000000"/>
              </a:solidFill>
              <a:effectLst/>
              <a:uFillTx/>
              <a:latin typeface="Times New Roman"/>
            </a:endParaRPr>
          </a:p>
        </p:txBody>
      </p:sp>
      <p:sp>
        <p:nvSpPr>
          <p:cNvPr id="299" name=""/>
          <p:cNvSpPr/>
          <p:nvPr/>
        </p:nvSpPr>
        <p:spPr>
          <a:xfrm>
            <a:off x="7399440" y="3449520"/>
            <a:ext cx="144756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55 Roman"/>
              </a:rPr>
              <a:t>HDD’s</a:t>
            </a:r>
            <a:endParaRPr b="0" lang="en-US" sz="2000" strike="noStrike" u="none">
              <a:solidFill>
                <a:srgbClr val="000000"/>
              </a:solidFill>
              <a:effectLst/>
              <a:uFillTx/>
              <a:latin typeface="Times New Roman"/>
            </a:endParaRPr>
          </a:p>
        </p:txBody>
      </p:sp>
      <p:sp>
        <p:nvSpPr>
          <p:cNvPr id="300" name=""/>
          <p:cNvSpPr/>
          <p:nvPr/>
        </p:nvSpPr>
        <p:spPr>
          <a:xfrm>
            <a:off x="303120" y="4998960"/>
            <a:ext cx="8534520" cy="137484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Frutiger 55 Roman"/>
              </a:rPr>
              <a:t>A collar structure is a combination of a put and a call option where one option is bought and the other is sold.  Whether you are “buying” or “selling” the collar is usually determined by what you are doing with the call option.  For example, if you are buying a collar, you are buying the call and selling the floor.  A costless collar is one in which the premium paid for the purchased option is exactly equal to the premium received for the sold option.  Collars need not be costless.  Costless collars are sometimes described as “swaps with a deadband in the middle.”</a:t>
            </a:r>
            <a:endParaRPr b="0" lang="en-US" sz="1400" strike="noStrike" u="none">
              <a:solidFill>
                <a:srgbClr val="000000"/>
              </a:solidFill>
              <a:effectLst/>
              <a:uFillTx/>
              <a:latin typeface="Times New Roman"/>
            </a:endParaRPr>
          </a:p>
        </p:txBody>
      </p:sp>
      <p:sp>
        <p:nvSpPr>
          <p:cNvPr id="301" name=""/>
          <p:cNvSpPr/>
          <p:nvPr/>
        </p:nvSpPr>
        <p:spPr>
          <a:xfrm>
            <a:off x="2057400" y="3276720"/>
            <a:ext cx="0" cy="1522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02" name=""/>
          <p:cNvSpPr/>
          <p:nvPr/>
        </p:nvSpPr>
        <p:spPr>
          <a:xfrm>
            <a:off x="2819520" y="3276720"/>
            <a:ext cx="0" cy="1522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03" name=""/>
          <p:cNvSpPr/>
          <p:nvPr/>
        </p:nvSpPr>
        <p:spPr>
          <a:xfrm>
            <a:off x="3581280" y="3276720"/>
            <a:ext cx="0" cy="1522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04" name=""/>
          <p:cNvSpPr/>
          <p:nvPr/>
        </p:nvSpPr>
        <p:spPr>
          <a:xfrm>
            <a:off x="4343400" y="3276720"/>
            <a:ext cx="0" cy="1522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05" name=""/>
          <p:cNvSpPr/>
          <p:nvPr/>
        </p:nvSpPr>
        <p:spPr>
          <a:xfrm>
            <a:off x="5105520" y="3276720"/>
            <a:ext cx="0" cy="1522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06" name=""/>
          <p:cNvSpPr/>
          <p:nvPr/>
        </p:nvSpPr>
        <p:spPr>
          <a:xfrm>
            <a:off x="5867280" y="3276720"/>
            <a:ext cx="0" cy="1522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07" name=""/>
          <p:cNvSpPr/>
          <p:nvPr/>
        </p:nvSpPr>
        <p:spPr>
          <a:xfrm>
            <a:off x="6629400" y="3276720"/>
            <a:ext cx="0" cy="1522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08" name=""/>
          <p:cNvSpPr/>
          <p:nvPr/>
        </p:nvSpPr>
        <p:spPr>
          <a:xfrm>
            <a:off x="7391520" y="3276720"/>
            <a:ext cx="0" cy="1522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09" name=""/>
          <p:cNvSpPr/>
          <p:nvPr/>
        </p:nvSpPr>
        <p:spPr>
          <a:xfrm>
            <a:off x="3938760" y="3429000"/>
            <a:ext cx="91440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55 Roman"/>
              </a:rPr>
              <a:t>2,000</a:t>
            </a:r>
            <a:endParaRPr b="0" lang="en-US" sz="2000" strike="noStrike" u="none">
              <a:solidFill>
                <a:srgbClr val="000000"/>
              </a:solidFill>
              <a:effectLst/>
              <a:uFillTx/>
              <a:latin typeface="Times New Roman"/>
            </a:endParaRPr>
          </a:p>
        </p:txBody>
      </p:sp>
      <p:sp>
        <p:nvSpPr>
          <p:cNvPr id="310" name=""/>
          <p:cNvSpPr/>
          <p:nvPr/>
        </p:nvSpPr>
        <p:spPr>
          <a:xfrm>
            <a:off x="5464080" y="3429000"/>
            <a:ext cx="91440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55 Roman"/>
              </a:rPr>
              <a:t>3,000</a:t>
            </a:r>
            <a:endParaRPr b="0" lang="en-US" sz="2000" strike="noStrike" u="none">
              <a:solidFill>
                <a:srgbClr val="000000"/>
              </a:solidFill>
              <a:effectLst/>
              <a:uFillTx/>
              <a:latin typeface="Times New Roman"/>
            </a:endParaRPr>
          </a:p>
        </p:txBody>
      </p:sp>
      <p:sp>
        <p:nvSpPr>
          <p:cNvPr id="311" name=""/>
          <p:cNvSpPr/>
          <p:nvPr/>
        </p:nvSpPr>
        <p:spPr>
          <a:xfrm>
            <a:off x="2389320" y="3429000"/>
            <a:ext cx="91440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55 Roman"/>
              </a:rPr>
              <a:t>1,000</a:t>
            </a:r>
            <a:endParaRPr b="0" lang="en-US" sz="2000" strike="noStrike" u="none">
              <a:solidFill>
                <a:srgbClr val="000000"/>
              </a:solidFill>
              <a:effectLst/>
              <a:uFillTx/>
              <a:latin typeface="Times New Roman"/>
            </a:endParaRPr>
          </a:p>
        </p:txBody>
      </p:sp>
      <p:sp>
        <p:nvSpPr>
          <p:cNvPr id="312" name=""/>
          <p:cNvSpPr/>
          <p:nvPr/>
        </p:nvSpPr>
        <p:spPr>
          <a:xfrm>
            <a:off x="3371760" y="1685880"/>
            <a:ext cx="1960560" cy="741240"/>
          </a:xfrm>
          <a:prstGeom prst="roundRect">
            <a:avLst>
              <a:gd name="adj" fmla="val 16667"/>
            </a:avLst>
          </a:prstGeom>
          <a:no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Deadband between the floor</a:t>
            </a:r>
            <a:endParaRPr b="0" lang="en-US" sz="1200" strike="noStrike" u="none">
              <a:solidFill>
                <a:srgbClr val="000000"/>
              </a:solidFill>
              <a:effectLst/>
              <a:uFillTx/>
              <a:latin typeface="Times New Roman"/>
            </a:endParaRPr>
          </a:p>
          <a:p>
            <a:pPr algn="ctr">
              <a:lnSpc>
                <a:spcPct val="10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strike of 1,750 and the call</a:t>
            </a:r>
            <a:br>
              <a:rPr sz="1200"/>
            </a:br>
            <a:r>
              <a:rPr b="0" lang="en-US" sz="1200" strike="noStrike" u="none">
                <a:solidFill>
                  <a:srgbClr val="000000"/>
                </a:solidFill>
                <a:effectLst/>
                <a:uFillTx/>
                <a:latin typeface="Arial"/>
              </a:rPr>
              <a:t>strike of 2,250</a:t>
            </a:r>
            <a:endParaRPr b="0" lang="en-US" sz="1200" strike="noStrike" u="none">
              <a:solidFill>
                <a:srgbClr val="000000"/>
              </a:solidFill>
              <a:effectLst/>
              <a:uFillTx/>
              <a:latin typeface="Times New Roman"/>
            </a:endParaRPr>
          </a:p>
        </p:txBody>
      </p:sp>
      <p:sp>
        <p:nvSpPr>
          <p:cNvPr id="313" name=""/>
          <p:cNvSpPr/>
          <p:nvPr/>
        </p:nvSpPr>
        <p:spPr>
          <a:xfrm>
            <a:off x="1486080" y="2362320"/>
            <a:ext cx="228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14" name=""/>
          <p:cNvSpPr/>
          <p:nvPr/>
        </p:nvSpPr>
        <p:spPr>
          <a:xfrm>
            <a:off x="1486080" y="2895480"/>
            <a:ext cx="228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15" name=""/>
          <p:cNvSpPr/>
          <p:nvPr/>
        </p:nvSpPr>
        <p:spPr>
          <a:xfrm>
            <a:off x="1486080" y="3733920"/>
            <a:ext cx="228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16" name=""/>
          <p:cNvSpPr/>
          <p:nvPr/>
        </p:nvSpPr>
        <p:spPr>
          <a:xfrm>
            <a:off x="1486080" y="4267080"/>
            <a:ext cx="228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17" name=""/>
          <p:cNvSpPr/>
          <p:nvPr/>
        </p:nvSpPr>
        <p:spPr>
          <a:xfrm>
            <a:off x="800280" y="2209680"/>
            <a:ext cx="99036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55 Roman"/>
              </a:rPr>
              <a:t>$ 5 MM</a:t>
            </a:r>
            <a:endParaRPr b="0" lang="en-US" sz="1200" strike="noStrike" u="none">
              <a:solidFill>
                <a:srgbClr val="000000"/>
              </a:solidFill>
              <a:effectLst/>
              <a:uFillTx/>
              <a:latin typeface="Times New Roman"/>
            </a:endParaRPr>
          </a:p>
        </p:txBody>
      </p:sp>
      <p:sp>
        <p:nvSpPr>
          <p:cNvPr id="318" name=""/>
          <p:cNvSpPr/>
          <p:nvPr/>
        </p:nvSpPr>
        <p:spPr>
          <a:xfrm>
            <a:off x="647640" y="2773440"/>
            <a:ext cx="99072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55 Roman"/>
              </a:rPr>
              <a:t>$ 2.5 MM</a:t>
            </a:r>
            <a:endParaRPr b="0" lang="en-US" sz="1200" strike="noStrike" u="none">
              <a:solidFill>
                <a:srgbClr val="000000"/>
              </a:solidFill>
              <a:effectLst/>
              <a:uFillTx/>
              <a:latin typeface="Times New Roman"/>
            </a:endParaRPr>
          </a:p>
        </p:txBody>
      </p:sp>
      <p:sp>
        <p:nvSpPr>
          <p:cNvPr id="319" name=""/>
          <p:cNvSpPr/>
          <p:nvPr/>
        </p:nvSpPr>
        <p:spPr>
          <a:xfrm>
            <a:off x="533520" y="3581280"/>
            <a:ext cx="121896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55 Roman"/>
              </a:rPr>
              <a:t>($ 2.5 MM)</a:t>
            </a:r>
            <a:endParaRPr b="0" lang="en-US" sz="1200" strike="noStrike" u="none">
              <a:solidFill>
                <a:srgbClr val="000000"/>
              </a:solidFill>
              <a:effectLst/>
              <a:uFillTx/>
              <a:latin typeface="Times New Roman"/>
            </a:endParaRPr>
          </a:p>
        </p:txBody>
      </p:sp>
      <p:sp>
        <p:nvSpPr>
          <p:cNvPr id="320" name=""/>
          <p:cNvSpPr/>
          <p:nvPr/>
        </p:nvSpPr>
        <p:spPr>
          <a:xfrm>
            <a:off x="685800" y="4145040"/>
            <a:ext cx="106668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55 Roman"/>
              </a:rPr>
              <a:t>($ 5 MM)</a:t>
            </a:r>
            <a:endParaRPr b="0" lang="en-US" sz="1200" strike="noStrike" u="none">
              <a:solidFill>
                <a:srgbClr val="000000"/>
              </a:solidFill>
              <a:effectLst/>
              <a:uFillTx/>
              <a:latin typeface="Times New Roman"/>
            </a:endParaRPr>
          </a:p>
        </p:txBody>
      </p:sp>
      <p:grpSp>
        <p:nvGrpSpPr>
          <p:cNvPr id="321" name=""/>
          <p:cNvGrpSpPr/>
          <p:nvPr/>
        </p:nvGrpSpPr>
        <p:grpSpPr>
          <a:xfrm>
            <a:off x="2006640" y="4678200"/>
            <a:ext cx="6081840" cy="471240"/>
            <a:chOff x="2006640" y="4678200"/>
            <a:chExt cx="6081840" cy="471240"/>
          </a:xfrm>
        </p:grpSpPr>
        <p:sp>
          <p:nvSpPr>
            <p:cNvPr id="322" name=""/>
            <p:cNvSpPr/>
            <p:nvPr/>
          </p:nvSpPr>
          <p:spPr>
            <a:xfrm>
              <a:off x="2006640" y="4697280"/>
              <a:ext cx="2895480" cy="0"/>
            </a:xfrm>
            <a:prstGeom prst="line">
              <a:avLst/>
            </a:prstGeom>
            <a:ln w="76320">
              <a:solidFill>
                <a:srgbClr val="ff0000"/>
              </a:solidFill>
              <a:miter/>
              <a:head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3" name=""/>
            <p:cNvSpPr/>
            <p:nvPr/>
          </p:nvSpPr>
          <p:spPr>
            <a:xfrm>
              <a:off x="5192640" y="4721040"/>
              <a:ext cx="2895840" cy="0"/>
            </a:xfrm>
            <a:prstGeom prst="line">
              <a:avLst/>
            </a:prstGeom>
            <a:ln w="76320">
              <a:solidFill>
                <a:srgbClr val="095ba6"/>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4" name=""/>
            <p:cNvSpPr/>
            <p:nvPr/>
          </p:nvSpPr>
          <p:spPr>
            <a:xfrm>
              <a:off x="6089400" y="4678200"/>
              <a:ext cx="1015200" cy="458280"/>
            </a:xfrm>
            <a:prstGeom prst="rect">
              <a:avLst/>
            </a:prstGeom>
            <a:noFill/>
            <a:ln w="0">
              <a:noFill/>
            </a:ln>
          </p:spPr>
          <p:style>
            <a:lnRef idx="0"/>
            <a:fillRef idx="0"/>
            <a:effectRef idx="0"/>
            <a:fontRef idx="minor"/>
          </p:style>
          <p:txBody>
            <a:bodyPr wrap="none" lIns="92160" rIns="92160" tIns="46080" bIns="46080" anchor="t">
              <a:spAutoFit/>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33cc"/>
                  </a:solidFill>
                  <a:effectLst/>
                  <a:uFillTx/>
                  <a:latin typeface="Tahoma"/>
                </a:rPr>
                <a:t>colder</a:t>
              </a:r>
              <a:endParaRPr b="0" lang="en-US" sz="2400" strike="noStrike" u="none">
                <a:solidFill>
                  <a:srgbClr val="000000"/>
                </a:solidFill>
                <a:effectLst/>
                <a:uFillTx/>
                <a:latin typeface="Times New Roman"/>
              </a:endParaRPr>
            </a:p>
          </p:txBody>
        </p:sp>
        <p:sp>
          <p:nvSpPr>
            <p:cNvPr id="325" name=""/>
            <p:cNvSpPr/>
            <p:nvPr/>
          </p:nvSpPr>
          <p:spPr>
            <a:xfrm>
              <a:off x="2876040" y="4691160"/>
              <a:ext cx="1200960" cy="458280"/>
            </a:xfrm>
            <a:prstGeom prst="rect">
              <a:avLst/>
            </a:prstGeom>
            <a:noFill/>
            <a:ln w="0">
              <a:noFill/>
            </a:ln>
          </p:spPr>
          <p:style>
            <a:lnRef idx="0"/>
            <a:fillRef idx="0"/>
            <a:effectRef idx="0"/>
            <a:fontRef idx="minor"/>
          </p:style>
          <p:txBody>
            <a:bodyPr wrap="none" lIns="92160" rIns="92160" tIns="46080" bIns="46080" anchor="t">
              <a:spAutoFit/>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0000"/>
                  </a:solidFill>
                  <a:effectLst/>
                  <a:uFillTx/>
                  <a:latin typeface="Tahoma"/>
                </a:rPr>
                <a:t>warmer</a:t>
              </a:r>
              <a:endParaRPr b="0" lang="en-US" sz="2400" strike="noStrike" u="none">
                <a:solidFill>
                  <a:srgbClr val="000000"/>
                </a:solidFill>
                <a:effectLst/>
                <a:uFillTx/>
                <a:latin typeface="Times New Roman"/>
              </a:endParaRPr>
            </a:p>
          </p:txBody>
        </p:sp>
      </p:grpSp>
      <p:sp>
        <p:nvSpPr>
          <p:cNvPr id="326" name=""/>
          <p:cNvSpPr/>
          <p:nvPr/>
        </p:nvSpPr>
        <p:spPr>
          <a:xfrm flipH="1">
            <a:off x="2430360" y="3344760"/>
            <a:ext cx="1540080" cy="927360"/>
          </a:xfrm>
          <a:prstGeom prst="line">
            <a:avLst/>
          </a:prstGeom>
          <a:ln w="28440">
            <a:solidFill>
              <a:srgbClr val="000000"/>
            </a:solidFill>
            <a:miter/>
          </a:ln>
        </p:spPr>
        <p:style>
          <a:lnRef idx="0"/>
          <a:fillRef idx="0"/>
          <a:effectRef idx="0"/>
          <a:fontRef idx="minor"/>
        </p:style>
        <p:txBody>
          <a:bodyPr lIns="91800" rIns="91800" anchor="t">
            <a:noAutofit/>
          </a:bodyPr>
          <a:p>
            <a:endParaRPr b="0" lang="en-US" sz="2400" strike="noStrike" u="none">
              <a:solidFill>
                <a:srgbClr val="000000"/>
              </a:solidFill>
              <a:effectLst/>
              <a:uFillTx/>
              <a:latin typeface="Times New Roman"/>
            </a:endParaRPr>
          </a:p>
        </p:txBody>
      </p:sp>
      <p:sp>
        <p:nvSpPr>
          <p:cNvPr id="327" name=""/>
          <p:cNvSpPr/>
          <p:nvPr/>
        </p:nvSpPr>
        <p:spPr>
          <a:xfrm flipH="1">
            <a:off x="4711320" y="2406600"/>
            <a:ext cx="1539720" cy="927000"/>
          </a:xfrm>
          <a:prstGeom prst="line">
            <a:avLst/>
          </a:prstGeom>
          <a:ln w="28440">
            <a:solidFill>
              <a:srgbClr val="000000"/>
            </a:solidFill>
            <a:miter/>
          </a:ln>
        </p:spPr>
        <p:style>
          <a:lnRef idx="0"/>
          <a:fillRef idx="0"/>
          <a:effectRef idx="0"/>
          <a:fontRef idx="minor"/>
        </p:style>
        <p:txBody>
          <a:bodyPr lIns="91800" rIns="91800" anchor="t">
            <a:noAutofit/>
          </a:bodyPr>
          <a:p>
            <a:endParaRPr b="0" lang="en-US" sz="2400" strike="noStrike" u="none">
              <a:solidFill>
                <a:srgbClr val="000000"/>
              </a:solidFill>
              <a:effectLst/>
              <a:uFillTx/>
              <a:latin typeface="Times New Roman"/>
            </a:endParaRPr>
          </a:p>
        </p:txBody>
      </p:sp>
      <p:sp>
        <p:nvSpPr>
          <p:cNvPr id="328" name=""/>
          <p:cNvSpPr/>
          <p:nvPr/>
        </p:nvSpPr>
        <p:spPr>
          <a:xfrm>
            <a:off x="6237360" y="2417760"/>
            <a:ext cx="1103400" cy="0"/>
          </a:xfrm>
          <a:prstGeom prst="line">
            <a:avLst/>
          </a:prstGeom>
          <a:ln w="28440">
            <a:solidFill>
              <a:srgbClr val="000000"/>
            </a:solidFill>
            <a:miter/>
            <a:tailEnd len="med" type="triangle" w="med"/>
          </a:ln>
        </p:spPr>
        <p:style>
          <a:lnRef idx="0"/>
          <a:fillRef idx="0"/>
          <a:effectRef idx="0"/>
          <a:fontRef idx="minor"/>
        </p:style>
        <p:txBody>
          <a:bodyPr lIns="91800" rIns="91800" tIns="-45720" bIns="-45720" anchor="t">
            <a:noAutofit/>
          </a:bodyPr>
          <a:p>
            <a:endParaRPr b="0" lang="en-US" sz="2400" strike="noStrike" u="none">
              <a:solidFill>
                <a:srgbClr val="000000"/>
              </a:solidFill>
              <a:effectLst/>
              <a:uFillTx/>
              <a:latin typeface="Times New Roman"/>
            </a:endParaRPr>
          </a:p>
        </p:txBody>
      </p:sp>
      <p:sp>
        <p:nvSpPr>
          <p:cNvPr id="329" name=""/>
          <p:cNvSpPr/>
          <p:nvPr/>
        </p:nvSpPr>
        <p:spPr>
          <a:xfrm>
            <a:off x="1779480" y="4272120"/>
            <a:ext cx="665280" cy="0"/>
          </a:xfrm>
          <a:prstGeom prst="line">
            <a:avLst/>
          </a:prstGeom>
          <a:ln w="28440">
            <a:solidFill>
              <a:srgbClr val="000000"/>
            </a:solidFill>
            <a:miter/>
            <a:headEnd len="med" type="triangle" w="med"/>
          </a:ln>
        </p:spPr>
        <p:style>
          <a:lnRef idx="0"/>
          <a:fillRef idx="0"/>
          <a:effectRef idx="0"/>
          <a:fontRef idx="minor"/>
        </p:style>
        <p:txBody>
          <a:bodyPr lIns="91800" rIns="91800" tIns="-45720" bIns="-45720" anchor="t">
            <a:noAutofit/>
          </a:bodyPr>
          <a:p>
            <a:endParaRPr b="0" lang="en-US" sz="2400" strike="noStrike" u="none">
              <a:solidFill>
                <a:srgbClr val="000000"/>
              </a:solidFill>
              <a:effectLst/>
              <a:uFillTx/>
              <a:latin typeface="Times New Roman"/>
            </a:endParaRPr>
          </a:p>
        </p:txBody>
      </p:sp>
      <p:sp>
        <p:nvSpPr>
          <p:cNvPr id="330" name=""/>
          <p:cNvSpPr/>
          <p:nvPr/>
        </p:nvSpPr>
        <p:spPr>
          <a:xfrm>
            <a:off x="3830760" y="3782880"/>
            <a:ext cx="3882960" cy="685800"/>
          </a:xfrm>
          <a:prstGeom prst="roundRect">
            <a:avLst>
              <a:gd name="adj" fmla="val 16667"/>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Slope of line is tick size of $5,000/HDD.</a:t>
            </a:r>
            <a:endParaRPr b="0" lang="en-US" sz="1200" strike="noStrike" u="none">
              <a:solidFill>
                <a:srgbClr val="000000"/>
              </a:solidFill>
              <a:effectLst/>
              <a:uFillTx/>
              <a:latin typeface="Times New Roman"/>
            </a:endParaRPr>
          </a:p>
          <a:p>
            <a:pPr algn="ctr">
              <a:lnSpc>
                <a:spcPct val="10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In this case the tick is the same for</a:t>
            </a:r>
            <a:endParaRPr b="0" lang="en-US" sz="1200" strike="noStrike" u="none">
              <a:solidFill>
                <a:srgbClr val="000000"/>
              </a:solidFill>
              <a:effectLst/>
              <a:uFillTx/>
              <a:latin typeface="Times New Roman"/>
            </a:endParaRPr>
          </a:p>
          <a:p>
            <a:pPr algn="ctr">
              <a:lnSpc>
                <a:spcPct val="10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the call and the put, but it doesn’t have to be the same.</a:t>
            </a:r>
            <a:endParaRPr b="0" lang="en-US" sz="1200" strike="noStrike" u="none">
              <a:solidFill>
                <a:srgbClr val="000000"/>
              </a:solidFill>
              <a:effectLst/>
              <a:uFillTx/>
              <a:latin typeface="Times New Roman"/>
            </a:endParaRPr>
          </a:p>
        </p:txBody>
      </p:sp>
      <p:sp>
        <p:nvSpPr>
          <p:cNvPr id="331" name=""/>
          <p:cNvSpPr/>
          <p:nvPr/>
        </p:nvSpPr>
        <p:spPr>
          <a:xfrm flipH="1" flipV="1">
            <a:off x="3344760" y="3820680"/>
            <a:ext cx="487440" cy="312840"/>
          </a:xfrm>
          <a:prstGeom prst="line">
            <a:avLst/>
          </a:prstGeom>
          <a:ln w="6480">
            <a:solidFill>
              <a:srgbClr val="000000"/>
            </a:solidFill>
            <a:miter/>
            <a:tailEnd len="med" type="triangle" w="med"/>
          </a:ln>
        </p:spPr>
        <p:style>
          <a:lnRef idx="0"/>
          <a:fillRef idx="0"/>
          <a:effectRef idx="0"/>
          <a:fontRef idx="minor"/>
        </p:style>
        <p:txBody>
          <a:bodyPr lIns="91800" rIns="91800" anchor="t">
            <a:noAutofit/>
          </a:bodyPr>
          <a:p>
            <a:endParaRPr b="0" lang="en-US" sz="2400" strike="noStrike" u="none">
              <a:solidFill>
                <a:srgbClr val="000000"/>
              </a:solidFill>
              <a:effectLst/>
              <a:uFillTx/>
              <a:latin typeface="Times New Roman"/>
            </a:endParaRPr>
          </a:p>
        </p:txBody>
      </p:sp>
      <p:sp>
        <p:nvSpPr>
          <p:cNvPr id="332" name=""/>
          <p:cNvSpPr/>
          <p:nvPr/>
        </p:nvSpPr>
        <p:spPr>
          <a:xfrm flipH="1" flipV="1">
            <a:off x="5762160" y="2768400"/>
            <a:ext cx="1089000" cy="1014120"/>
          </a:xfrm>
          <a:prstGeom prst="line">
            <a:avLst/>
          </a:prstGeom>
          <a:ln w="6480">
            <a:solidFill>
              <a:srgbClr val="000000"/>
            </a:solidFill>
            <a:miter/>
            <a:tailEnd len="med" type="triangle" w="med"/>
          </a:ln>
        </p:spPr>
        <p:style>
          <a:lnRef idx="0"/>
          <a:fillRef idx="0"/>
          <a:effectRef idx="0"/>
          <a:fontRef idx="minor"/>
        </p:style>
        <p:txBody>
          <a:bodyPr lIns="91800" rIns="91800" anchor="t">
            <a:noAutofit/>
          </a:bodyPr>
          <a:p>
            <a:endParaRPr b="0" lang="en-US" sz="2400" strike="noStrike" u="none">
              <a:solidFill>
                <a:srgbClr val="000000"/>
              </a:solidFill>
              <a:effectLst/>
              <a:uFillTx/>
              <a:latin typeface="Times New Roman"/>
            </a:endParaRPr>
          </a:p>
        </p:txBody>
      </p:sp>
      <p:sp>
        <p:nvSpPr>
          <p:cNvPr id="333" name=""/>
          <p:cNvSpPr/>
          <p:nvPr/>
        </p:nvSpPr>
        <p:spPr>
          <a:xfrm>
            <a:off x="6734160" y="1601640"/>
            <a:ext cx="1905120" cy="685800"/>
          </a:xfrm>
          <a:prstGeom prst="roundRect">
            <a:avLst>
              <a:gd name="adj" fmla="val 16667"/>
            </a:avLst>
          </a:prstGeom>
          <a:no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$5 million limit on the call</a:t>
            </a:r>
            <a:endParaRPr b="0" lang="en-US" sz="1200" strike="noStrike" u="none">
              <a:solidFill>
                <a:srgbClr val="000000"/>
              </a:solidFill>
              <a:effectLst/>
              <a:uFillTx/>
              <a:latin typeface="Times New Roman"/>
            </a:endParaRPr>
          </a:p>
          <a:p>
            <a:pPr algn="ctr">
              <a:lnSpc>
                <a:spcPct val="10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option purchased.</a:t>
            </a:r>
            <a:endParaRPr b="0" lang="en-US" sz="1200" strike="noStrike" u="none">
              <a:solidFill>
                <a:srgbClr val="000000"/>
              </a:solidFill>
              <a:effectLst/>
              <a:uFillTx/>
              <a:latin typeface="Times New Roman"/>
            </a:endParaRPr>
          </a:p>
        </p:txBody>
      </p:sp>
      <p:sp>
        <p:nvSpPr>
          <p:cNvPr id="334" name=""/>
          <p:cNvSpPr/>
          <p:nvPr/>
        </p:nvSpPr>
        <p:spPr>
          <a:xfrm>
            <a:off x="1762200" y="2505240"/>
            <a:ext cx="1904760" cy="685800"/>
          </a:xfrm>
          <a:prstGeom prst="roundRect">
            <a:avLst>
              <a:gd name="adj" fmla="val 16667"/>
            </a:avLst>
          </a:prstGeom>
          <a:no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$5 million limit on the put</a:t>
            </a:r>
            <a:endParaRPr b="0" lang="en-US" sz="1200" strike="noStrike" u="none">
              <a:solidFill>
                <a:srgbClr val="000000"/>
              </a:solidFill>
              <a:effectLst/>
              <a:uFillTx/>
              <a:latin typeface="Times New Roman"/>
            </a:endParaRPr>
          </a:p>
          <a:p>
            <a:pPr algn="ctr">
              <a:lnSpc>
                <a:spcPct val="10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option sold.</a:t>
            </a:r>
            <a:endParaRPr b="0" lang="en-US" sz="1200" strike="noStrike" u="none">
              <a:solidFill>
                <a:srgbClr val="000000"/>
              </a:solidFill>
              <a:effectLst/>
              <a:uFillTx/>
              <a:latin typeface="Times New Roman"/>
            </a:endParaRPr>
          </a:p>
        </p:txBody>
      </p:sp>
      <p:sp>
        <p:nvSpPr>
          <p:cNvPr id="335" name=""/>
          <p:cNvSpPr/>
          <p:nvPr/>
        </p:nvSpPr>
        <p:spPr>
          <a:xfrm flipH="1">
            <a:off x="6262560" y="1841400"/>
            <a:ext cx="463680" cy="513000"/>
          </a:xfrm>
          <a:prstGeom prst="line">
            <a:avLst/>
          </a:prstGeom>
          <a:ln w="6480">
            <a:solidFill>
              <a:srgbClr val="000000"/>
            </a:solidFill>
            <a:miter/>
            <a:tailEnd len="med" type="triangle" w="med"/>
          </a:ln>
        </p:spPr>
        <p:style>
          <a:lnRef idx="0"/>
          <a:fillRef idx="0"/>
          <a:effectRef idx="0"/>
          <a:fontRef idx="minor"/>
        </p:style>
        <p:txBody>
          <a:bodyPr lIns="91800" rIns="91800" anchor="t">
            <a:noAutofit/>
          </a:bodyPr>
          <a:p>
            <a:endParaRPr b="0" lang="en-US" sz="2400" strike="noStrike" u="none">
              <a:solidFill>
                <a:srgbClr val="000000"/>
              </a:solidFill>
              <a:effectLst/>
              <a:uFillTx/>
              <a:latin typeface="Times New Roman"/>
            </a:endParaRPr>
          </a:p>
        </p:txBody>
      </p:sp>
      <p:sp>
        <p:nvSpPr>
          <p:cNvPr id="336" name=""/>
          <p:cNvSpPr/>
          <p:nvPr/>
        </p:nvSpPr>
        <p:spPr>
          <a:xfrm>
            <a:off x="2392200" y="3193920"/>
            <a:ext cx="51120" cy="1001880"/>
          </a:xfrm>
          <a:prstGeom prst="line">
            <a:avLst/>
          </a:prstGeom>
          <a:ln w="6480">
            <a:solidFill>
              <a:srgbClr val="000000"/>
            </a:solidFill>
            <a:miter/>
            <a:tailEnd len="med" type="triangle" w="med"/>
          </a:ln>
        </p:spPr>
        <p:style>
          <a:lnRef idx="0"/>
          <a:fillRef idx="0"/>
          <a:effectRef idx="0"/>
          <a:fontRef idx="minor"/>
        </p:style>
        <p:txBody>
          <a:bodyPr lIns="91800" rIns="91800" anchor="t">
            <a:noAutofit/>
          </a:bodyPr>
          <a:p>
            <a:endParaRPr b="0" lang="en-US" sz="2400" strike="noStrike" u="none">
              <a:solidFill>
                <a:srgbClr val="000000"/>
              </a:solidFill>
              <a:effectLst/>
              <a:uFillTx/>
              <a:latin typeface="Times New Roman"/>
            </a:endParaRPr>
          </a:p>
        </p:txBody>
      </p:sp>
      <p:sp>
        <p:nvSpPr>
          <p:cNvPr id="337" name=""/>
          <p:cNvSpPr/>
          <p:nvPr/>
        </p:nvSpPr>
        <p:spPr>
          <a:xfrm>
            <a:off x="228600" y="0"/>
            <a:ext cx="8696160" cy="836640"/>
          </a:xfrm>
          <a:prstGeom prst="rect">
            <a:avLst/>
          </a:prstGeom>
          <a:noFill/>
          <a:ln w="0">
            <a:noFill/>
          </a:ln>
        </p:spPr>
        <p:style>
          <a:lnRef idx="0"/>
          <a:fillRef idx="0"/>
          <a:effectRef idx="0"/>
          <a:fontRef idx="minor"/>
        </p:style>
        <p:txBody>
          <a:bodyPr lIns="92160" rIns="92160" tIns="46080" bIns="46080" anchor="b">
            <a:no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095ba6"/>
                </a:solidFill>
                <a:effectLst/>
                <a:uFillTx/>
                <a:latin typeface="Arial"/>
              </a:rPr>
              <a:t>Buying a Costless Collar Option</a:t>
            </a:r>
            <a:endParaRPr b="0" lang="en-US" sz="3200" strike="noStrike" u="none">
              <a:solidFill>
                <a:srgbClr val="000000"/>
              </a:solidFill>
              <a:effectLst/>
              <a:uFillTx/>
              <a:latin typeface="Times New Roman"/>
            </a:endParaRPr>
          </a:p>
        </p:txBody>
      </p:sp>
      <p:sp>
        <p:nvSpPr>
          <p:cNvPr id="2" name="PlaceHolder 1"/>
          <p:cNvSpPr>
            <a:spLocks noGrp="1"/>
          </p:cNvSpPr>
          <p:nvPr>
            <p:ph type="sldNum" idx="1"/>
          </p:nvPr>
        </p:nvSpPr>
        <p:spPr/>
        <p:txBody>
          <a:bodyPr/>
          <a:p>
            <a:fld id="{205A3B11-848F-49AC-AD29-A36293AC664A}" type="slidenum">
              <a:t>16</a:t>
            </a:fld>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8" name=""/>
          <p:cNvSpPr/>
          <p:nvPr/>
        </p:nvSpPr>
        <p:spPr>
          <a:xfrm flipH="1">
            <a:off x="2141640" y="1913040"/>
            <a:ext cx="1239840" cy="768240"/>
          </a:xfrm>
          <a:prstGeom prst="line">
            <a:avLst/>
          </a:prstGeom>
          <a:ln w="6480">
            <a:solidFill>
              <a:srgbClr val="000000"/>
            </a:solidFill>
            <a:miter/>
            <a:tailEnd len="med" type="triangle" w="med"/>
          </a:ln>
        </p:spPr>
        <p:style>
          <a:lnRef idx="0"/>
          <a:fillRef idx="0"/>
          <a:effectRef idx="0"/>
          <a:fontRef idx="minor"/>
        </p:style>
        <p:txBody>
          <a:bodyPr lIns="91800" rIns="91800" anchor="t">
            <a:noAutofit/>
          </a:bodyPr>
          <a:p>
            <a:endParaRPr b="0" lang="en-US" sz="2400" strike="noStrike" u="none">
              <a:solidFill>
                <a:srgbClr val="000000"/>
              </a:solidFill>
              <a:effectLst/>
              <a:uFillTx/>
              <a:latin typeface="Times New Roman"/>
            </a:endParaRPr>
          </a:p>
        </p:txBody>
      </p:sp>
      <p:sp>
        <p:nvSpPr>
          <p:cNvPr id="339" name=""/>
          <p:cNvSpPr/>
          <p:nvPr/>
        </p:nvSpPr>
        <p:spPr>
          <a:xfrm>
            <a:off x="685800" y="6375240"/>
            <a:ext cx="3200400" cy="3049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340" name=""/>
          <p:cNvSpPr/>
          <p:nvPr/>
        </p:nvSpPr>
        <p:spPr>
          <a:xfrm>
            <a:off x="838080" y="3349800"/>
            <a:ext cx="6782040" cy="0"/>
          </a:xfrm>
          <a:prstGeom prst="line">
            <a:avLst/>
          </a:prstGeom>
          <a:ln w="28440">
            <a:solidFill>
              <a:srgbClr val="000000"/>
            </a:solidFill>
            <a:miter/>
            <a:headEnd len="med" type="triangle" w="med"/>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41" name=""/>
          <p:cNvSpPr/>
          <p:nvPr/>
        </p:nvSpPr>
        <p:spPr>
          <a:xfrm flipV="1">
            <a:off x="1600200" y="1523520"/>
            <a:ext cx="0" cy="3124440"/>
          </a:xfrm>
          <a:prstGeom prst="line">
            <a:avLst/>
          </a:prstGeom>
          <a:ln w="28440">
            <a:solidFill>
              <a:srgbClr val="000000"/>
            </a:solidFill>
            <a:miter/>
            <a:headEnd len="med" type="triangle" w="med"/>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42" name=""/>
          <p:cNvSpPr/>
          <p:nvPr/>
        </p:nvSpPr>
        <p:spPr>
          <a:xfrm>
            <a:off x="152280" y="1725480"/>
            <a:ext cx="243864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55 Roman"/>
              </a:rPr>
              <a:t>PAYOUT $</a:t>
            </a:r>
            <a:endParaRPr b="0" lang="en-US" sz="2000" strike="noStrike" u="none">
              <a:solidFill>
                <a:srgbClr val="000000"/>
              </a:solidFill>
              <a:effectLst/>
              <a:uFillTx/>
              <a:latin typeface="Times New Roman"/>
            </a:endParaRPr>
          </a:p>
        </p:txBody>
      </p:sp>
      <p:sp>
        <p:nvSpPr>
          <p:cNvPr id="343" name=""/>
          <p:cNvSpPr/>
          <p:nvPr/>
        </p:nvSpPr>
        <p:spPr>
          <a:xfrm>
            <a:off x="7099200" y="3500280"/>
            <a:ext cx="144792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55 Roman"/>
              </a:rPr>
              <a:t>HDD’s</a:t>
            </a:r>
            <a:endParaRPr b="0" lang="en-US" sz="2000" strike="noStrike" u="none">
              <a:solidFill>
                <a:srgbClr val="000000"/>
              </a:solidFill>
              <a:effectLst/>
              <a:uFillTx/>
              <a:latin typeface="Times New Roman"/>
            </a:endParaRPr>
          </a:p>
        </p:txBody>
      </p:sp>
      <p:sp>
        <p:nvSpPr>
          <p:cNvPr id="344" name=""/>
          <p:cNvSpPr/>
          <p:nvPr/>
        </p:nvSpPr>
        <p:spPr>
          <a:xfrm>
            <a:off x="228600" y="5211720"/>
            <a:ext cx="8534520" cy="116136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Frutiger 55 Roman"/>
              </a:rPr>
              <a:t>A strangle is the combination of a put and a call purchased at different strikes.  The sum of the two premiums creates an area between the two strikes where the strangle purchaser will lose all of their premium.  Outside of the two strikes, the strangle purchaser will begin to recover their premium and then profit.  A strangle purchaser believes, generally, that volatility will rise, but isn’t clear on which direction “prices” will go.</a:t>
            </a:r>
            <a:endParaRPr b="0" lang="en-US" sz="1400" strike="noStrike" u="none">
              <a:solidFill>
                <a:srgbClr val="000000"/>
              </a:solidFill>
              <a:effectLst/>
              <a:uFillTx/>
              <a:latin typeface="Times New Roman"/>
            </a:endParaRPr>
          </a:p>
        </p:txBody>
      </p:sp>
      <p:sp>
        <p:nvSpPr>
          <p:cNvPr id="345" name=""/>
          <p:cNvSpPr/>
          <p:nvPr/>
        </p:nvSpPr>
        <p:spPr>
          <a:xfrm>
            <a:off x="2057400" y="3301920"/>
            <a:ext cx="0" cy="1526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46" name=""/>
          <p:cNvSpPr/>
          <p:nvPr/>
        </p:nvSpPr>
        <p:spPr>
          <a:xfrm>
            <a:off x="2819520" y="3301920"/>
            <a:ext cx="0" cy="1526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47" name=""/>
          <p:cNvSpPr/>
          <p:nvPr/>
        </p:nvSpPr>
        <p:spPr>
          <a:xfrm>
            <a:off x="3581280" y="3301920"/>
            <a:ext cx="0" cy="1526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48" name=""/>
          <p:cNvSpPr/>
          <p:nvPr/>
        </p:nvSpPr>
        <p:spPr>
          <a:xfrm>
            <a:off x="4343400" y="3301920"/>
            <a:ext cx="0" cy="1526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49" name=""/>
          <p:cNvSpPr/>
          <p:nvPr/>
        </p:nvSpPr>
        <p:spPr>
          <a:xfrm>
            <a:off x="5105520" y="3301920"/>
            <a:ext cx="0" cy="1526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50" name=""/>
          <p:cNvSpPr/>
          <p:nvPr/>
        </p:nvSpPr>
        <p:spPr>
          <a:xfrm>
            <a:off x="5867280" y="3301920"/>
            <a:ext cx="0" cy="1526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51" name=""/>
          <p:cNvSpPr/>
          <p:nvPr/>
        </p:nvSpPr>
        <p:spPr>
          <a:xfrm>
            <a:off x="6629400" y="3301920"/>
            <a:ext cx="0" cy="1526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52" name=""/>
          <p:cNvSpPr/>
          <p:nvPr/>
        </p:nvSpPr>
        <p:spPr>
          <a:xfrm>
            <a:off x="7391520" y="3301920"/>
            <a:ext cx="0" cy="1526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53" name=""/>
          <p:cNvSpPr/>
          <p:nvPr/>
        </p:nvSpPr>
        <p:spPr>
          <a:xfrm>
            <a:off x="4114800" y="3454560"/>
            <a:ext cx="91440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55 Roman"/>
              </a:rPr>
              <a:t>2,000</a:t>
            </a:r>
            <a:endParaRPr b="0" lang="en-US" sz="2000" strike="noStrike" u="none">
              <a:solidFill>
                <a:srgbClr val="000000"/>
              </a:solidFill>
              <a:effectLst/>
              <a:uFillTx/>
              <a:latin typeface="Times New Roman"/>
            </a:endParaRPr>
          </a:p>
        </p:txBody>
      </p:sp>
      <p:sp>
        <p:nvSpPr>
          <p:cNvPr id="354" name=""/>
          <p:cNvSpPr/>
          <p:nvPr/>
        </p:nvSpPr>
        <p:spPr>
          <a:xfrm>
            <a:off x="5638680" y="3454560"/>
            <a:ext cx="91440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55 Roman"/>
              </a:rPr>
              <a:t>3,000</a:t>
            </a:r>
            <a:endParaRPr b="0" lang="en-US" sz="2000" strike="noStrike" u="none">
              <a:solidFill>
                <a:srgbClr val="000000"/>
              </a:solidFill>
              <a:effectLst/>
              <a:uFillTx/>
              <a:latin typeface="Times New Roman"/>
            </a:endParaRPr>
          </a:p>
        </p:txBody>
      </p:sp>
      <p:sp>
        <p:nvSpPr>
          <p:cNvPr id="355" name=""/>
          <p:cNvSpPr/>
          <p:nvPr/>
        </p:nvSpPr>
        <p:spPr>
          <a:xfrm>
            <a:off x="2514600" y="3454560"/>
            <a:ext cx="91440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55 Roman"/>
              </a:rPr>
              <a:t>1,000</a:t>
            </a:r>
            <a:endParaRPr b="0" lang="en-US" sz="2000" strike="noStrike" u="none">
              <a:solidFill>
                <a:srgbClr val="000000"/>
              </a:solidFill>
              <a:effectLst/>
              <a:uFillTx/>
              <a:latin typeface="Times New Roman"/>
            </a:endParaRPr>
          </a:p>
        </p:txBody>
      </p:sp>
      <p:sp>
        <p:nvSpPr>
          <p:cNvPr id="356" name=""/>
          <p:cNvSpPr/>
          <p:nvPr/>
        </p:nvSpPr>
        <p:spPr>
          <a:xfrm>
            <a:off x="3571920" y="2193840"/>
            <a:ext cx="1981080" cy="685800"/>
          </a:xfrm>
          <a:prstGeom prst="roundRect">
            <a:avLst>
              <a:gd name="adj" fmla="val 16667"/>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57" name=""/>
          <p:cNvSpPr/>
          <p:nvPr/>
        </p:nvSpPr>
        <p:spPr>
          <a:xfrm>
            <a:off x="1486080" y="2362320"/>
            <a:ext cx="228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58" name=""/>
          <p:cNvSpPr/>
          <p:nvPr/>
        </p:nvSpPr>
        <p:spPr>
          <a:xfrm>
            <a:off x="1486080" y="2895480"/>
            <a:ext cx="228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59" name=""/>
          <p:cNvSpPr/>
          <p:nvPr/>
        </p:nvSpPr>
        <p:spPr>
          <a:xfrm>
            <a:off x="1486080" y="3733920"/>
            <a:ext cx="228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60" name=""/>
          <p:cNvSpPr/>
          <p:nvPr/>
        </p:nvSpPr>
        <p:spPr>
          <a:xfrm>
            <a:off x="1486080" y="4267080"/>
            <a:ext cx="228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61" name=""/>
          <p:cNvSpPr/>
          <p:nvPr/>
        </p:nvSpPr>
        <p:spPr>
          <a:xfrm>
            <a:off x="800280" y="2209680"/>
            <a:ext cx="99036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55 Roman"/>
              </a:rPr>
              <a:t>$ 5 MM</a:t>
            </a:r>
            <a:endParaRPr b="0" lang="en-US" sz="1200" strike="noStrike" u="none">
              <a:solidFill>
                <a:srgbClr val="000000"/>
              </a:solidFill>
              <a:effectLst/>
              <a:uFillTx/>
              <a:latin typeface="Times New Roman"/>
            </a:endParaRPr>
          </a:p>
        </p:txBody>
      </p:sp>
      <p:sp>
        <p:nvSpPr>
          <p:cNvPr id="362" name=""/>
          <p:cNvSpPr/>
          <p:nvPr/>
        </p:nvSpPr>
        <p:spPr>
          <a:xfrm>
            <a:off x="647640" y="2773440"/>
            <a:ext cx="99072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55 Roman"/>
              </a:rPr>
              <a:t>$ 2.5 MM</a:t>
            </a:r>
            <a:endParaRPr b="0" lang="en-US" sz="1200" strike="noStrike" u="none">
              <a:solidFill>
                <a:srgbClr val="000000"/>
              </a:solidFill>
              <a:effectLst/>
              <a:uFillTx/>
              <a:latin typeface="Times New Roman"/>
            </a:endParaRPr>
          </a:p>
        </p:txBody>
      </p:sp>
      <p:sp>
        <p:nvSpPr>
          <p:cNvPr id="363" name=""/>
          <p:cNvSpPr/>
          <p:nvPr/>
        </p:nvSpPr>
        <p:spPr>
          <a:xfrm>
            <a:off x="533520" y="3581280"/>
            <a:ext cx="121896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55 Roman"/>
              </a:rPr>
              <a:t>($ 2.5 MM)</a:t>
            </a:r>
            <a:endParaRPr b="0" lang="en-US" sz="1200" strike="noStrike" u="none">
              <a:solidFill>
                <a:srgbClr val="000000"/>
              </a:solidFill>
              <a:effectLst/>
              <a:uFillTx/>
              <a:latin typeface="Times New Roman"/>
            </a:endParaRPr>
          </a:p>
        </p:txBody>
      </p:sp>
      <p:sp>
        <p:nvSpPr>
          <p:cNvPr id="364" name=""/>
          <p:cNvSpPr/>
          <p:nvPr/>
        </p:nvSpPr>
        <p:spPr>
          <a:xfrm>
            <a:off x="685800" y="4145040"/>
            <a:ext cx="106668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55 Roman"/>
              </a:rPr>
              <a:t>($ 5 MM)</a:t>
            </a:r>
            <a:endParaRPr b="0" lang="en-US" sz="1200" strike="noStrike" u="none">
              <a:solidFill>
                <a:srgbClr val="000000"/>
              </a:solidFill>
              <a:effectLst/>
              <a:uFillTx/>
              <a:latin typeface="Times New Roman"/>
            </a:endParaRPr>
          </a:p>
        </p:txBody>
      </p:sp>
      <p:sp>
        <p:nvSpPr>
          <p:cNvPr id="365" name=""/>
          <p:cNvSpPr/>
          <p:nvPr/>
        </p:nvSpPr>
        <p:spPr>
          <a:xfrm flipV="1">
            <a:off x="5105520" y="2680920"/>
            <a:ext cx="1552320" cy="78588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66" name=""/>
          <p:cNvSpPr/>
          <p:nvPr/>
        </p:nvSpPr>
        <p:spPr>
          <a:xfrm>
            <a:off x="2065320" y="2679840"/>
            <a:ext cx="1515960" cy="77472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67" name=""/>
          <p:cNvSpPr/>
          <p:nvPr/>
        </p:nvSpPr>
        <p:spPr>
          <a:xfrm flipV="1">
            <a:off x="3583080" y="2871360"/>
            <a:ext cx="118800" cy="539640"/>
          </a:xfrm>
          <a:prstGeom prst="line">
            <a:avLst/>
          </a:prstGeom>
          <a:ln w="9360">
            <a:solidFill>
              <a:srgbClr val="000000"/>
            </a:solidFill>
            <a:miter/>
            <a:head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68" name=""/>
          <p:cNvSpPr/>
          <p:nvPr/>
        </p:nvSpPr>
        <p:spPr>
          <a:xfrm>
            <a:off x="3581280" y="3454560"/>
            <a:ext cx="152424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69" name=""/>
          <p:cNvSpPr/>
          <p:nvPr/>
        </p:nvSpPr>
        <p:spPr>
          <a:xfrm>
            <a:off x="1881360" y="4559400"/>
            <a:ext cx="2895480" cy="0"/>
          </a:xfrm>
          <a:prstGeom prst="line">
            <a:avLst/>
          </a:prstGeom>
          <a:ln w="76320">
            <a:solidFill>
              <a:srgbClr val="ff0000"/>
            </a:solidFill>
            <a:miter/>
            <a:head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0" name=""/>
          <p:cNvSpPr/>
          <p:nvPr/>
        </p:nvSpPr>
        <p:spPr>
          <a:xfrm>
            <a:off x="5129280" y="4533840"/>
            <a:ext cx="2895480" cy="0"/>
          </a:xfrm>
          <a:prstGeom prst="line">
            <a:avLst/>
          </a:prstGeom>
          <a:ln w="76320">
            <a:solidFill>
              <a:srgbClr val="095ba6"/>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1" name=""/>
          <p:cNvSpPr/>
          <p:nvPr/>
        </p:nvSpPr>
        <p:spPr>
          <a:xfrm>
            <a:off x="2561760" y="4514760"/>
            <a:ext cx="1200960" cy="458280"/>
          </a:xfrm>
          <a:prstGeom prst="rect">
            <a:avLst/>
          </a:prstGeom>
          <a:noFill/>
          <a:ln w="0">
            <a:noFill/>
          </a:ln>
        </p:spPr>
        <p:style>
          <a:lnRef idx="0"/>
          <a:fillRef idx="0"/>
          <a:effectRef idx="0"/>
          <a:fontRef idx="minor"/>
        </p:style>
        <p:txBody>
          <a:bodyPr wrap="none" lIns="92160" rIns="92160" tIns="46080" bIns="46080" anchor="t">
            <a:spAutoFit/>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0000"/>
                </a:solidFill>
                <a:effectLst/>
                <a:uFillTx/>
                <a:latin typeface="Tahoma"/>
              </a:rPr>
              <a:t>warmer</a:t>
            </a:r>
            <a:endParaRPr b="0" lang="en-US" sz="2400" strike="noStrike" u="none">
              <a:solidFill>
                <a:srgbClr val="000000"/>
              </a:solidFill>
              <a:effectLst/>
              <a:uFillTx/>
              <a:latin typeface="Times New Roman"/>
            </a:endParaRPr>
          </a:p>
        </p:txBody>
      </p:sp>
      <p:sp>
        <p:nvSpPr>
          <p:cNvPr id="372" name=""/>
          <p:cNvSpPr/>
          <p:nvPr/>
        </p:nvSpPr>
        <p:spPr>
          <a:xfrm>
            <a:off x="5911560" y="4540320"/>
            <a:ext cx="1015200" cy="458280"/>
          </a:xfrm>
          <a:prstGeom prst="rect">
            <a:avLst/>
          </a:prstGeom>
          <a:noFill/>
          <a:ln w="0">
            <a:noFill/>
          </a:ln>
        </p:spPr>
        <p:style>
          <a:lnRef idx="0"/>
          <a:fillRef idx="0"/>
          <a:effectRef idx="0"/>
          <a:fontRef idx="minor"/>
        </p:style>
        <p:txBody>
          <a:bodyPr wrap="none" lIns="92160" rIns="92160" tIns="46080" bIns="46080" anchor="t">
            <a:spAutoFit/>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33cc"/>
                </a:solidFill>
                <a:effectLst/>
                <a:uFillTx/>
                <a:latin typeface="Tahoma"/>
              </a:rPr>
              <a:t>colder</a:t>
            </a:r>
            <a:endParaRPr b="0" lang="en-US" sz="2400" strike="noStrike" u="none">
              <a:solidFill>
                <a:srgbClr val="000000"/>
              </a:solidFill>
              <a:effectLst/>
              <a:uFillTx/>
              <a:latin typeface="Times New Roman"/>
            </a:endParaRPr>
          </a:p>
        </p:txBody>
      </p:sp>
      <p:sp>
        <p:nvSpPr>
          <p:cNvPr id="373" name=""/>
          <p:cNvSpPr/>
          <p:nvPr/>
        </p:nvSpPr>
        <p:spPr>
          <a:xfrm>
            <a:off x="6626160" y="2692440"/>
            <a:ext cx="1511280" cy="0"/>
          </a:xfrm>
          <a:prstGeom prst="line">
            <a:avLst/>
          </a:prstGeom>
          <a:ln w="2844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4" name=""/>
          <p:cNvSpPr/>
          <p:nvPr/>
        </p:nvSpPr>
        <p:spPr>
          <a:xfrm>
            <a:off x="1803240" y="2692440"/>
            <a:ext cx="284400" cy="0"/>
          </a:xfrm>
          <a:prstGeom prst="line">
            <a:avLst/>
          </a:prstGeom>
          <a:ln w="28440">
            <a:solidFill>
              <a:srgbClr val="000000"/>
            </a:solidFill>
            <a:miter/>
            <a:head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5" name=""/>
          <p:cNvSpPr/>
          <p:nvPr/>
        </p:nvSpPr>
        <p:spPr>
          <a:xfrm>
            <a:off x="4997520" y="2881440"/>
            <a:ext cx="100080" cy="550800"/>
          </a:xfrm>
          <a:prstGeom prst="line">
            <a:avLst/>
          </a:prstGeom>
          <a:ln w="6480">
            <a:solidFill>
              <a:srgbClr val="000000"/>
            </a:solidFill>
            <a:miter/>
            <a:tailEnd len="med" type="triangle" w="med"/>
          </a:ln>
        </p:spPr>
        <p:style>
          <a:lnRef idx="0"/>
          <a:fillRef idx="0"/>
          <a:effectRef idx="0"/>
          <a:fontRef idx="minor"/>
        </p:style>
        <p:txBody>
          <a:bodyPr lIns="91800" rIns="91800" anchor="t">
            <a:noAutofit/>
          </a:bodyPr>
          <a:p>
            <a:endParaRPr b="0" lang="en-US" sz="2400" strike="noStrike" u="none">
              <a:solidFill>
                <a:srgbClr val="000000"/>
              </a:solidFill>
              <a:effectLst/>
              <a:uFillTx/>
              <a:latin typeface="Times New Roman"/>
            </a:endParaRPr>
          </a:p>
        </p:txBody>
      </p:sp>
      <p:sp>
        <p:nvSpPr>
          <p:cNvPr id="376" name=""/>
          <p:cNvSpPr/>
          <p:nvPr/>
        </p:nvSpPr>
        <p:spPr>
          <a:xfrm>
            <a:off x="3309840" y="1251000"/>
            <a:ext cx="2446560" cy="6426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Frutiger 55 Roman"/>
              </a:rPr>
              <a:t>Limit of $5 million is the same in this case for the call and the put, but doesn’t have to be.</a:t>
            </a:r>
            <a:endParaRPr b="0" lang="en-US" sz="1200" strike="noStrike" u="none">
              <a:solidFill>
                <a:srgbClr val="000000"/>
              </a:solidFill>
              <a:effectLst/>
              <a:uFillTx/>
              <a:latin typeface="Times New Roman"/>
            </a:endParaRPr>
          </a:p>
        </p:txBody>
      </p:sp>
      <p:sp>
        <p:nvSpPr>
          <p:cNvPr id="377" name=""/>
          <p:cNvSpPr/>
          <p:nvPr/>
        </p:nvSpPr>
        <p:spPr>
          <a:xfrm>
            <a:off x="3324240" y="1247760"/>
            <a:ext cx="2419200" cy="685800"/>
          </a:xfrm>
          <a:prstGeom prst="roundRect">
            <a:avLst>
              <a:gd name="adj" fmla="val 16667"/>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78" name=""/>
          <p:cNvSpPr/>
          <p:nvPr/>
        </p:nvSpPr>
        <p:spPr>
          <a:xfrm>
            <a:off x="5726160" y="1914480"/>
            <a:ext cx="912600" cy="754200"/>
          </a:xfrm>
          <a:prstGeom prst="line">
            <a:avLst/>
          </a:prstGeom>
          <a:ln w="6480">
            <a:solidFill>
              <a:srgbClr val="000000"/>
            </a:solidFill>
            <a:miter/>
            <a:tailEnd len="med" type="triangle" w="med"/>
          </a:ln>
        </p:spPr>
        <p:style>
          <a:lnRef idx="0"/>
          <a:fillRef idx="0"/>
          <a:effectRef idx="0"/>
          <a:fontRef idx="minor"/>
        </p:style>
        <p:txBody>
          <a:bodyPr lIns="91800" rIns="91800" anchor="t">
            <a:noAutofit/>
          </a:bodyPr>
          <a:p>
            <a:endParaRPr b="0" lang="en-US" sz="2400" strike="noStrike" u="none">
              <a:solidFill>
                <a:srgbClr val="000000"/>
              </a:solidFill>
              <a:effectLst/>
              <a:uFillTx/>
              <a:latin typeface="Times New Roman"/>
            </a:endParaRPr>
          </a:p>
        </p:txBody>
      </p:sp>
      <p:sp>
        <p:nvSpPr>
          <p:cNvPr id="379" name=""/>
          <p:cNvSpPr/>
          <p:nvPr/>
        </p:nvSpPr>
        <p:spPr>
          <a:xfrm>
            <a:off x="3557520" y="2197080"/>
            <a:ext cx="2057400" cy="6426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Frutiger 55 Roman"/>
              </a:rPr>
              <a:t>Buy a floor and a cap at different strikes of 1,500 and 2,500 HDD’s.</a:t>
            </a:r>
            <a:endParaRPr b="0" lang="en-US" sz="1200" strike="noStrike" u="none">
              <a:solidFill>
                <a:srgbClr val="000000"/>
              </a:solidFill>
              <a:effectLst/>
              <a:uFillTx/>
              <a:latin typeface="Times New Roman"/>
            </a:endParaRPr>
          </a:p>
        </p:txBody>
      </p:sp>
      <p:sp>
        <p:nvSpPr>
          <p:cNvPr id="380" name=""/>
          <p:cNvSpPr/>
          <p:nvPr/>
        </p:nvSpPr>
        <p:spPr>
          <a:xfrm>
            <a:off x="2805120" y="3720960"/>
            <a:ext cx="3882960" cy="685800"/>
          </a:xfrm>
          <a:prstGeom prst="roundRect">
            <a:avLst>
              <a:gd name="adj" fmla="val 16667"/>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Slope of line is tick size of $5,000/HDD.</a:t>
            </a:r>
            <a:endParaRPr b="0" lang="en-US" sz="1200" strike="noStrike" u="none">
              <a:solidFill>
                <a:srgbClr val="000000"/>
              </a:solidFill>
              <a:effectLst/>
              <a:uFillTx/>
              <a:latin typeface="Times New Roman"/>
            </a:endParaRPr>
          </a:p>
          <a:p>
            <a:pPr algn="ctr">
              <a:lnSpc>
                <a:spcPct val="10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In this case the tick is the same for</a:t>
            </a:r>
            <a:endParaRPr b="0" lang="en-US" sz="1200" strike="noStrike" u="none">
              <a:solidFill>
                <a:srgbClr val="000000"/>
              </a:solidFill>
              <a:effectLst/>
              <a:uFillTx/>
              <a:latin typeface="Times New Roman"/>
            </a:endParaRPr>
          </a:p>
          <a:p>
            <a:pPr algn="ctr">
              <a:lnSpc>
                <a:spcPct val="10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the call and the put, but it doesn’t have to be the same.</a:t>
            </a:r>
            <a:endParaRPr b="0" lang="en-US" sz="1200" strike="noStrike" u="none">
              <a:solidFill>
                <a:srgbClr val="000000"/>
              </a:solidFill>
              <a:effectLst/>
              <a:uFillTx/>
              <a:latin typeface="Times New Roman"/>
            </a:endParaRPr>
          </a:p>
        </p:txBody>
      </p:sp>
      <p:sp>
        <p:nvSpPr>
          <p:cNvPr id="381" name=""/>
          <p:cNvSpPr/>
          <p:nvPr/>
        </p:nvSpPr>
        <p:spPr>
          <a:xfrm flipV="1">
            <a:off x="3281400" y="3319560"/>
            <a:ext cx="1440" cy="387360"/>
          </a:xfrm>
          <a:prstGeom prst="line">
            <a:avLst/>
          </a:prstGeom>
          <a:ln w="6480">
            <a:solidFill>
              <a:srgbClr val="000000"/>
            </a:solidFill>
            <a:miter/>
            <a:tailEnd len="med" type="triangle" w="med"/>
          </a:ln>
        </p:spPr>
        <p:style>
          <a:lnRef idx="0"/>
          <a:fillRef idx="0"/>
          <a:effectRef idx="0"/>
          <a:fontRef idx="minor"/>
        </p:style>
        <p:txBody>
          <a:bodyPr lIns="91800" rIns="91800" anchor="t">
            <a:noAutofit/>
          </a:bodyPr>
          <a:p>
            <a:endParaRPr b="0" lang="en-US" sz="2400" strike="noStrike" u="none">
              <a:solidFill>
                <a:srgbClr val="000000"/>
              </a:solidFill>
              <a:effectLst/>
              <a:uFillTx/>
              <a:latin typeface="Times New Roman"/>
            </a:endParaRPr>
          </a:p>
        </p:txBody>
      </p:sp>
      <p:sp>
        <p:nvSpPr>
          <p:cNvPr id="382" name=""/>
          <p:cNvSpPr/>
          <p:nvPr/>
        </p:nvSpPr>
        <p:spPr>
          <a:xfrm flipH="1" flipV="1">
            <a:off x="6264360" y="2904840"/>
            <a:ext cx="312480" cy="801720"/>
          </a:xfrm>
          <a:prstGeom prst="line">
            <a:avLst/>
          </a:prstGeom>
          <a:ln w="6480">
            <a:solidFill>
              <a:srgbClr val="000000"/>
            </a:solidFill>
            <a:miter/>
            <a:tailEnd len="med" type="triangle" w="med"/>
          </a:ln>
        </p:spPr>
        <p:style>
          <a:lnRef idx="0"/>
          <a:fillRef idx="0"/>
          <a:effectRef idx="0"/>
          <a:fontRef idx="minor"/>
        </p:style>
        <p:txBody>
          <a:bodyPr lIns="91800" rIns="91800" anchor="t">
            <a:noAutofit/>
          </a:bodyPr>
          <a:p>
            <a:endParaRPr b="0" lang="en-US" sz="2400" strike="noStrike" u="none">
              <a:solidFill>
                <a:srgbClr val="000000"/>
              </a:solidFill>
              <a:effectLst/>
              <a:uFillTx/>
              <a:latin typeface="Times New Roman"/>
            </a:endParaRPr>
          </a:p>
        </p:txBody>
      </p:sp>
      <p:sp>
        <p:nvSpPr>
          <p:cNvPr id="383" name=""/>
          <p:cNvSpPr/>
          <p:nvPr/>
        </p:nvSpPr>
        <p:spPr>
          <a:xfrm>
            <a:off x="228600" y="0"/>
            <a:ext cx="8696160" cy="836640"/>
          </a:xfrm>
          <a:prstGeom prst="rect">
            <a:avLst/>
          </a:prstGeom>
          <a:noFill/>
          <a:ln w="0">
            <a:noFill/>
          </a:ln>
        </p:spPr>
        <p:style>
          <a:lnRef idx="0"/>
          <a:fillRef idx="0"/>
          <a:effectRef idx="0"/>
          <a:fontRef idx="minor"/>
        </p:style>
        <p:txBody>
          <a:bodyPr lIns="92160" rIns="92160" tIns="46080" bIns="46080" anchor="b">
            <a:no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095ba6"/>
                </a:solidFill>
                <a:effectLst/>
                <a:uFillTx/>
                <a:latin typeface="Arial"/>
              </a:rPr>
              <a:t>Buying a Strangle</a:t>
            </a:r>
            <a:endParaRPr b="0" lang="en-US" sz="3200" strike="noStrike" u="none">
              <a:solidFill>
                <a:srgbClr val="000000"/>
              </a:solidFill>
              <a:effectLst/>
              <a:uFillTx/>
              <a:latin typeface="Times New Roman"/>
            </a:endParaRPr>
          </a:p>
        </p:txBody>
      </p:sp>
      <p:sp>
        <p:nvSpPr>
          <p:cNvPr id="2" name="PlaceHolder 1"/>
          <p:cNvSpPr>
            <a:spLocks noGrp="1"/>
          </p:cNvSpPr>
          <p:nvPr>
            <p:ph type="sldNum" idx="1"/>
          </p:nvPr>
        </p:nvSpPr>
        <p:spPr/>
        <p:txBody>
          <a:bodyPr/>
          <a:p>
            <a:fld id="{313F3BC6-3525-4B96-AA25-6C667A86F0A0}" type="slidenum">
              <a:t>17</a:t>
            </a:fld>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4" name=""/>
          <p:cNvSpPr/>
          <p:nvPr/>
        </p:nvSpPr>
        <p:spPr>
          <a:xfrm>
            <a:off x="228600" y="4773600"/>
            <a:ext cx="8534520" cy="158832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Frutiger 55 Roman"/>
              </a:rPr>
              <a:t>A straddle is the combination of a put and a call purchased at the same strike.  The sum of the two premiums creates a maximum loss only at the strike.  Should the ultimate # of HDDs be above or below the strike, the straddle buyer will recover at least some premium.  The “breakeven” points for a straddle will be further away from the strike than they were for either the put or the call option (twice as far given put/call parity if the strike is “at the money”).  A strangle purchaser believes, generally, that volatility will rise, but isn’t clear on which direction “prices” will go.  The “band” within which the straddle purchaser will not profit is narrower than that for the strangle buyer, but the maximum loss (premium paid) is greater.</a:t>
            </a:r>
            <a:endParaRPr b="0" lang="en-US" sz="1400" strike="noStrike" u="none">
              <a:solidFill>
                <a:srgbClr val="000000"/>
              </a:solidFill>
              <a:effectLst/>
              <a:uFillTx/>
              <a:latin typeface="Times New Roman"/>
            </a:endParaRPr>
          </a:p>
        </p:txBody>
      </p:sp>
      <p:sp>
        <p:nvSpPr>
          <p:cNvPr id="385" name=""/>
          <p:cNvSpPr/>
          <p:nvPr/>
        </p:nvSpPr>
        <p:spPr>
          <a:xfrm>
            <a:off x="838080" y="3149640"/>
            <a:ext cx="6782040" cy="0"/>
          </a:xfrm>
          <a:prstGeom prst="line">
            <a:avLst/>
          </a:prstGeom>
          <a:ln w="28440">
            <a:solidFill>
              <a:srgbClr val="000000"/>
            </a:solidFill>
            <a:miter/>
            <a:headEnd len="med" type="triangle" w="med"/>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86" name=""/>
          <p:cNvSpPr/>
          <p:nvPr/>
        </p:nvSpPr>
        <p:spPr>
          <a:xfrm flipV="1">
            <a:off x="1600200" y="1324080"/>
            <a:ext cx="0" cy="3124080"/>
          </a:xfrm>
          <a:prstGeom prst="line">
            <a:avLst/>
          </a:prstGeom>
          <a:ln w="28440">
            <a:solidFill>
              <a:srgbClr val="000000"/>
            </a:solidFill>
            <a:miter/>
            <a:headEnd len="med" type="triangle" w="med"/>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87" name=""/>
          <p:cNvSpPr/>
          <p:nvPr/>
        </p:nvSpPr>
        <p:spPr>
          <a:xfrm>
            <a:off x="152280" y="1558800"/>
            <a:ext cx="243864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55 Roman"/>
              </a:rPr>
              <a:t>PAYOUT $</a:t>
            </a:r>
            <a:endParaRPr b="0" lang="en-US" sz="2000" strike="noStrike" u="none">
              <a:solidFill>
                <a:srgbClr val="000000"/>
              </a:solidFill>
              <a:effectLst/>
              <a:uFillTx/>
              <a:latin typeface="Times New Roman"/>
            </a:endParaRPr>
          </a:p>
        </p:txBody>
      </p:sp>
      <p:sp>
        <p:nvSpPr>
          <p:cNvPr id="388" name=""/>
          <p:cNvSpPr/>
          <p:nvPr/>
        </p:nvSpPr>
        <p:spPr>
          <a:xfrm>
            <a:off x="7099200" y="3274920"/>
            <a:ext cx="144792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55 Roman"/>
              </a:rPr>
              <a:t>HDD’s</a:t>
            </a:r>
            <a:endParaRPr b="0" lang="en-US" sz="2000" strike="noStrike" u="none">
              <a:solidFill>
                <a:srgbClr val="000000"/>
              </a:solidFill>
              <a:effectLst/>
              <a:uFillTx/>
              <a:latin typeface="Times New Roman"/>
            </a:endParaRPr>
          </a:p>
        </p:txBody>
      </p:sp>
      <p:sp>
        <p:nvSpPr>
          <p:cNvPr id="389" name=""/>
          <p:cNvSpPr/>
          <p:nvPr/>
        </p:nvSpPr>
        <p:spPr>
          <a:xfrm>
            <a:off x="2057400" y="3076560"/>
            <a:ext cx="0" cy="1522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90" name=""/>
          <p:cNvSpPr/>
          <p:nvPr/>
        </p:nvSpPr>
        <p:spPr>
          <a:xfrm>
            <a:off x="2819520" y="3076560"/>
            <a:ext cx="0" cy="1522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91" name=""/>
          <p:cNvSpPr/>
          <p:nvPr/>
        </p:nvSpPr>
        <p:spPr>
          <a:xfrm>
            <a:off x="3581280" y="3076560"/>
            <a:ext cx="0" cy="1522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92" name=""/>
          <p:cNvSpPr/>
          <p:nvPr/>
        </p:nvSpPr>
        <p:spPr>
          <a:xfrm>
            <a:off x="4343400" y="3076560"/>
            <a:ext cx="0" cy="1522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93" name=""/>
          <p:cNvSpPr/>
          <p:nvPr/>
        </p:nvSpPr>
        <p:spPr>
          <a:xfrm>
            <a:off x="5105520" y="3076560"/>
            <a:ext cx="0" cy="1522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94" name=""/>
          <p:cNvSpPr/>
          <p:nvPr/>
        </p:nvSpPr>
        <p:spPr>
          <a:xfrm>
            <a:off x="5867280" y="3076560"/>
            <a:ext cx="0" cy="1522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95" name=""/>
          <p:cNvSpPr/>
          <p:nvPr/>
        </p:nvSpPr>
        <p:spPr>
          <a:xfrm>
            <a:off x="6629400" y="3076560"/>
            <a:ext cx="0" cy="1522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96" name=""/>
          <p:cNvSpPr/>
          <p:nvPr/>
        </p:nvSpPr>
        <p:spPr>
          <a:xfrm>
            <a:off x="7391520" y="3076560"/>
            <a:ext cx="0" cy="1522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97" name=""/>
          <p:cNvSpPr/>
          <p:nvPr/>
        </p:nvSpPr>
        <p:spPr>
          <a:xfrm>
            <a:off x="4114800" y="3228840"/>
            <a:ext cx="91440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55 Roman"/>
              </a:rPr>
              <a:t>2,000</a:t>
            </a:r>
            <a:endParaRPr b="0" lang="en-US" sz="2000" strike="noStrike" u="none">
              <a:solidFill>
                <a:srgbClr val="000000"/>
              </a:solidFill>
              <a:effectLst/>
              <a:uFillTx/>
              <a:latin typeface="Times New Roman"/>
            </a:endParaRPr>
          </a:p>
        </p:txBody>
      </p:sp>
      <p:sp>
        <p:nvSpPr>
          <p:cNvPr id="398" name=""/>
          <p:cNvSpPr/>
          <p:nvPr/>
        </p:nvSpPr>
        <p:spPr>
          <a:xfrm>
            <a:off x="5638680" y="3228840"/>
            <a:ext cx="91440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55 Roman"/>
              </a:rPr>
              <a:t>3,000</a:t>
            </a:r>
            <a:endParaRPr b="0" lang="en-US" sz="2000" strike="noStrike" u="none">
              <a:solidFill>
                <a:srgbClr val="000000"/>
              </a:solidFill>
              <a:effectLst/>
              <a:uFillTx/>
              <a:latin typeface="Times New Roman"/>
            </a:endParaRPr>
          </a:p>
        </p:txBody>
      </p:sp>
      <p:sp>
        <p:nvSpPr>
          <p:cNvPr id="399" name=""/>
          <p:cNvSpPr/>
          <p:nvPr/>
        </p:nvSpPr>
        <p:spPr>
          <a:xfrm>
            <a:off x="2514600" y="3228840"/>
            <a:ext cx="91440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55 Roman"/>
              </a:rPr>
              <a:t>1,000</a:t>
            </a:r>
            <a:endParaRPr b="0" lang="en-US" sz="2000" strike="noStrike" u="none">
              <a:solidFill>
                <a:srgbClr val="000000"/>
              </a:solidFill>
              <a:effectLst/>
              <a:uFillTx/>
              <a:latin typeface="Times New Roman"/>
            </a:endParaRPr>
          </a:p>
        </p:txBody>
      </p:sp>
      <p:sp>
        <p:nvSpPr>
          <p:cNvPr id="400" name=""/>
          <p:cNvSpPr/>
          <p:nvPr/>
        </p:nvSpPr>
        <p:spPr>
          <a:xfrm>
            <a:off x="5162400" y="3546360"/>
            <a:ext cx="2063880" cy="534960"/>
          </a:xfrm>
          <a:prstGeom prst="roundRect">
            <a:avLst>
              <a:gd name="adj" fmla="val 16667"/>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01" name=""/>
          <p:cNvSpPr/>
          <p:nvPr/>
        </p:nvSpPr>
        <p:spPr>
          <a:xfrm>
            <a:off x="1486080" y="2162160"/>
            <a:ext cx="228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02" name=""/>
          <p:cNvSpPr/>
          <p:nvPr/>
        </p:nvSpPr>
        <p:spPr>
          <a:xfrm>
            <a:off x="1486080" y="2695680"/>
            <a:ext cx="228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03" name=""/>
          <p:cNvSpPr/>
          <p:nvPr/>
        </p:nvSpPr>
        <p:spPr>
          <a:xfrm>
            <a:off x="1486080" y="3533760"/>
            <a:ext cx="228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04" name=""/>
          <p:cNvSpPr/>
          <p:nvPr/>
        </p:nvSpPr>
        <p:spPr>
          <a:xfrm>
            <a:off x="1486080" y="4067280"/>
            <a:ext cx="228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05" name=""/>
          <p:cNvSpPr/>
          <p:nvPr/>
        </p:nvSpPr>
        <p:spPr>
          <a:xfrm>
            <a:off x="800280" y="2009880"/>
            <a:ext cx="99036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55 Roman"/>
              </a:rPr>
              <a:t>$ 5 MM</a:t>
            </a:r>
            <a:endParaRPr b="0" lang="en-US" sz="1200" strike="noStrike" u="none">
              <a:solidFill>
                <a:srgbClr val="000000"/>
              </a:solidFill>
              <a:effectLst/>
              <a:uFillTx/>
              <a:latin typeface="Times New Roman"/>
            </a:endParaRPr>
          </a:p>
        </p:txBody>
      </p:sp>
      <p:sp>
        <p:nvSpPr>
          <p:cNvPr id="406" name=""/>
          <p:cNvSpPr/>
          <p:nvPr/>
        </p:nvSpPr>
        <p:spPr>
          <a:xfrm>
            <a:off x="647640" y="2573280"/>
            <a:ext cx="99072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55 Roman"/>
              </a:rPr>
              <a:t>$ 2.5 MM</a:t>
            </a:r>
            <a:endParaRPr b="0" lang="en-US" sz="1200" strike="noStrike" u="none">
              <a:solidFill>
                <a:srgbClr val="000000"/>
              </a:solidFill>
              <a:effectLst/>
              <a:uFillTx/>
              <a:latin typeface="Times New Roman"/>
            </a:endParaRPr>
          </a:p>
        </p:txBody>
      </p:sp>
      <p:sp>
        <p:nvSpPr>
          <p:cNvPr id="407" name=""/>
          <p:cNvSpPr/>
          <p:nvPr/>
        </p:nvSpPr>
        <p:spPr>
          <a:xfrm>
            <a:off x="533520" y="3381480"/>
            <a:ext cx="121896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55 Roman"/>
              </a:rPr>
              <a:t>($ 2.5 MM)</a:t>
            </a:r>
            <a:endParaRPr b="0" lang="en-US" sz="1200" strike="noStrike" u="none">
              <a:solidFill>
                <a:srgbClr val="000000"/>
              </a:solidFill>
              <a:effectLst/>
              <a:uFillTx/>
              <a:latin typeface="Times New Roman"/>
            </a:endParaRPr>
          </a:p>
        </p:txBody>
      </p:sp>
      <p:sp>
        <p:nvSpPr>
          <p:cNvPr id="408" name=""/>
          <p:cNvSpPr/>
          <p:nvPr/>
        </p:nvSpPr>
        <p:spPr>
          <a:xfrm>
            <a:off x="685800" y="3944880"/>
            <a:ext cx="106668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55 Roman"/>
              </a:rPr>
              <a:t>($ 5 MM)</a:t>
            </a:r>
            <a:endParaRPr b="0" lang="en-US" sz="1200" strike="noStrike" u="none">
              <a:solidFill>
                <a:srgbClr val="000000"/>
              </a:solidFill>
              <a:effectLst/>
              <a:uFillTx/>
              <a:latin typeface="Times New Roman"/>
            </a:endParaRPr>
          </a:p>
        </p:txBody>
      </p:sp>
      <p:sp>
        <p:nvSpPr>
          <p:cNvPr id="409" name=""/>
          <p:cNvSpPr/>
          <p:nvPr/>
        </p:nvSpPr>
        <p:spPr>
          <a:xfrm>
            <a:off x="1881360" y="4221000"/>
            <a:ext cx="2895480" cy="0"/>
          </a:xfrm>
          <a:prstGeom prst="line">
            <a:avLst/>
          </a:prstGeom>
          <a:ln w="76320">
            <a:solidFill>
              <a:srgbClr val="ff0000"/>
            </a:solidFill>
            <a:miter/>
            <a:head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10" name=""/>
          <p:cNvSpPr/>
          <p:nvPr/>
        </p:nvSpPr>
        <p:spPr>
          <a:xfrm>
            <a:off x="5129280" y="4195800"/>
            <a:ext cx="2895480" cy="0"/>
          </a:xfrm>
          <a:prstGeom prst="line">
            <a:avLst/>
          </a:prstGeom>
          <a:ln w="76320">
            <a:solidFill>
              <a:srgbClr val="095ba6"/>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11" name=""/>
          <p:cNvSpPr/>
          <p:nvPr/>
        </p:nvSpPr>
        <p:spPr>
          <a:xfrm>
            <a:off x="2561760" y="4176720"/>
            <a:ext cx="1200960" cy="458280"/>
          </a:xfrm>
          <a:prstGeom prst="rect">
            <a:avLst/>
          </a:prstGeom>
          <a:noFill/>
          <a:ln w="0">
            <a:noFill/>
          </a:ln>
        </p:spPr>
        <p:style>
          <a:lnRef idx="0"/>
          <a:fillRef idx="0"/>
          <a:effectRef idx="0"/>
          <a:fontRef idx="minor"/>
        </p:style>
        <p:txBody>
          <a:bodyPr wrap="none" lIns="92160" rIns="92160" tIns="46080" bIns="46080" anchor="t">
            <a:spAutoFit/>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0000"/>
                </a:solidFill>
                <a:effectLst/>
                <a:uFillTx/>
                <a:latin typeface="Tahoma"/>
              </a:rPr>
              <a:t>warmer</a:t>
            </a:r>
            <a:endParaRPr b="0" lang="en-US" sz="2400" strike="noStrike" u="none">
              <a:solidFill>
                <a:srgbClr val="000000"/>
              </a:solidFill>
              <a:effectLst/>
              <a:uFillTx/>
              <a:latin typeface="Times New Roman"/>
            </a:endParaRPr>
          </a:p>
        </p:txBody>
      </p:sp>
      <p:sp>
        <p:nvSpPr>
          <p:cNvPr id="412" name=""/>
          <p:cNvSpPr/>
          <p:nvPr/>
        </p:nvSpPr>
        <p:spPr>
          <a:xfrm>
            <a:off x="5911560" y="4202280"/>
            <a:ext cx="1015200" cy="458280"/>
          </a:xfrm>
          <a:prstGeom prst="rect">
            <a:avLst/>
          </a:prstGeom>
          <a:noFill/>
          <a:ln w="0">
            <a:noFill/>
          </a:ln>
        </p:spPr>
        <p:style>
          <a:lnRef idx="0"/>
          <a:fillRef idx="0"/>
          <a:effectRef idx="0"/>
          <a:fontRef idx="minor"/>
        </p:style>
        <p:txBody>
          <a:bodyPr wrap="none" lIns="92160" rIns="92160" tIns="46080" bIns="46080" anchor="t">
            <a:spAutoFit/>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33cc"/>
                </a:solidFill>
                <a:effectLst/>
                <a:uFillTx/>
                <a:latin typeface="Tahoma"/>
              </a:rPr>
              <a:t>colder</a:t>
            </a:r>
            <a:endParaRPr b="0" lang="en-US" sz="2400" strike="noStrike" u="none">
              <a:solidFill>
                <a:srgbClr val="000000"/>
              </a:solidFill>
              <a:effectLst/>
              <a:uFillTx/>
              <a:latin typeface="Times New Roman"/>
            </a:endParaRPr>
          </a:p>
        </p:txBody>
      </p:sp>
      <p:sp>
        <p:nvSpPr>
          <p:cNvPr id="413" name=""/>
          <p:cNvSpPr/>
          <p:nvPr/>
        </p:nvSpPr>
        <p:spPr>
          <a:xfrm flipV="1">
            <a:off x="4354560" y="2463480"/>
            <a:ext cx="2279520" cy="115236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14" name=""/>
          <p:cNvSpPr/>
          <p:nvPr/>
        </p:nvSpPr>
        <p:spPr>
          <a:xfrm>
            <a:off x="6640560" y="2479680"/>
            <a:ext cx="1511280" cy="0"/>
          </a:xfrm>
          <a:prstGeom prst="line">
            <a:avLst/>
          </a:prstGeom>
          <a:ln w="2844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15" name=""/>
          <p:cNvSpPr/>
          <p:nvPr/>
        </p:nvSpPr>
        <p:spPr>
          <a:xfrm>
            <a:off x="2068560" y="2508120"/>
            <a:ext cx="2290680" cy="110808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16" name=""/>
          <p:cNvSpPr/>
          <p:nvPr/>
        </p:nvSpPr>
        <p:spPr>
          <a:xfrm>
            <a:off x="1793880" y="2502000"/>
            <a:ext cx="299880" cy="0"/>
          </a:xfrm>
          <a:prstGeom prst="line">
            <a:avLst/>
          </a:prstGeom>
          <a:ln w="28440">
            <a:solidFill>
              <a:srgbClr val="000000"/>
            </a:solidFill>
            <a:miter/>
            <a:head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17" name=""/>
          <p:cNvSpPr/>
          <p:nvPr/>
        </p:nvSpPr>
        <p:spPr>
          <a:xfrm>
            <a:off x="3173400" y="1863720"/>
            <a:ext cx="2684520" cy="685800"/>
          </a:xfrm>
          <a:prstGeom prst="roundRect">
            <a:avLst>
              <a:gd name="adj" fmla="val 16667"/>
            </a:avLst>
          </a:prstGeom>
          <a:noFill/>
          <a:ln w="9360">
            <a:solidFill>
              <a:srgbClr val="000000"/>
            </a:solidFill>
            <a:miter/>
          </a:ln>
        </p:spPr>
        <p:style>
          <a:lnRef idx="0"/>
          <a:fillRef idx="0"/>
          <a:effectRef idx="0"/>
          <a:fontRef idx="minor"/>
        </p:style>
        <p:txBody>
          <a:bodyPr lIns="90000" rIns="90000" tIns="46800" bIns="46800" anchor="ctr">
            <a:no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Frutiger 55 Roman"/>
              </a:rPr>
              <a:t>Limit of $7.5 million is the same in this case for the call and the put, but doesn’t have to be.</a:t>
            </a:r>
            <a:endParaRPr b="0" lang="en-US" sz="1200" strike="noStrike" u="none">
              <a:solidFill>
                <a:srgbClr val="000000"/>
              </a:solidFill>
              <a:effectLst/>
              <a:uFillTx/>
              <a:latin typeface="Times New Roman"/>
            </a:endParaRPr>
          </a:p>
        </p:txBody>
      </p:sp>
      <p:sp>
        <p:nvSpPr>
          <p:cNvPr id="418" name=""/>
          <p:cNvSpPr/>
          <p:nvPr/>
        </p:nvSpPr>
        <p:spPr>
          <a:xfrm>
            <a:off x="5124600" y="3600360"/>
            <a:ext cx="223344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Frutiger 55 Roman"/>
              </a:rPr>
              <a:t>Buy a floor and a cap at the same strike of 2,000 HDDs</a:t>
            </a:r>
            <a:endParaRPr b="0" lang="en-US" sz="1200" strike="noStrike" u="none">
              <a:solidFill>
                <a:srgbClr val="000000"/>
              </a:solidFill>
              <a:effectLst/>
              <a:uFillTx/>
              <a:latin typeface="Times New Roman"/>
            </a:endParaRPr>
          </a:p>
        </p:txBody>
      </p:sp>
      <p:sp>
        <p:nvSpPr>
          <p:cNvPr id="419" name=""/>
          <p:cNvSpPr/>
          <p:nvPr/>
        </p:nvSpPr>
        <p:spPr>
          <a:xfrm>
            <a:off x="2590920" y="1011240"/>
            <a:ext cx="3882960" cy="685800"/>
          </a:xfrm>
          <a:prstGeom prst="roundRect">
            <a:avLst>
              <a:gd name="adj" fmla="val 16667"/>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Slope of line is tick size of $5,000/HDD.</a:t>
            </a:r>
            <a:endParaRPr b="0" lang="en-US" sz="1200" strike="noStrike" u="none">
              <a:solidFill>
                <a:srgbClr val="000000"/>
              </a:solidFill>
              <a:effectLst/>
              <a:uFillTx/>
              <a:latin typeface="Times New Roman"/>
            </a:endParaRPr>
          </a:p>
          <a:p>
            <a:pPr algn="ctr">
              <a:lnSpc>
                <a:spcPct val="10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In this case the tick is the same for</a:t>
            </a:r>
            <a:endParaRPr b="0" lang="en-US" sz="1200" strike="noStrike" u="none">
              <a:solidFill>
                <a:srgbClr val="000000"/>
              </a:solidFill>
              <a:effectLst/>
              <a:uFillTx/>
              <a:latin typeface="Times New Roman"/>
            </a:endParaRPr>
          </a:p>
          <a:p>
            <a:pPr algn="ctr">
              <a:lnSpc>
                <a:spcPct val="10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the call and the put, but it doesn’t have to be the same.</a:t>
            </a:r>
            <a:endParaRPr b="0" lang="en-US" sz="1200" strike="noStrike" u="none">
              <a:solidFill>
                <a:srgbClr val="000000"/>
              </a:solidFill>
              <a:effectLst/>
              <a:uFillTx/>
              <a:latin typeface="Times New Roman"/>
            </a:endParaRPr>
          </a:p>
        </p:txBody>
      </p:sp>
      <p:sp>
        <p:nvSpPr>
          <p:cNvPr id="420" name=""/>
          <p:cNvSpPr/>
          <p:nvPr/>
        </p:nvSpPr>
        <p:spPr>
          <a:xfrm flipH="1" flipV="1">
            <a:off x="4384800" y="3683160"/>
            <a:ext cx="776160" cy="274320"/>
          </a:xfrm>
          <a:prstGeom prst="line">
            <a:avLst/>
          </a:prstGeom>
          <a:ln w="6480">
            <a:solidFill>
              <a:srgbClr val="000000"/>
            </a:solidFill>
            <a:miter/>
            <a:tailEnd len="med" type="triangle" w="med"/>
          </a:ln>
        </p:spPr>
        <p:style>
          <a:lnRef idx="0"/>
          <a:fillRef idx="0"/>
          <a:effectRef idx="0"/>
          <a:fontRef idx="minor"/>
        </p:style>
        <p:txBody>
          <a:bodyPr lIns="91800" rIns="91800" anchor="t">
            <a:noAutofit/>
          </a:bodyPr>
          <a:p>
            <a:endParaRPr b="0" lang="en-US" sz="2400" strike="noStrike" u="none">
              <a:solidFill>
                <a:srgbClr val="000000"/>
              </a:solidFill>
              <a:effectLst/>
              <a:uFillTx/>
              <a:latin typeface="Times New Roman"/>
            </a:endParaRPr>
          </a:p>
        </p:txBody>
      </p:sp>
      <p:sp>
        <p:nvSpPr>
          <p:cNvPr id="421" name=""/>
          <p:cNvSpPr/>
          <p:nvPr/>
        </p:nvSpPr>
        <p:spPr>
          <a:xfrm>
            <a:off x="5911920" y="2193840"/>
            <a:ext cx="689040" cy="223920"/>
          </a:xfrm>
          <a:prstGeom prst="line">
            <a:avLst/>
          </a:prstGeom>
          <a:ln w="6480">
            <a:solidFill>
              <a:srgbClr val="000000"/>
            </a:solidFill>
            <a:miter/>
            <a:tailEnd len="med" type="triangle" w="med"/>
          </a:ln>
        </p:spPr>
        <p:style>
          <a:lnRef idx="0"/>
          <a:fillRef idx="0"/>
          <a:effectRef idx="0"/>
          <a:fontRef idx="minor"/>
        </p:style>
        <p:txBody>
          <a:bodyPr lIns="91800" rIns="91800" anchor="t">
            <a:noAutofit/>
          </a:bodyPr>
          <a:p>
            <a:endParaRPr b="0" lang="en-US" sz="2400" strike="noStrike" u="none">
              <a:solidFill>
                <a:srgbClr val="000000"/>
              </a:solidFill>
              <a:effectLst/>
              <a:uFillTx/>
              <a:latin typeface="Times New Roman"/>
            </a:endParaRPr>
          </a:p>
        </p:txBody>
      </p:sp>
      <p:sp>
        <p:nvSpPr>
          <p:cNvPr id="422" name=""/>
          <p:cNvSpPr/>
          <p:nvPr/>
        </p:nvSpPr>
        <p:spPr>
          <a:xfrm flipH="1">
            <a:off x="2128320" y="2198520"/>
            <a:ext cx="1017720" cy="257400"/>
          </a:xfrm>
          <a:prstGeom prst="line">
            <a:avLst/>
          </a:prstGeom>
          <a:ln w="6480">
            <a:solidFill>
              <a:srgbClr val="000000"/>
            </a:solidFill>
            <a:miter/>
            <a:tailEnd len="med" type="triangle" w="med"/>
          </a:ln>
        </p:spPr>
        <p:style>
          <a:lnRef idx="0"/>
          <a:fillRef idx="0"/>
          <a:effectRef idx="0"/>
          <a:fontRef idx="minor"/>
        </p:style>
        <p:txBody>
          <a:bodyPr lIns="91800" rIns="91800" anchor="t">
            <a:noAutofit/>
          </a:bodyPr>
          <a:p>
            <a:endParaRPr b="0" lang="en-US" sz="2400" strike="noStrike" u="none">
              <a:solidFill>
                <a:srgbClr val="000000"/>
              </a:solidFill>
              <a:effectLst/>
              <a:uFillTx/>
              <a:latin typeface="Times New Roman"/>
            </a:endParaRPr>
          </a:p>
        </p:txBody>
      </p:sp>
      <p:sp>
        <p:nvSpPr>
          <p:cNvPr id="423" name=""/>
          <p:cNvSpPr/>
          <p:nvPr/>
        </p:nvSpPr>
        <p:spPr>
          <a:xfrm>
            <a:off x="228600" y="0"/>
            <a:ext cx="8696160" cy="836640"/>
          </a:xfrm>
          <a:prstGeom prst="rect">
            <a:avLst/>
          </a:prstGeom>
          <a:noFill/>
          <a:ln w="0">
            <a:noFill/>
          </a:ln>
        </p:spPr>
        <p:style>
          <a:lnRef idx="0"/>
          <a:fillRef idx="0"/>
          <a:effectRef idx="0"/>
          <a:fontRef idx="minor"/>
        </p:style>
        <p:txBody>
          <a:bodyPr lIns="92160" rIns="92160" tIns="46080" bIns="46080" anchor="b">
            <a:no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095ba6"/>
                </a:solidFill>
                <a:effectLst/>
                <a:uFillTx/>
                <a:latin typeface="Arial"/>
              </a:rPr>
              <a:t>Buying a Straddle</a:t>
            </a:r>
            <a:endParaRPr b="0" lang="en-US" sz="3200" strike="noStrike" u="none">
              <a:solidFill>
                <a:srgbClr val="000000"/>
              </a:solidFill>
              <a:effectLst/>
              <a:uFillTx/>
              <a:latin typeface="Times New Roman"/>
            </a:endParaRPr>
          </a:p>
        </p:txBody>
      </p:sp>
      <p:sp>
        <p:nvSpPr>
          <p:cNvPr id="2" name="PlaceHolder 1"/>
          <p:cNvSpPr>
            <a:spLocks noGrp="1"/>
          </p:cNvSpPr>
          <p:nvPr>
            <p:ph type="sldNum" idx="1"/>
          </p:nvPr>
        </p:nvSpPr>
        <p:spPr/>
        <p:txBody>
          <a:bodyPr/>
          <a:p>
            <a:fld id="{FE0BEF92-635B-48FA-8C56-096544869750}" type="slidenum">
              <a:t>18</a:t>
            </a:fld>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4" name="PlaceHolder 1"/>
          <p:cNvSpPr>
            <a:spLocks noGrp="1"/>
          </p:cNvSpPr>
          <p:nvPr>
            <p:ph type="title"/>
          </p:nvPr>
        </p:nvSpPr>
        <p:spPr>
          <a:xfrm>
            <a:off x="1562040" y="3128760"/>
            <a:ext cx="6896160" cy="685800"/>
          </a:xfrm>
          <a:prstGeom prst="rect">
            <a:avLst/>
          </a:prstGeom>
          <a:noFill/>
          <a:ln w="0">
            <a:noFill/>
          </a:ln>
        </p:spPr>
        <p:txBody>
          <a:bodyPr lIns="92160" rIns="92160" tIns="46080" bIns="46080" anchor="b">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95ba6"/>
                </a:solidFill>
                <a:effectLst/>
                <a:uFillTx/>
                <a:latin typeface="Arial"/>
              </a:rPr>
              <a:t>Weather Exposure in the Energy Industry</a:t>
            </a:r>
            <a:endParaRPr b="1" i="1" lang="en-US" sz="2800" strike="noStrike" u="none">
              <a:solidFill>
                <a:srgbClr val="095ba6"/>
              </a:solidFill>
              <a:effectLst/>
              <a:uFillTx/>
              <a:latin typeface="Arial"/>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7" name="2342499" descr="http://community1.webshots.com/1a/83/ronbo/"/>
          <p:cNvPicPr/>
          <p:nvPr/>
        </p:nvPicPr>
        <p:blipFill>
          <a:blip r:embed="rId1"/>
          <a:stretch/>
        </p:blipFill>
        <p:spPr>
          <a:xfrm>
            <a:off x="824040" y="938160"/>
            <a:ext cx="1347840" cy="5330880"/>
          </a:xfrm>
          <a:prstGeom prst="rect">
            <a:avLst/>
          </a:prstGeom>
          <a:noFill/>
          <a:ln w="12600">
            <a:solidFill>
              <a:srgbClr val="000000"/>
            </a:solidFill>
            <a:miter/>
          </a:ln>
        </p:spPr>
      </p:pic>
      <p:sp>
        <p:nvSpPr>
          <p:cNvPr id="58" name=""/>
          <p:cNvSpPr/>
          <p:nvPr/>
        </p:nvSpPr>
        <p:spPr>
          <a:xfrm>
            <a:off x="165240" y="169920"/>
            <a:ext cx="8686800" cy="457200"/>
          </a:xfrm>
          <a:prstGeom prst="rect">
            <a:avLst/>
          </a:prstGeom>
          <a:noFill/>
          <a:ln w="0">
            <a:noFill/>
          </a:ln>
        </p:spPr>
        <p:style>
          <a:lnRef idx="0"/>
          <a:fillRef idx="0"/>
          <a:effectRef idx="0"/>
          <a:fontRef idx="minor"/>
        </p:style>
        <p:txBody>
          <a:bodyPr lIns="92160" rIns="92160" tIns="46080" bIns="46080" anchor="ctr">
            <a:no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95ba6"/>
                </a:solidFill>
                <a:effectLst/>
                <a:uFillTx/>
                <a:latin typeface="Arial"/>
              </a:rPr>
              <a:t>Evolution of the Weather Market</a:t>
            </a:r>
            <a:endParaRPr b="0" lang="en-US" sz="2800" strike="noStrike" u="none">
              <a:solidFill>
                <a:srgbClr val="000000"/>
              </a:solidFill>
              <a:effectLst/>
              <a:uFillTx/>
              <a:latin typeface="Times New Roman"/>
            </a:endParaRPr>
          </a:p>
        </p:txBody>
      </p:sp>
      <p:sp>
        <p:nvSpPr>
          <p:cNvPr id="59" name=""/>
          <p:cNvSpPr/>
          <p:nvPr/>
        </p:nvSpPr>
        <p:spPr>
          <a:xfrm>
            <a:off x="2367000" y="954000"/>
            <a:ext cx="6556320" cy="368280"/>
          </a:xfrm>
          <a:prstGeom prst="rect">
            <a:avLst/>
          </a:prstGeom>
          <a:solidFill>
            <a:srgbClr val="ffffff"/>
          </a:solidFill>
          <a:ln cap="sq" w="19080">
            <a:solidFill>
              <a:srgbClr val="000000"/>
            </a:solidFill>
            <a:miter/>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1</a:t>
            </a:r>
            <a:r>
              <a:rPr b="1" lang="en-US" sz="1800" strike="noStrike" u="none" baseline="30000">
                <a:solidFill>
                  <a:srgbClr val="000000"/>
                </a:solidFill>
                <a:effectLst/>
                <a:uFillTx/>
                <a:latin typeface="Arial"/>
              </a:rPr>
              <a:t>st</a:t>
            </a:r>
            <a:r>
              <a:rPr b="1" lang="en-US" sz="1800" strike="noStrike" u="none">
                <a:solidFill>
                  <a:srgbClr val="000000"/>
                </a:solidFill>
                <a:effectLst/>
                <a:uFillTx/>
                <a:latin typeface="Arial"/>
              </a:rPr>
              <a:t> weather-indexed commodity transaction (Utility/Enron)</a:t>
            </a:r>
            <a:endParaRPr b="0" lang="en-US" sz="1800" strike="noStrike" u="none">
              <a:solidFill>
                <a:srgbClr val="000000"/>
              </a:solidFill>
              <a:effectLst/>
              <a:uFillTx/>
              <a:latin typeface="Times New Roman"/>
            </a:endParaRPr>
          </a:p>
        </p:txBody>
      </p:sp>
      <p:sp>
        <p:nvSpPr>
          <p:cNvPr id="60" name=""/>
          <p:cNvSpPr/>
          <p:nvPr/>
        </p:nvSpPr>
        <p:spPr>
          <a:xfrm>
            <a:off x="2367000" y="1523880"/>
            <a:ext cx="6553080" cy="368280"/>
          </a:xfrm>
          <a:prstGeom prst="rect">
            <a:avLst/>
          </a:prstGeom>
          <a:solidFill>
            <a:srgbClr val="ffffff"/>
          </a:solidFill>
          <a:ln cap="sq" w="19080">
            <a:solidFill>
              <a:srgbClr val="000000"/>
            </a:solidFill>
            <a:miter/>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1</a:t>
            </a:r>
            <a:r>
              <a:rPr b="1" lang="en-US" sz="1800" strike="noStrike" u="none" baseline="30000">
                <a:solidFill>
                  <a:srgbClr val="000000"/>
                </a:solidFill>
                <a:effectLst/>
                <a:uFillTx/>
                <a:latin typeface="Arial"/>
              </a:rPr>
              <a:t>st</a:t>
            </a:r>
            <a:r>
              <a:rPr b="1" lang="en-US" sz="1800" strike="noStrike" u="none">
                <a:solidFill>
                  <a:srgbClr val="000000"/>
                </a:solidFill>
                <a:effectLst/>
                <a:uFillTx/>
                <a:latin typeface="Arial"/>
              </a:rPr>
              <a:t> financial transaction (Enron/Koch)</a:t>
            </a:r>
            <a:endParaRPr b="0" lang="en-US" sz="1800" strike="noStrike" u="none">
              <a:solidFill>
                <a:srgbClr val="000000"/>
              </a:solidFill>
              <a:effectLst/>
              <a:uFillTx/>
              <a:latin typeface="Times New Roman"/>
            </a:endParaRPr>
          </a:p>
        </p:txBody>
      </p:sp>
      <p:sp>
        <p:nvSpPr>
          <p:cNvPr id="61" name=""/>
          <p:cNvSpPr/>
          <p:nvPr/>
        </p:nvSpPr>
        <p:spPr>
          <a:xfrm>
            <a:off x="2367000" y="4376880"/>
            <a:ext cx="6553080" cy="596160"/>
          </a:xfrm>
          <a:prstGeom prst="rect">
            <a:avLst/>
          </a:prstGeom>
          <a:solidFill>
            <a:srgbClr val="ffffff"/>
          </a:solidFill>
          <a:ln cap="sq" w="19080">
            <a:solidFill>
              <a:srgbClr val="000000"/>
            </a:solidFill>
            <a:miter/>
          </a:ln>
        </p:spPr>
        <p:style>
          <a:lnRef idx="0"/>
          <a:fillRef idx="0"/>
          <a:effectRef idx="0"/>
          <a:fontRef idx="minor"/>
        </p:style>
        <p:txBody>
          <a:bodyPr lIns="90000" rIns="90000" tIns="46800" bIns="46800" anchor="t">
            <a:spAutoFit/>
          </a:bodyPr>
          <a:p>
            <a:pPr>
              <a:lnSpc>
                <a:spcPct val="100000"/>
              </a:lnSpc>
              <a:spcAft>
                <a:spcPts val="113"/>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4,800 deals completed with a notional value of $7.5 Billion</a:t>
            </a:r>
            <a:endParaRPr b="0" lang="en-US" sz="1800" strike="noStrike" u="none">
              <a:solidFill>
                <a:srgbClr val="000000"/>
              </a:solidFill>
              <a:effectLst/>
              <a:uFillTx/>
              <a:latin typeface="Times New Roman"/>
            </a:endParaRPr>
          </a:p>
          <a:p>
            <a:pPr>
              <a:lnSpc>
                <a:spcPct val="100000"/>
              </a:lnSpc>
              <a:spcAft>
                <a:spcPts val="88"/>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0000"/>
                </a:solidFill>
                <a:effectLst/>
                <a:uFillTx/>
                <a:latin typeface="Arial"/>
              </a:rPr>
              <a:t>Price Waterhouse Coopers study presented in Bermuda on 6/3/01</a:t>
            </a:r>
            <a:endParaRPr b="0" lang="en-US" sz="1400" strike="noStrike" u="none">
              <a:solidFill>
                <a:srgbClr val="000000"/>
              </a:solidFill>
              <a:effectLst/>
              <a:uFillTx/>
              <a:latin typeface="Times New Roman"/>
            </a:endParaRPr>
          </a:p>
        </p:txBody>
      </p:sp>
      <p:sp>
        <p:nvSpPr>
          <p:cNvPr id="62" name=""/>
          <p:cNvSpPr/>
          <p:nvPr/>
        </p:nvSpPr>
        <p:spPr>
          <a:xfrm>
            <a:off x="2367000" y="2093760"/>
            <a:ext cx="6553080" cy="368280"/>
          </a:xfrm>
          <a:prstGeom prst="rect">
            <a:avLst/>
          </a:prstGeom>
          <a:solidFill>
            <a:srgbClr val="ffffff"/>
          </a:solidFill>
          <a:ln cap="sq" w="19080">
            <a:solidFill>
              <a:srgbClr val="000000"/>
            </a:solidFill>
            <a:miter/>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1</a:t>
            </a:r>
            <a:r>
              <a:rPr b="1" lang="en-US" sz="1800" strike="noStrike" u="none" baseline="30000">
                <a:solidFill>
                  <a:srgbClr val="000000"/>
                </a:solidFill>
                <a:effectLst/>
                <a:uFillTx/>
                <a:latin typeface="Arial"/>
              </a:rPr>
              <a:t>st</a:t>
            </a:r>
            <a:r>
              <a:rPr b="1" lang="en-US" sz="1800" strike="noStrike" u="none">
                <a:solidFill>
                  <a:srgbClr val="000000"/>
                </a:solidFill>
                <a:effectLst/>
                <a:uFillTx/>
                <a:latin typeface="Arial"/>
              </a:rPr>
              <a:t> international transaction (Scottish Hydro and Enron)</a:t>
            </a:r>
            <a:endParaRPr b="0" lang="en-US" sz="1800" strike="noStrike" u="none">
              <a:solidFill>
                <a:srgbClr val="000000"/>
              </a:solidFill>
              <a:effectLst/>
              <a:uFillTx/>
              <a:latin typeface="Times New Roman"/>
            </a:endParaRPr>
          </a:p>
        </p:txBody>
      </p:sp>
      <p:sp>
        <p:nvSpPr>
          <p:cNvPr id="63" name=""/>
          <p:cNvSpPr/>
          <p:nvPr/>
        </p:nvSpPr>
        <p:spPr>
          <a:xfrm>
            <a:off x="2367000" y="5175360"/>
            <a:ext cx="6553080" cy="1058040"/>
          </a:xfrm>
          <a:prstGeom prst="rect">
            <a:avLst/>
          </a:prstGeom>
          <a:solidFill>
            <a:srgbClr val="ffffff"/>
          </a:solidFill>
          <a:ln w="19080">
            <a:solidFill>
              <a:srgbClr val="000000"/>
            </a:solidFill>
            <a:miter/>
          </a:ln>
        </p:spPr>
        <p:style>
          <a:lnRef idx="0"/>
          <a:fillRef idx="0"/>
          <a:effectRef idx="0"/>
          <a:fontRef idx="minor"/>
        </p:style>
        <p:txBody>
          <a:bodyPr lIns="92160" rIns="92160" tIns="46080" bIns="46080" anchor="t">
            <a:spAutoFit/>
          </a:bodyPr>
          <a:p>
            <a:pPr>
              <a:lnSpc>
                <a:spcPct val="100000"/>
              </a:lnSpc>
              <a:spcAft>
                <a:spcPts val="56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Broad End-User Participation</a:t>
            </a:r>
            <a:endParaRPr b="0" lang="en-US" sz="1800" strike="noStrike" u="none">
              <a:solidFill>
                <a:srgbClr val="000000"/>
              </a:solidFill>
              <a:effectLst/>
              <a:uFillTx/>
              <a:latin typeface="Times New Roman"/>
            </a:endParaRPr>
          </a:p>
          <a:p>
            <a:pPr>
              <a:lnSpc>
                <a:spcPct val="100000"/>
              </a:lnSpc>
              <a:spcAft>
                <a:spcPts val="56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Greater On-Line Influence</a:t>
            </a:r>
            <a:endParaRPr b="0" lang="en-US" sz="1800" strike="noStrike" u="none">
              <a:solidFill>
                <a:srgbClr val="000000"/>
              </a:solidFill>
              <a:effectLst/>
              <a:uFillTx/>
              <a:latin typeface="Times New Roman"/>
            </a:endParaRPr>
          </a:p>
          <a:p>
            <a:pPr>
              <a:lnSpc>
                <a:spcPct val="100000"/>
              </a:lnSpc>
              <a:spcAft>
                <a:spcPts val="56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Increased cross-commodity transactions</a:t>
            </a:r>
            <a:endParaRPr b="0" lang="en-US" sz="1800" strike="noStrike" u="none">
              <a:solidFill>
                <a:srgbClr val="000000"/>
              </a:solidFill>
              <a:effectLst/>
              <a:uFillTx/>
              <a:latin typeface="Times New Roman"/>
            </a:endParaRPr>
          </a:p>
        </p:txBody>
      </p:sp>
      <p:sp>
        <p:nvSpPr>
          <p:cNvPr id="64" name=""/>
          <p:cNvSpPr/>
          <p:nvPr/>
        </p:nvSpPr>
        <p:spPr>
          <a:xfrm>
            <a:off x="2367000" y="2665440"/>
            <a:ext cx="6553080" cy="368280"/>
          </a:xfrm>
          <a:prstGeom prst="rect">
            <a:avLst/>
          </a:prstGeom>
          <a:solidFill>
            <a:srgbClr val="ffffff"/>
          </a:solidFill>
          <a:ln cap="sq" w="19080">
            <a:solidFill>
              <a:srgbClr val="000000"/>
            </a:solidFill>
            <a:miter/>
          </a:ln>
        </p:spPr>
        <p:style>
          <a:lnRef idx="0"/>
          <a:fillRef idx="0"/>
          <a:effectRef idx="0"/>
          <a:fontRef idx="minor"/>
        </p:style>
        <p:txBody>
          <a:bodyPr lIns="90000" rIns="90000" tIns="46800" bIns="46800" anchor="t">
            <a:spAutoFit/>
          </a:bodyPr>
          <a:p>
            <a:pPr>
              <a:lnSpc>
                <a:spcPct val="100000"/>
              </a:lnSpc>
              <a:spcAft>
                <a:spcPts val="113"/>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1</a:t>
            </a:r>
            <a:r>
              <a:rPr b="1" lang="en-US" sz="1800" strike="noStrike" u="none" baseline="30000">
                <a:solidFill>
                  <a:srgbClr val="000000"/>
                </a:solidFill>
                <a:effectLst/>
                <a:uFillTx/>
                <a:latin typeface="Arial"/>
              </a:rPr>
              <a:t>st</a:t>
            </a:r>
            <a:r>
              <a:rPr b="1" lang="en-US" sz="1800" strike="noStrike" u="none">
                <a:solidFill>
                  <a:srgbClr val="000000"/>
                </a:solidFill>
                <a:effectLst/>
                <a:uFillTx/>
                <a:latin typeface="Arial"/>
              </a:rPr>
              <a:t> weather bonds marketed and placed</a:t>
            </a:r>
            <a:endParaRPr b="0" lang="en-US" sz="1800" strike="noStrike" u="none">
              <a:solidFill>
                <a:srgbClr val="000000"/>
              </a:solidFill>
              <a:effectLst/>
              <a:uFillTx/>
              <a:latin typeface="Times New Roman"/>
            </a:endParaRPr>
          </a:p>
        </p:txBody>
      </p:sp>
      <p:sp>
        <p:nvSpPr>
          <p:cNvPr id="65" name=""/>
          <p:cNvSpPr/>
          <p:nvPr/>
        </p:nvSpPr>
        <p:spPr>
          <a:xfrm>
            <a:off x="620640" y="955800"/>
            <a:ext cx="1752840" cy="3988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Aug 1997</a:t>
            </a:r>
            <a:endParaRPr b="0" lang="en-US" sz="2000" strike="noStrike" u="none">
              <a:solidFill>
                <a:srgbClr val="000000"/>
              </a:solidFill>
              <a:effectLst/>
              <a:uFillTx/>
              <a:latin typeface="Times New Roman"/>
            </a:endParaRPr>
          </a:p>
        </p:txBody>
      </p:sp>
      <p:sp>
        <p:nvSpPr>
          <p:cNvPr id="66" name=""/>
          <p:cNvSpPr/>
          <p:nvPr/>
        </p:nvSpPr>
        <p:spPr>
          <a:xfrm>
            <a:off x="622440" y="1539720"/>
            <a:ext cx="1751040" cy="3988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Sep 1997</a:t>
            </a:r>
            <a:endParaRPr b="0" lang="en-US" sz="2000" strike="noStrike" u="none">
              <a:solidFill>
                <a:srgbClr val="000000"/>
              </a:solidFill>
              <a:effectLst/>
              <a:uFillTx/>
              <a:latin typeface="Times New Roman"/>
            </a:endParaRPr>
          </a:p>
        </p:txBody>
      </p:sp>
      <p:sp>
        <p:nvSpPr>
          <p:cNvPr id="67" name=""/>
          <p:cNvSpPr/>
          <p:nvPr/>
        </p:nvSpPr>
        <p:spPr>
          <a:xfrm>
            <a:off x="622440" y="2087640"/>
            <a:ext cx="1751040" cy="3988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Sep 1998</a:t>
            </a:r>
            <a:endParaRPr b="0" lang="en-US" sz="2000" strike="noStrike" u="none">
              <a:solidFill>
                <a:srgbClr val="000000"/>
              </a:solidFill>
              <a:effectLst/>
              <a:uFillTx/>
              <a:latin typeface="Times New Roman"/>
            </a:endParaRPr>
          </a:p>
        </p:txBody>
      </p:sp>
      <p:sp>
        <p:nvSpPr>
          <p:cNvPr id="68" name=""/>
          <p:cNvSpPr/>
          <p:nvPr/>
        </p:nvSpPr>
        <p:spPr>
          <a:xfrm>
            <a:off x="622440" y="5495760"/>
            <a:ext cx="1752480" cy="3988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FUTURE</a:t>
            </a:r>
            <a:endParaRPr b="0" lang="en-US" sz="2000" strike="noStrike" u="none">
              <a:solidFill>
                <a:srgbClr val="000000"/>
              </a:solidFill>
              <a:effectLst/>
              <a:uFillTx/>
              <a:latin typeface="Times New Roman"/>
            </a:endParaRPr>
          </a:p>
        </p:txBody>
      </p:sp>
      <p:sp>
        <p:nvSpPr>
          <p:cNvPr id="69" name=""/>
          <p:cNvSpPr/>
          <p:nvPr/>
        </p:nvSpPr>
        <p:spPr>
          <a:xfrm>
            <a:off x="622440" y="2647800"/>
            <a:ext cx="1751040" cy="3988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Oct 1999</a:t>
            </a:r>
            <a:endParaRPr b="0" lang="en-US" sz="2000" strike="noStrike" u="none">
              <a:solidFill>
                <a:srgbClr val="000000"/>
              </a:solidFill>
              <a:effectLst/>
              <a:uFillTx/>
              <a:latin typeface="Times New Roman"/>
            </a:endParaRPr>
          </a:p>
        </p:txBody>
      </p:sp>
      <p:sp>
        <p:nvSpPr>
          <p:cNvPr id="70" name=""/>
          <p:cNvSpPr/>
          <p:nvPr/>
        </p:nvSpPr>
        <p:spPr>
          <a:xfrm>
            <a:off x="622440" y="4478400"/>
            <a:ext cx="1751040" cy="3988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Present</a:t>
            </a:r>
            <a:endParaRPr b="0" lang="en-US" sz="2000" strike="noStrike" u="none">
              <a:solidFill>
                <a:srgbClr val="000000"/>
              </a:solidFill>
              <a:effectLst/>
              <a:uFillTx/>
              <a:latin typeface="Times New Roman"/>
            </a:endParaRPr>
          </a:p>
        </p:txBody>
      </p:sp>
      <p:sp>
        <p:nvSpPr>
          <p:cNvPr id="71" name=""/>
          <p:cNvSpPr/>
          <p:nvPr/>
        </p:nvSpPr>
        <p:spPr>
          <a:xfrm>
            <a:off x="622440" y="3220920"/>
            <a:ext cx="1751040" cy="3988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Jan 2000</a:t>
            </a:r>
            <a:endParaRPr b="0" lang="en-US" sz="2000" strike="noStrike" u="none">
              <a:solidFill>
                <a:srgbClr val="000000"/>
              </a:solidFill>
              <a:effectLst/>
              <a:uFillTx/>
              <a:latin typeface="Times New Roman"/>
            </a:endParaRPr>
          </a:p>
        </p:txBody>
      </p:sp>
      <p:sp>
        <p:nvSpPr>
          <p:cNvPr id="72" name=""/>
          <p:cNvSpPr/>
          <p:nvPr/>
        </p:nvSpPr>
        <p:spPr>
          <a:xfrm>
            <a:off x="622440" y="3787920"/>
            <a:ext cx="1751040" cy="3988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Oct 2000</a:t>
            </a:r>
            <a:endParaRPr b="0" lang="en-US" sz="2000" strike="noStrike" u="none">
              <a:solidFill>
                <a:srgbClr val="000000"/>
              </a:solidFill>
              <a:effectLst/>
              <a:uFillTx/>
              <a:latin typeface="Times New Roman"/>
            </a:endParaRPr>
          </a:p>
        </p:txBody>
      </p:sp>
      <p:sp>
        <p:nvSpPr>
          <p:cNvPr id="73" name=""/>
          <p:cNvSpPr/>
          <p:nvPr/>
        </p:nvSpPr>
        <p:spPr>
          <a:xfrm>
            <a:off x="2367000" y="3235320"/>
            <a:ext cx="6551640" cy="368280"/>
          </a:xfrm>
          <a:prstGeom prst="rect">
            <a:avLst/>
          </a:prstGeom>
          <a:solidFill>
            <a:srgbClr val="ffffff"/>
          </a:solidFill>
          <a:ln cap="sq" w="19080">
            <a:solidFill>
              <a:srgbClr val="000000"/>
            </a:solidFill>
            <a:miter/>
          </a:ln>
        </p:spPr>
        <p:style>
          <a:lnRef idx="0"/>
          <a:fillRef idx="0"/>
          <a:effectRef idx="0"/>
          <a:fontRef idx="minor"/>
        </p:style>
        <p:txBody>
          <a:bodyPr lIns="90000" rIns="90000" tIns="46800" bIns="46800" anchor="t">
            <a:spAutoFit/>
          </a:bodyPr>
          <a:p>
            <a:pPr>
              <a:lnSpc>
                <a:spcPct val="100000"/>
              </a:lnSpc>
              <a:spcAft>
                <a:spcPts val="113"/>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1</a:t>
            </a:r>
            <a:r>
              <a:rPr b="1" lang="en-US" sz="1800" strike="noStrike" u="none" baseline="30000">
                <a:solidFill>
                  <a:srgbClr val="000000"/>
                </a:solidFill>
                <a:effectLst/>
                <a:uFillTx/>
                <a:latin typeface="Arial"/>
              </a:rPr>
              <a:t>st</a:t>
            </a:r>
            <a:r>
              <a:rPr b="1" lang="en-US" sz="1800" strike="noStrike" u="none">
                <a:solidFill>
                  <a:srgbClr val="000000"/>
                </a:solidFill>
                <a:effectLst/>
                <a:uFillTx/>
                <a:latin typeface="Arial"/>
              </a:rPr>
              <a:t> weather contract traded on Enron-On-Line (“EOL”)</a:t>
            </a:r>
            <a:endParaRPr b="0" lang="en-US" sz="1800" strike="noStrike" u="none">
              <a:solidFill>
                <a:srgbClr val="000000"/>
              </a:solidFill>
              <a:effectLst/>
              <a:uFillTx/>
              <a:latin typeface="Times New Roman"/>
            </a:endParaRPr>
          </a:p>
        </p:txBody>
      </p:sp>
      <p:sp>
        <p:nvSpPr>
          <p:cNvPr id="74" name=""/>
          <p:cNvSpPr/>
          <p:nvPr/>
        </p:nvSpPr>
        <p:spPr>
          <a:xfrm>
            <a:off x="2367000" y="3807000"/>
            <a:ext cx="6551640" cy="368280"/>
          </a:xfrm>
          <a:prstGeom prst="rect">
            <a:avLst/>
          </a:prstGeom>
          <a:solidFill>
            <a:srgbClr val="ffffff"/>
          </a:solidFill>
          <a:ln cap="sq" w="19080">
            <a:solidFill>
              <a:srgbClr val="000000"/>
            </a:solidFill>
            <a:miter/>
          </a:ln>
        </p:spPr>
        <p:style>
          <a:lnRef idx="0"/>
          <a:fillRef idx="0"/>
          <a:effectRef idx="0"/>
          <a:fontRef idx="minor"/>
        </p:style>
        <p:txBody>
          <a:bodyPr lIns="90000" rIns="90000" tIns="46800" bIns="46800" anchor="t">
            <a:spAutoFit/>
          </a:bodyPr>
          <a:p>
            <a:pPr>
              <a:lnSpc>
                <a:spcPct val="100000"/>
              </a:lnSpc>
              <a:spcAft>
                <a:spcPts val="113"/>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1</a:t>
            </a:r>
            <a:r>
              <a:rPr b="1" lang="en-US" sz="1800" strike="noStrike" u="none" baseline="30000">
                <a:solidFill>
                  <a:srgbClr val="000000"/>
                </a:solidFill>
                <a:effectLst/>
                <a:uFillTx/>
                <a:latin typeface="Arial"/>
              </a:rPr>
              <a:t>st</a:t>
            </a:r>
            <a:r>
              <a:rPr b="1" lang="en-US" sz="1800" strike="noStrike" u="none">
                <a:solidFill>
                  <a:srgbClr val="000000"/>
                </a:solidFill>
                <a:effectLst/>
                <a:uFillTx/>
                <a:latin typeface="Arial"/>
              </a:rPr>
              <a:t> natural gas-based precipitation collar</a:t>
            </a:r>
            <a:endParaRPr b="0" lang="en-US" sz="1800" strike="noStrike" u="none">
              <a:solidFill>
                <a:srgbClr val="000000"/>
              </a:solidFill>
              <a:effectLst/>
              <a:uFillTx/>
              <a:latin typeface="Times New Roman"/>
            </a:endParaRPr>
          </a:p>
        </p:txBody>
      </p:sp>
      <p:sp>
        <p:nvSpPr>
          <p:cNvPr id="2" name="PlaceHolder 1"/>
          <p:cNvSpPr>
            <a:spLocks noGrp="1"/>
          </p:cNvSpPr>
          <p:nvPr>
            <p:ph type="sldNum" idx="1"/>
          </p:nvPr>
        </p:nvSpPr>
        <p:spPr/>
        <p:txBody>
          <a:bodyPr/>
          <a:p>
            <a:fld id="{AB387EF5-64A0-4FEE-A757-5535FA0F5856}" type="slidenum">
              <a:t>2</a:t>
            </a:fld>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5" name=""/>
          <p:cNvSpPr/>
          <p:nvPr/>
        </p:nvSpPr>
        <p:spPr>
          <a:xfrm>
            <a:off x="6477120" y="2341440"/>
            <a:ext cx="2286000" cy="1782720"/>
          </a:xfrm>
          <a:prstGeom prst="rect">
            <a:avLst/>
          </a:prstGeom>
          <a:solidFill>
            <a:srgbClr val="095ba6"/>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26" name=""/>
          <p:cNvSpPr/>
          <p:nvPr/>
        </p:nvSpPr>
        <p:spPr>
          <a:xfrm>
            <a:off x="380880" y="2341440"/>
            <a:ext cx="2286000" cy="1792440"/>
          </a:xfrm>
          <a:prstGeom prst="rect">
            <a:avLst/>
          </a:prstGeom>
          <a:solidFill>
            <a:srgbClr val="095ba6"/>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27" name="PlaceHolder 1"/>
          <p:cNvSpPr>
            <a:spLocks noGrp="1"/>
          </p:cNvSpPr>
          <p:nvPr>
            <p:ph type="title"/>
          </p:nvPr>
        </p:nvSpPr>
        <p:spPr>
          <a:xfrm>
            <a:off x="228600" y="-360"/>
            <a:ext cx="8696160" cy="592200"/>
          </a:xfrm>
          <a:prstGeom prst="rect">
            <a:avLst/>
          </a:prstGeom>
          <a:noFill/>
          <a:ln w="0">
            <a:noFill/>
          </a:ln>
        </p:spPr>
        <p:txBody>
          <a:bodyPr lIns="92160" rIns="92160" tIns="46080" bIns="46080" anchor="b">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95ba6"/>
                </a:solidFill>
                <a:effectLst/>
                <a:uFillTx/>
                <a:latin typeface="Arial"/>
              </a:rPr>
              <a:t>Energy</a:t>
            </a:r>
            <a:endParaRPr b="1" i="1" lang="en-US" sz="2400" strike="noStrike" u="none">
              <a:solidFill>
                <a:srgbClr val="095ba6"/>
              </a:solidFill>
              <a:effectLst/>
              <a:uFillTx/>
              <a:latin typeface="Arial"/>
            </a:endParaRPr>
          </a:p>
        </p:txBody>
      </p:sp>
      <p:sp>
        <p:nvSpPr>
          <p:cNvPr id="428" name=""/>
          <p:cNvSpPr/>
          <p:nvPr/>
        </p:nvSpPr>
        <p:spPr>
          <a:xfrm>
            <a:off x="685800" y="727200"/>
            <a:ext cx="7772400" cy="685800"/>
          </a:xfrm>
          <a:prstGeom prst="rect">
            <a:avLst/>
          </a:prstGeom>
          <a:noFill/>
          <a:ln w="0">
            <a:noFill/>
          </a:ln>
        </p:spPr>
        <p:style>
          <a:lnRef idx="0"/>
          <a:fillRef idx="0"/>
          <a:effectRef idx="0"/>
          <a:fontRef idx="minor"/>
        </p:style>
        <p:txBody>
          <a:bodyPr lIns="90000" rIns="90000" tIns="46800" bIns="46800" anchor="t">
            <a:normAutofit fontScale="92500" lnSpcReduction="19999"/>
          </a:bodyPr>
          <a:p>
            <a:pPr marL="228600" indent="-228600">
              <a:lnSpc>
                <a:spcPct val="90000"/>
              </a:lnSpc>
              <a:spcBef>
                <a:spcPts val="9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“Consolidated Edison Inc. reported a 17% drop in net income, blaming slack sales caused by mild weather….”</a:t>
            </a:r>
            <a:endParaRPr b="0" lang="en-US" sz="1600" strike="noStrike" u="none">
              <a:solidFill>
                <a:srgbClr val="000000"/>
              </a:solidFill>
              <a:effectLst/>
              <a:uFillTx/>
              <a:latin typeface="Times New Roman"/>
            </a:endParaRPr>
          </a:p>
          <a:p>
            <a:pPr marL="228600" indent="-228600" algn="r">
              <a:lnSpc>
                <a:spcPct val="90000"/>
              </a:lnSpc>
              <a:spcBef>
                <a:spcPts val="78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ae00"/>
                </a:solidFill>
                <a:effectLst/>
                <a:uFillTx/>
                <a:latin typeface="Arial"/>
              </a:rPr>
              <a:t>       — The Wall Street Journal, Consolidated Edison Inc. October 20, 2000</a:t>
            </a:r>
            <a:endParaRPr b="0" lang="en-US" sz="1400" strike="noStrike" u="none">
              <a:solidFill>
                <a:srgbClr val="000000"/>
              </a:solidFill>
              <a:effectLst/>
              <a:uFillTx/>
              <a:latin typeface="Times New Roman"/>
            </a:endParaRPr>
          </a:p>
        </p:txBody>
      </p:sp>
      <p:sp>
        <p:nvSpPr>
          <p:cNvPr id="429" name=""/>
          <p:cNvSpPr/>
          <p:nvPr/>
        </p:nvSpPr>
        <p:spPr>
          <a:xfrm>
            <a:off x="3352680" y="2265480"/>
            <a:ext cx="2438640" cy="1887480"/>
          </a:xfrm>
          <a:prstGeom prst="can">
            <a:avLst>
              <a:gd name="adj" fmla="val 11759"/>
            </a:avLst>
          </a:prstGeom>
          <a:solidFill>
            <a:srgbClr val="095ba6"/>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30" name=""/>
          <p:cNvSpPr/>
          <p:nvPr/>
        </p:nvSpPr>
        <p:spPr>
          <a:xfrm>
            <a:off x="3486240" y="2570040"/>
            <a:ext cx="2381040" cy="8625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sng">
                <a:solidFill>
                  <a:srgbClr val="ffffff"/>
                </a:solidFill>
                <a:effectLst/>
                <a:uFillTx/>
                <a:latin typeface="Arial"/>
              </a:rPr>
              <a:t>Power Generation</a:t>
            </a:r>
            <a:endParaRPr b="0" lang="en-US" sz="2000" strike="noStrike" u="none">
              <a:solidFill>
                <a:srgbClr val="000000"/>
              </a:solidFill>
              <a:effectLst/>
              <a:uFillTx/>
              <a:latin typeface="Times New Roman"/>
            </a:endParaRPr>
          </a:p>
          <a:p>
            <a:pPr>
              <a:lnSpc>
                <a:spcPct val="100000"/>
              </a:lnSpc>
              <a:spcBef>
                <a:spcPts val="1250"/>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ff"/>
                </a:solidFill>
                <a:effectLst/>
                <a:uFillTx/>
                <a:latin typeface="Arial"/>
              </a:rPr>
              <a:t> Utility</a:t>
            </a:r>
            <a:endParaRPr b="0" lang="en-US" sz="2000" strike="noStrike" u="none">
              <a:solidFill>
                <a:srgbClr val="000000"/>
              </a:solidFill>
              <a:effectLst/>
              <a:uFillTx/>
              <a:latin typeface="Times New Roman"/>
            </a:endParaRPr>
          </a:p>
        </p:txBody>
      </p:sp>
      <p:sp>
        <p:nvSpPr>
          <p:cNvPr id="431" name=""/>
          <p:cNvSpPr/>
          <p:nvPr/>
        </p:nvSpPr>
        <p:spPr>
          <a:xfrm>
            <a:off x="493560" y="2570040"/>
            <a:ext cx="231300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sng">
                <a:solidFill>
                  <a:srgbClr val="ffffff"/>
                </a:solidFill>
                <a:effectLst/>
                <a:uFillTx/>
                <a:latin typeface="Arial"/>
              </a:rPr>
              <a:t>Generation Fuels</a:t>
            </a:r>
            <a:endParaRPr b="0" lang="en-US" sz="2000" strike="noStrike" u="none">
              <a:solidFill>
                <a:srgbClr val="000000"/>
              </a:solidFill>
              <a:effectLst/>
              <a:uFillTx/>
              <a:latin typeface="Times New Roman"/>
            </a:endParaRPr>
          </a:p>
        </p:txBody>
      </p:sp>
      <p:sp>
        <p:nvSpPr>
          <p:cNvPr id="432" name=""/>
          <p:cNvSpPr/>
          <p:nvPr/>
        </p:nvSpPr>
        <p:spPr>
          <a:xfrm>
            <a:off x="2743200" y="3027240"/>
            <a:ext cx="533520" cy="457200"/>
          </a:xfrm>
          <a:prstGeom prst="rightArrow">
            <a:avLst>
              <a:gd name="adj1" fmla="val 50000"/>
              <a:gd name="adj2" fmla="val 29173"/>
            </a:avLst>
          </a:prstGeom>
          <a:solidFill>
            <a:srgbClr val="ffff66"/>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33" name=""/>
          <p:cNvSpPr/>
          <p:nvPr/>
        </p:nvSpPr>
        <p:spPr>
          <a:xfrm>
            <a:off x="5867280" y="2951280"/>
            <a:ext cx="533520" cy="457200"/>
          </a:xfrm>
          <a:prstGeom prst="rightArrow">
            <a:avLst>
              <a:gd name="adj1" fmla="val 50000"/>
              <a:gd name="adj2" fmla="val 29173"/>
            </a:avLst>
          </a:prstGeom>
          <a:solidFill>
            <a:srgbClr val="ffff66"/>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34" name=""/>
          <p:cNvSpPr/>
          <p:nvPr/>
        </p:nvSpPr>
        <p:spPr>
          <a:xfrm>
            <a:off x="6622920" y="2570040"/>
            <a:ext cx="2070360" cy="8625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sng">
                <a:solidFill>
                  <a:srgbClr val="ffffff"/>
                </a:solidFill>
                <a:effectLst/>
                <a:uFillTx/>
                <a:latin typeface="Arial"/>
              </a:rPr>
              <a:t>Power Demand</a:t>
            </a:r>
            <a:endParaRPr b="0" lang="en-US" sz="2000" strike="noStrike" u="none">
              <a:solidFill>
                <a:srgbClr val="000000"/>
              </a:solidFill>
              <a:effectLst/>
              <a:uFillTx/>
              <a:latin typeface="Times New Roman"/>
            </a:endParaRPr>
          </a:p>
          <a:p>
            <a:pPr>
              <a:lnSpc>
                <a:spcPct val="100000"/>
              </a:lnSpc>
              <a:spcBef>
                <a:spcPts val="1250"/>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ff"/>
                </a:solidFill>
                <a:effectLst/>
                <a:uFillTx/>
                <a:latin typeface="Arial"/>
              </a:rPr>
              <a:t>MWh </a:t>
            </a:r>
            <a:endParaRPr b="0" lang="en-US" sz="2000" strike="noStrike" u="none">
              <a:solidFill>
                <a:srgbClr val="000000"/>
              </a:solidFill>
              <a:effectLst/>
              <a:uFillTx/>
              <a:latin typeface="Times New Roman"/>
            </a:endParaRPr>
          </a:p>
        </p:txBody>
      </p:sp>
      <p:sp>
        <p:nvSpPr>
          <p:cNvPr id="435" name=""/>
          <p:cNvSpPr/>
          <p:nvPr/>
        </p:nvSpPr>
        <p:spPr>
          <a:xfrm>
            <a:off x="838080" y="1676520"/>
            <a:ext cx="7391520" cy="304560"/>
          </a:xfrm>
          <a:prstGeom prst="rect">
            <a:avLst/>
          </a:prstGeom>
          <a:solidFill>
            <a:srgbClr val="fc0128"/>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36" name=""/>
          <p:cNvSpPr/>
          <p:nvPr/>
        </p:nvSpPr>
        <p:spPr>
          <a:xfrm>
            <a:off x="380880" y="1523880"/>
            <a:ext cx="609840" cy="609840"/>
          </a:xfrm>
          <a:prstGeom prst="leftArrow">
            <a:avLst>
              <a:gd name="adj1" fmla="val 50000"/>
              <a:gd name="adj2" fmla="val 25000"/>
            </a:avLst>
          </a:prstGeom>
          <a:solidFill>
            <a:srgbClr val="fc0128"/>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37" name=""/>
          <p:cNvSpPr/>
          <p:nvPr/>
        </p:nvSpPr>
        <p:spPr>
          <a:xfrm flipH="1">
            <a:off x="8153280" y="1523880"/>
            <a:ext cx="609840" cy="609840"/>
          </a:xfrm>
          <a:prstGeom prst="leftArrow">
            <a:avLst>
              <a:gd name="adj1" fmla="val 50000"/>
              <a:gd name="adj2" fmla="val 25000"/>
            </a:avLst>
          </a:prstGeom>
          <a:solidFill>
            <a:srgbClr val="fc0128"/>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38" name=""/>
          <p:cNvSpPr/>
          <p:nvPr/>
        </p:nvSpPr>
        <p:spPr>
          <a:xfrm>
            <a:off x="6477120" y="4189320"/>
            <a:ext cx="2361960" cy="17193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3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sng">
                <a:solidFill>
                  <a:srgbClr val="000000"/>
                </a:solidFill>
                <a:effectLst/>
                <a:uFillTx/>
                <a:latin typeface="Arial"/>
              </a:rPr>
              <a:t>Hedging Demand</a:t>
            </a:r>
            <a:endParaRPr b="0" lang="en-US" sz="2200" strike="noStrike" u="none">
              <a:solidFill>
                <a:srgbClr val="000000"/>
              </a:solidFill>
              <a:effectLst/>
              <a:uFillTx/>
              <a:latin typeface="Times New Roman"/>
            </a:endParaRPr>
          </a:p>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Buy Hot/Cold Weather              </a:t>
            </a:r>
            <a:r>
              <a:rPr b="0" lang="en-US" sz="1600" strike="noStrike" u="none">
                <a:solidFill>
                  <a:srgbClr val="ff0000"/>
                </a:solidFill>
                <a:effectLst/>
                <a:uFillTx/>
                <a:latin typeface="Arial"/>
              </a:rPr>
              <a:t>(CDD Floor/HDD Floor)</a:t>
            </a:r>
            <a:endParaRPr b="0" lang="en-US" sz="1600" strike="noStrike" u="none">
              <a:solidFill>
                <a:srgbClr val="000000"/>
              </a:solidFill>
              <a:effectLst/>
              <a:uFillTx/>
              <a:latin typeface="Times New Roman"/>
            </a:endParaRPr>
          </a:p>
          <a:p>
            <a:pP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439" name=""/>
          <p:cNvSpPr/>
          <p:nvPr/>
        </p:nvSpPr>
        <p:spPr>
          <a:xfrm>
            <a:off x="380880" y="4189320"/>
            <a:ext cx="2286000" cy="22680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3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sng">
                <a:solidFill>
                  <a:srgbClr val="000000"/>
                </a:solidFill>
                <a:effectLst/>
                <a:uFillTx/>
                <a:latin typeface="Arial"/>
              </a:rPr>
              <a:t>Hedging Supply</a:t>
            </a:r>
            <a:endParaRPr b="0" lang="en-US" sz="2200" strike="noStrike" u="none">
              <a:solidFill>
                <a:srgbClr val="000000"/>
              </a:solidFill>
              <a:effectLst/>
              <a:uFillTx/>
              <a:latin typeface="Times New Roman"/>
            </a:endParaRPr>
          </a:p>
          <a:p>
            <a:pPr algn="ctr">
              <a:lnSpc>
                <a:spcPct val="10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Natural Gas/Coal Buy Mild Weather </a:t>
            </a:r>
            <a:r>
              <a:rPr b="0" lang="en-US" sz="1600" strike="noStrike" u="none">
                <a:solidFill>
                  <a:srgbClr val="ff0000"/>
                </a:solidFill>
                <a:effectLst/>
                <a:uFillTx/>
                <a:latin typeface="Arial"/>
              </a:rPr>
              <a:t>(CDD Cap/HDD Cap)</a:t>
            </a:r>
            <a:endParaRPr b="0" lang="en-US" sz="1600" strike="noStrike" u="none">
              <a:solidFill>
                <a:srgbClr val="000000"/>
              </a:solidFill>
              <a:effectLst/>
              <a:uFillTx/>
              <a:latin typeface="Times New Roman"/>
            </a:endParaRPr>
          </a:p>
          <a:p>
            <a:pPr algn="ctr">
              <a:lnSpc>
                <a:spcPct val="10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Hydro Generation Buy Drought </a:t>
            </a:r>
            <a:r>
              <a:rPr b="0" lang="en-US" sz="1600" strike="noStrike" u="none">
                <a:solidFill>
                  <a:srgbClr val="ff0000"/>
                </a:solidFill>
                <a:effectLst/>
                <a:uFillTx/>
                <a:latin typeface="Arial"/>
              </a:rPr>
              <a:t>(Precipitation Floor)</a:t>
            </a:r>
            <a:r>
              <a:rPr b="0" lang="en-US" sz="1600" strike="noStrike" u="none">
                <a:solidFill>
                  <a:srgbClr val="000000"/>
                </a:solidFill>
                <a:effectLst/>
                <a:uFillTx/>
                <a:latin typeface="Arial"/>
              </a:rPr>
              <a:t> </a:t>
            </a:r>
            <a:endParaRPr b="0" lang="en-US" sz="1600" strike="noStrike" u="none">
              <a:solidFill>
                <a:srgbClr val="000000"/>
              </a:solidFill>
              <a:effectLst/>
              <a:uFillTx/>
              <a:latin typeface="Times New Roman"/>
            </a:endParaRPr>
          </a:p>
        </p:txBody>
      </p:sp>
      <p:sp>
        <p:nvSpPr>
          <p:cNvPr id="440" name=""/>
          <p:cNvSpPr/>
          <p:nvPr/>
        </p:nvSpPr>
        <p:spPr>
          <a:xfrm>
            <a:off x="3124080" y="4189320"/>
            <a:ext cx="2895840" cy="11206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3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sng">
                <a:solidFill>
                  <a:srgbClr val="000000"/>
                </a:solidFill>
                <a:effectLst/>
                <a:uFillTx/>
                <a:latin typeface="Arial"/>
              </a:rPr>
              <a:t>Focus</a:t>
            </a:r>
            <a:endParaRPr b="0" lang="en-US" sz="2200" strike="noStrike" u="none">
              <a:solidFill>
                <a:srgbClr val="000000"/>
              </a:solidFill>
              <a:effectLst/>
              <a:uFillTx/>
              <a:latin typeface="Times New Roman"/>
            </a:endParaRPr>
          </a:p>
          <a:p>
            <a:pPr algn="ct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Core Budgeting Competency</a:t>
            </a:r>
            <a:endParaRPr b="0" lang="en-US" sz="1800" strike="noStrike" u="none">
              <a:solidFill>
                <a:srgbClr val="000000"/>
              </a:solidFill>
              <a:effectLst/>
              <a:uFillTx/>
              <a:latin typeface="Times New Roman"/>
            </a:endParaRPr>
          </a:p>
        </p:txBody>
      </p:sp>
      <p:sp>
        <p:nvSpPr>
          <p:cNvPr id="441" name=""/>
          <p:cNvSpPr/>
          <p:nvPr/>
        </p:nvSpPr>
        <p:spPr>
          <a:xfrm>
            <a:off x="814320" y="1639800"/>
            <a:ext cx="7504200" cy="366840"/>
          </a:xfrm>
          <a:prstGeom prst="rect">
            <a:avLst/>
          </a:prstGeom>
          <a:noFill/>
          <a:ln w="0">
            <a:noFill/>
          </a:ln>
        </p:spPr>
        <p:style>
          <a:lnRef idx="0"/>
          <a:fillRef idx="0"/>
          <a:effectRef idx="0"/>
          <a:fontRef idx="minor"/>
        </p:style>
        <p:txBody>
          <a:bodyPr lIns="92160" rIns="92160" tIns="46080" bIns="46080" anchor="t">
            <a:spAutoFit/>
          </a:bodyPr>
          <a:p>
            <a:pPr algn="ct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Arial"/>
              </a:rPr>
              <a:t>Weather Influences both Supply and Demand</a:t>
            </a:r>
            <a:endParaRPr b="0" lang="en-US" sz="1800" strike="noStrike" u="none">
              <a:solidFill>
                <a:srgbClr val="000000"/>
              </a:solidFill>
              <a:effectLst/>
              <a:uFillTx/>
              <a:latin typeface="Times New Roman"/>
            </a:endParaRPr>
          </a:p>
        </p:txBody>
      </p:sp>
      <p:sp>
        <p:nvSpPr>
          <p:cNvPr id="442" name=""/>
          <p:cNvSpPr/>
          <p:nvPr/>
        </p:nvSpPr>
        <p:spPr>
          <a:xfrm>
            <a:off x="557280" y="3133800"/>
            <a:ext cx="2208240" cy="1285200"/>
          </a:xfrm>
          <a:prstGeom prst="rect">
            <a:avLst/>
          </a:prstGeom>
          <a:noFill/>
          <a:ln w="0">
            <a:noFill/>
          </a:ln>
        </p:spPr>
        <p:style>
          <a:lnRef idx="0"/>
          <a:fillRef idx="0"/>
          <a:effectRef idx="0"/>
          <a:fontRef idx="minor"/>
        </p:style>
        <p:txBody>
          <a:bodyPr lIns="92160" rIns="92160" tIns="46080" bIns="46080" anchor="t">
            <a:spAutoFit/>
          </a:bodyPr>
          <a:p>
            <a:pPr>
              <a:lnSpc>
                <a:spcPct val="45000"/>
              </a:lnSpc>
              <a:spcBef>
                <a:spcPts val="1250"/>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ff"/>
                </a:solidFill>
                <a:effectLst/>
                <a:uFillTx/>
                <a:latin typeface="Arial"/>
              </a:rPr>
              <a:t>Natural Gas</a:t>
            </a:r>
            <a:endParaRPr b="0" lang="en-US" sz="2000" strike="noStrike" u="none">
              <a:solidFill>
                <a:srgbClr val="000000"/>
              </a:solidFill>
              <a:effectLst/>
              <a:uFillTx/>
              <a:latin typeface="Times New Roman"/>
            </a:endParaRPr>
          </a:p>
          <a:p>
            <a:pPr>
              <a:lnSpc>
                <a:spcPct val="45000"/>
              </a:lnSpc>
              <a:spcBef>
                <a:spcPts val="1250"/>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ff"/>
                </a:solidFill>
                <a:effectLst/>
                <a:uFillTx/>
                <a:latin typeface="Arial"/>
              </a:rPr>
              <a:t>Hydro</a:t>
            </a:r>
            <a:endParaRPr b="0" lang="en-US" sz="2000" strike="noStrike" u="none">
              <a:solidFill>
                <a:srgbClr val="000000"/>
              </a:solidFill>
              <a:effectLst/>
              <a:uFillTx/>
              <a:latin typeface="Times New Roman"/>
            </a:endParaRPr>
          </a:p>
          <a:p>
            <a:pPr>
              <a:lnSpc>
                <a:spcPct val="45000"/>
              </a:lnSpc>
              <a:spcBef>
                <a:spcPts val="1250"/>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ff"/>
                </a:solidFill>
                <a:effectLst/>
                <a:uFillTx/>
                <a:latin typeface="Arial"/>
              </a:rPr>
              <a:t>Coal</a:t>
            </a:r>
            <a:endParaRPr b="0" lang="en-US" sz="2000" strike="noStrike" u="none">
              <a:solidFill>
                <a:srgbClr val="000000"/>
              </a:solidFill>
              <a:effectLst/>
              <a:uFillTx/>
              <a:latin typeface="Times New Roman"/>
            </a:endParaRPr>
          </a:p>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p:txBody>
      </p:sp>
      <p:sp>
        <p:nvSpPr>
          <p:cNvPr id="3" name="PlaceHolder 2"/>
          <p:cNvSpPr>
            <a:spLocks noGrp="1"/>
          </p:cNvSpPr>
          <p:nvPr>
            <p:ph type="sldNum" idx="1"/>
          </p:nvPr>
        </p:nvSpPr>
        <p:spPr/>
        <p:txBody>
          <a:bodyPr/>
          <a:p>
            <a:fld id="{B4F61B40-43AB-4402-884C-1146BF99D8F8}" type="slidenum">
              <a:t>20</a:t>
            </a:fld>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43" name="" descr=""/>
          <p:cNvPicPr/>
          <p:nvPr/>
        </p:nvPicPr>
        <p:blipFill>
          <a:blip r:embed="rId1"/>
          <a:stretch/>
        </p:blipFill>
        <p:spPr>
          <a:xfrm>
            <a:off x="919080" y="1020600"/>
            <a:ext cx="7277040" cy="4077000"/>
          </a:xfrm>
          <a:prstGeom prst="rect">
            <a:avLst/>
          </a:prstGeom>
          <a:noFill/>
          <a:ln w="0">
            <a:noFill/>
          </a:ln>
        </p:spPr>
      </p:pic>
      <p:sp>
        <p:nvSpPr>
          <p:cNvPr id="444" name="PlaceHolder 1"/>
          <p:cNvSpPr>
            <a:spLocks noGrp="1"/>
          </p:cNvSpPr>
          <p:nvPr>
            <p:ph type="title"/>
          </p:nvPr>
        </p:nvSpPr>
        <p:spPr>
          <a:xfrm>
            <a:off x="228600" y="0"/>
            <a:ext cx="8696160" cy="836640"/>
          </a:xfrm>
          <a:prstGeom prst="rect">
            <a:avLst/>
          </a:prstGeom>
          <a:noFill/>
          <a:ln w="0">
            <a:noFill/>
          </a:ln>
        </p:spPr>
        <p:txBody>
          <a:bodyPr lIns="92160" rIns="92160" tIns="46080" bIns="46080" anchor="b">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095ba6"/>
                </a:solidFill>
                <a:effectLst/>
                <a:uFillTx/>
                <a:latin typeface="Arial"/>
              </a:rPr>
              <a:t>Weather Affects Energy Demand – Power</a:t>
            </a:r>
            <a:endParaRPr b="1" i="1" lang="en-US" sz="3200" strike="noStrike" u="none">
              <a:solidFill>
                <a:srgbClr val="095ba6"/>
              </a:solidFill>
              <a:effectLst/>
              <a:uFillTx/>
              <a:latin typeface="Arial"/>
            </a:endParaRPr>
          </a:p>
        </p:txBody>
      </p:sp>
      <p:sp>
        <p:nvSpPr>
          <p:cNvPr id="445" name="PlaceHolder 2"/>
          <p:cNvSpPr>
            <a:spLocks noGrp="1"/>
          </p:cNvSpPr>
          <p:nvPr>
            <p:ph/>
          </p:nvPr>
        </p:nvSpPr>
        <p:spPr>
          <a:xfrm>
            <a:off x="993240" y="5175000"/>
            <a:ext cx="7261560" cy="1307880"/>
          </a:xfrm>
          <a:prstGeom prst="rect">
            <a:avLst/>
          </a:prstGeom>
          <a:noFill/>
          <a:ln w="0">
            <a:noFill/>
          </a:ln>
        </p:spPr>
        <p:txBody>
          <a:bodyPr lIns="92160" rIns="92160" tIns="46080" bIns="46080" anchor="t">
            <a:normAutofit/>
          </a:bodyPr>
          <a:p>
            <a:pPr marL="169920" indent="-169920">
              <a:lnSpc>
                <a:spcPct val="90000"/>
              </a:lnSpc>
              <a:spcBef>
                <a:spcPts val="1012"/>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An exponential relationship exists between PJM peak load (weekly average of the hourly on-peak system load) for all and respective prices.</a:t>
            </a:r>
            <a:endParaRPr b="0" lang="en-US" sz="1800" strike="noStrike" u="none">
              <a:solidFill>
                <a:srgbClr val="000000"/>
              </a:solidFill>
              <a:effectLst/>
              <a:uFillTx/>
              <a:latin typeface="Arial"/>
            </a:endParaRPr>
          </a:p>
        </p:txBody>
      </p:sp>
      <p:sp>
        <p:nvSpPr>
          <p:cNvPr id="446" name=""/>
          <p:cNvSpPr/>
          <p:nvPr/>
        </p:nvSpPr>
        <p:spPr>
          <a:xfrm>
            <a:off x="2170080" y="2484360"/>
            <a:ext cx="1760400" cy="517680"/>
          </a:xfrm>
          <a:prstGeom prst="rect">
            <a:avLst/>
          </a:prstGeom>
          <a:solidFill>
            <a:srgbClr val="c0c0c0"/>
          </a:solidFill>
          <a:ln w="0">
            <a:noFill/>
          </a:ln>
        </p:spPr>
        <p:style>
          <a:lnRef idx="0"/>
          <a:fillRef idx="0"/>
          <a:effectRef idx="0"/>
          <a:fontRef idx="minor"/>
        </p:style>
        <p:txBody>
          <a:bodyPr wrap="none" lIns="91800" rIns="91800" anchor="ctr">
            <a:noAutofit/>
          </a:bodyPr>
          <a:p>
            <a:endParaRPr b="0" lang="en-US" sz="2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0D94D9CE-09E6-408D-A4D2-DF15ACCD2CB0}" type="slidenum">
              <a:t>21</a:t>
            </a:fld>
          </a:p>
        </p:txBody>
      </p:sp>
    </p:spTree>
  </p:cSld>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7" name="PlaceHolder 1"/>
          <p:cNvSpPr>
            <a:spLocks noGrp="1"/>
          </p:cNvSpPr>
          <p:nvPr>
            <p:ph type="title"/>
          </p:nvPr>
        </p:nvSpPr>
        <p:spPr>
          <a:xfrm>
            <a:off x="457200" y="75960"/>
            <a:ext cx="8229600" cy="114300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c0128"/>
                </a:solidFill>
                <a:effectLst/>
                <a:uFillTx/>
                <a:latin typeface="Arial"/>
              </a:rPr>
              <a:t>WINTER HDD</a:t>
            </a:r>
            <a:r>
              <a:rPr b="0" lang="en-US" sz="1400" strike="noStrike" u="none">
                <a:solidFill>
                  <a:srgbClr val="095ba6"/>
                </a:solidFill>
                <a:effectLst/>
                <a:uFillTx/>
                <a:latin typeface="Arial"/>
              </a:rPr>
              <a:t> CASE STUDY</a:t>
            </a:r>
            <a:endParaRPr b="1" i="1" lang="en-US" sz="1400" strike="noStrike" u="none">
              <a:solidFill>
                <a:srgbClr val="095ba6"/>
              </a:solidFill>
              <a:effectLst/>
              <a:uFillTx/>
              <a:latin typeface="Arial"/>
            </a:endParaRPr>
          </a:p>
        </p:txBody>
      </p:sp>
      <p:sp>
        <p:nvSpPr>
          <p:cNvPr id="448" name="PlaceHolder 2"/>
          <p:cNvSpPr>
            <a:spLocks noGrp="1"/>
          </p:cNvSpPr>
          <p:nvPr>
            <p:ph/>
          </p:nvPr>
        </p:nvSpPr>
        <p:spPr>
          <a:xfrm>
            <a:off x="609120" y="1066320"/>
            <a:ext cx="8001000" cy="5257800"/>
          </a:xfrm>
          <a:prstGeom prst="rect">
            <a:avLst/>
          </a:prstGeom>
          <a:solidFill>
            <a:srgbClr val="ffffcc"/>
          </a:solidFill>
          <a:ln w="9360">
            <a:solidFill>
              <a:srgbClr val="000000"/>
            </a:solidFill>
            <a:miter/>
          </a:ln>
          <a:effectLst>
            <a:outerShdw dist="36147" dir="2700000" blurRad="0" rotWithShape="0">
              <a:srgbClr val="919191"/>
            </a:outerShdw>
          </a:effectLst>
        </p:spPr>
        <p:txBody>
          <a:bodyPr lIns="92160" rIns="92160" tIns="46080" bIns="46080" anchor="t">
            <a:normAutofit/>
          </a:bodyPr>
          <a:p>
            <a:pPr indent="0">
              <a:lnSpc>
                <a:spcPct val="95000"/>
              </a:lnSpc>
              <a:spcAft>
                <a:spcPts val="7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sng">
                <a:solidFill>
                  <a:srgbClr val="fc0128"/>
                </a:solidFill>
                <a:effectLst/>
                <a:uFillTx/>
                <a:latin typeface="Arial"/>
              </a:rPr>
              <a:t>Issue:</a:t>
            </a:r>
            <a:endParaRPr b="0" lang="en-US" sz="2000" strike="noStrike" u="none">
              <a:solidFill>
                <a:srgbClr val="000000"/>
              </a:solidFill>
              <a:effectLst/>
              <a:uFillTx/>
              <a:latin typeface="Arial"/>
            </a:endParaRPr>
          </a:p>
          <a:p>
            <a:pPr indent="0">
              <a:lnSpc>
                <a:spcPct val="95000"/>
              </a:lnSpc>
              <a:spcAft>
                <a:spcPts val="7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Atmos Energy Corporation experiences depressed winter earnings for the winter of 1999 due to a warmer than normal winter</a:t>
            </a:r>
            <a:endParaRPr b="0" lang="en-US" sz="2000" strike="noStrike" u="none">
              <a:solidFill>
                <a:srgbClr val="000000"/>
              </a:solidFill>
              <a:effectLst/>
              <a:uFillTx/>
              <a:latin typeface="Arial"/>
            </a:endParaRPr>
          </a:p>
          <a:p>
            <a:pPr indent="0">
              <a:lnSpc>
                <a:spcPct val="95000"/>
              </a:lnSpc>
              <a:spcAft>
                <a:spcPts val="7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sng">
                <a:solidFill>
                  <a:srgbClr val="fc0128"/>
                </a:solidFill>
                <a:effectLst/>
                <a:uFillTx/>
                <a:latin typeface="Arial"/>
              </a:rPr>
              <a:t>Problem:</a:t>
            </a:r>
            <a:endParaRPr b="0" lang="en-US" sz="2000" strike="noStrike" u="none">
              <a:solidFill>
                <a:srgbClr val="000000"/>
              </a:solidFill>
              <a:effectLst/>
              <a:uFillTx/>
              <a:latin typeface="Arial"/>
            </a:endParaRPr>
          </a:p>
          <a:p>
            <a:pPr lvl="1" marL="506520" indent="-392040">
              <a:lnSpc>
                <a:spcPct val="95000"/>
              </a:lnSpc>
              <a:spcAft>
                <a:spcPts val="751"/>
              </a:spcAft>
              <a:buClr>
                <a:srgbClr val="000099"/>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Warmer than normal winter weather in their service territory decreases demand for gas supply</a:t>
            </a:r>
            <a:endParaRPr b="0" lang="en-US" sz="2000" strike="noStrike" u="none">
              <a:solidFill>
                <a:srgbClr val="000000"/>
              </a:solidFill>
              <a:effectLst/>
              <a:uFillTx/>
              <a:latin typeface="Arial"/>
            </a:endParaRPr>
          </a:p>
          <a:p>
            <a:pPr lvl="1" marL="506520" indent="-392040">
              <a:lnSpc>
                <a:spcPct val="95000"/>
              </a:lnSpc>
              <a:spcAft>
                <a:spcPts val="751"/>
              </a:spcAft>
              <a:buClr>
                <a:srgbClr val="000099"/>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Margin analysis indicates that for each HDD below normal, Atmos loses approximately $10,000 in earnings</a:t>
            </a:r>
            <a:endParaRPr b="0" lang="en-US" sz="2000" strike="noStrike" u="none">
              <a:solidFill>
                <a:srgbClr val="000000"/>
              </a:solidFill>
              <a:effectLst/>
              <a:uFillTx/>
              <a:latin typeface="Arial"/>
            </a:endParaRPr>
          </a:p>
          <a:p>
            <a:pPr indent="0">
              <a:lnSpc>
                <a:spcPct val="95000"/>
              </a:lnSpc>
              <a:spcAft>
                <a:spcPts val="7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sng">
                <a:solidFill>
                  <a:srgbClr val="fc0128"/>
                </a:solidFill>
                <a:effectLst/>
                <a:uFillTx/>
                <a:latin typeface="Arial"/>
              </a:rPr>
              <a:t>Objective:</a:t>
            </a:r>
            <a:endParaRPr b="0" lang="en-US" sz="2000" strike="noStrike" u="none">
              <a:solidFill>
                <a:srgbClr val="000000"/>
              </a:solidFill>
              <a:effectLst/>
              <a:uFillTx/>
              <a:latin typeface="Arial"/>
            </a:endParaRPr>
          </a:p>
          <a:p>
            <a:pPr indent="0">
              <a:lnSpc>
                <a:spcPct val="95000"/>
              </a:lnSpc>
              <a:spcAft>
                <a:spcPts val="7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Atmos wishes to take advantage of a cool winter and protect itself against a warmer than normal winter</a:t>
            </a:r>
            <a:endParaRPr b="0" lang="en-US" sz="2000" strike="noStrike" u="none">
              <a:solidFill>
                <a:srgbClr val="000000"/>
              </a:solidFill>
              <a:effectLst/>
              <a:uFillTx/>
              <a:latin typeface="Arial"/>
            </a:endParaRPr>
          </a:p>
        </p:txBody>
      </p:sp>
      <p:sp>
        <p:nvSpPr>
          <p:cNvPr id="449" name=""/>
          <p:cNvSpPr/>
          <p:nvPr/>
        </p:nvSpPr>
        <p:spPr>
          <a:xfrm>
            <a:off x="457200" y="99072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7F16B2E1-DA3D-4180-BB0D-9B31FA8AE7DB}" type="slidenum">
              <a:t>22</a:t>
            </a:fld>
          </a:p>
        </p:txBody>
      </p:sp>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0" name="PlaceHolder 1"/>
          <p:cNvSpPr>
            <a:spLocks noGrp="1"/>
          </p:cNvSpPr>
          <p:nvPr>
            <p:ph/>
          </p:nvPr>
        </p:nvSpPr>
        <p:spPr>
          <a:xfrm>
            <a:off x="685800" y="1218960"/>
            <a:ext cx="7772400" cy="4800600"/>
          </a:xfrm>
          <a:prstGeom prst="rect">
            <a:avLst/>
          </a:prstGeom>
          <a:solidFill>
            <a:srgbClr val="ffffcc"/>
          </a:solidFill>
          <a:ln w="9360">
            <a:solidFill>
              <a:srgbClr val="000000"/>
            </a:solidFill>
            <a:miter/>
          </a:ln>
          <a:effectLst>
            <a:outerShdw dist="36147" dir="2700000" blurRad="0" rotWithShape="0">
              <a:srgbClr val="919191"/>
            </a:outerShdw>
          </a:effectLst>
        </p:spPr>
        <p:txBody>
          <a:bodyPr lIns="92160" rIns="92160" tIns="46080" bIns="46080" anchor="t">
            <a:normAutofit/>
          </a:bodyPr>
          <a:p>
            <a:pPr marL="343080" indent="-343080">
              <a:lnSpc>
                <a:spcPct val="110000"/>
              </a:lnSpc>
              <a:spcBef>
                <a:spcPts val="675"/>
              </a:spcBef>
              <a:spcAft>
                <a:spcPts val="901"/>
              </a:spcAft>
              <a:buClr>
                <a:srgbClr val="000099"/>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sng">
                <a:solidFill>
                  <a:srgbClr val="fc0128"/>
                </a:solidFill>
                <a:effectLst/>
                <a:uFillTx/>
                <a:latin typeface="Arial"/>
              </a:rPr>
              <a:t>Floor:</a:t>
            </a:r>
            <a:r>
              <a:rPr b="0" lang="en-US" sz="1800" strike="noStrike" u="none">
                <a:solidFill>
                  <a:srgbClr val="000000"/>
                </a:solidFill>
                <a:effectLst/>
                <a:uFillTx/>
                <a:latin typeface="Arial"/>
              </a:rPr>
              <a:t> Atmos could purchase an HDD floor that will protect earnings during a warmer than “normal” winter by receiving payments of $10,000 per HDD below the floor strike. Additionally, the floor will allow them to retain the maximum upside associated with cooler than “normal” winter weather.</a:t>
            </a:r>
            <a:r>
              <a:rPr b="1" lang="en-US" sz="1800" strike="noStrike" u="sng">
                <a:solidFill>
                  <a:srgbClr val="fc0128"/>
                </a:solidFill>
                <a:effectLst/>
                <a:uFillTx/>
                <a:latin typeface="Arial"/>
              </a:rPr>
              <a:t> </a:t>
            </a:r>
            <a:endParaRPr b="0" lang="en-US" sz="1800" strike="noStrike" u="none">
              <a:solidFill>
                <a:srgbClr val="000000"/>
              </a:solidFill>
              <a:effectLst/>
              <a:uFillTx/>
              <a:latin typeface="Arial"/>
            </a:endParaRPr>
          </a:p>
          <a:p>
            <a:pPr marL="343080" indent="-343080">
              <a:lnSpc>
                <a:spcPct val="110000"/>
              </a:lnSpc>
              <a:spcBef>
                <a:spcPts val="751"/>
              </a:spcBef>
              <a:spcAft>
                <a:spcPts val="1001"/>
              </a:spcAft>
              <a:buClr>
                <a:srgbClr val="000099"/>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sng">
                <a:solidFill>
                  <a:srgbClr val="fc0128"/>
                </a:solidFill>
                <a:effectLst/>
                <a:uFillTx/>
                <a:latin typeface="Arial"/>
              </a:rPr>
              <a:t>Collar:</a:t>
            </a:r>
            <a:r>
              <a:rPr b="0" lang="en-US" sz="1800" strike="noStrike" u="none">
                <a:solidFill>
                  <a:srgbClr val="000000"/>
                </a:solidFill>
                <a:effectLst/>
                <a:uFillTx/>
                <a:latin typeface="Arial"/>
              </a:rPr>
              <a:t> Atmos could purchase an HDD floor to provide downside protection against a warmer than normal winter and, to offset the cost of the floor, simultaneously sell an HDD cap that limits its upside in the event of favorable weather. In this case, if cold weather prevails, Atmos will pay ENA $10,000 per HDD above the cap strike, which should be offset by a weather-related increase in earnings .</a:t>
            </a:r>
            <a:r>
              <a:rPr b="0" lang="en-US" sz="2000" strike="noStrike" u="none">
                <a:solidFill>
                  <a:srgbClr val="000000"/>
                </a:solidFill>
                <a:effectLst/>
                <a:uFillTx/>
                <a:latin typeface="Arial"/>
              </a:rPr>
              <a:t> </a:t>
            </a:r>
            <a:endParaRPr b="0" lang="en-US" sz="2000" strike="noStrike" u="none">
              <a:solidFill>
                <a:srgbClr val="000000"/>
              </a:solidFill>
              <a:effectLst/>
              <a:uFillTx/>
              <a:latin typeface="Arial"/>
            </a:endParaRPr>
          </a:p>
        </p:txBody>
      </p:sp>
      <p:sp>
        <p:nvSpPr>
          <p:cNvPr id="451" name=""/>
          <p:cNvSpPr/>
          <p:nvPr/>
        </p:nvSpPr>
        <p:spPr>
          <a:xfrm>
            <a:off x="609480" y="-76320"/>
            <a:ext cx="8229600" cy="1143000"/>
          </a:xfrm>
          <a:prstGeom prst="rect">
            <a:avLst/>
          </a:prstGeom>
          <a:noFill/>
          <a:ln w="0">
            <a:noFill/>
          </a:ln>
        </p:spPr>
        <p:style>
          <a:lnRef idx="0"/>
          <a:fillRef idx="0"/>
          <a:effectRef idx="0"/>
          <a:fontRef idx="minor"/>
        </p:style>
        <p:txBody>
          <a:bodyPr lIns="92160" rIns="92160" tIns="46080" bIns="46080" anchor="ctr">
            <a:no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95ba6"/>
                </a:solidFill>
                <a:effectLst/>
                <a:uFillTx/>
                <a:latin typeface="Arial"/>
              </a:rPr>
              <a:t>ALTERNATIVES</a:t>
            </a:r>
            <a:endParaRPr b="0" lang="en-US" sz="1400" strike="noStrike" u="none">
              <a:solidFill>
                <a:srgbClr val="000000"/>
              </a:solidFill>
              <a:effectLst/>
              <a:uFillTx/>
              <a:latin typeface="Times New Roman"/>
            </a:endParaRPr>
          </a:p>
        </p:txBody>
      </p:sp>
      <p:sp>
        <p:nvSpPr>
          <p:cNvPr id="452" name=""/>
          <p:cNvSpPr/>
          <p:nvPr/>
        </p:nvSpPr>
        <p:spPr>
          <a:xfrm>
            <a:off x="457200" y="99072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 name="PlaceHolder 2"/>
          <p:cNvSpPr>
            <a:spLocks noGrp="1"/>
          </p:cNvSpPr>
          <p:nvPr>
            <p:ph type="sldNum" idx="1"/>
          </p:nvPr>
        </p:nvSpPr>
        <p:spPr/>
        <p:txBody>
          <a:bodyPr/>
          <a:p>
            <a:fld id="{49E9B6A6-53F4-4BDF-B332-5625907625B8}" type="slidenum">
              <a:t>23</a:t>
            </a:fld>
          </a:p>
        </p:txBody>
      </p:sp>
    </p:spTree>
  </p:cSld>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3" name="PlaceHolder 1"/>
          <p:cNvSpPr>
            <a:spLocks noGrp="1"/>
          </p:cNvSpPr>
          <p:nvPr>
            <p:ph/>
          </p:nvPr>
        </p:nvSpPr>
        <p:spPr>
          <a:xfrm>
            <a:off x="762120" y="1142640"/>
            <a:ext cx="7696080" cy="5181480"/>
          </a:xfrm>
          <a:prstGeom prst="rect">
            <a:avLst/>
          </a:prstGeom>
          <a:solidFill>
            <a:srgbClr val="ffffcc"/>
          </a:solidFill>
          <a:ln w="9360">
            <a:solidFill>
              <a:srgbClr val="000000"/>
            </a:solidFill>
            <a:miter/>
          </a:ln>
          <a:effectLst>
            <a:outerShdw dist="36147" dir="2700000" blurRad="0" rotWithShape="0">
              <a:srgbClr val="919191"/>
            </a:outerShdw>
          </a:effectLst>
        </p:spPr>
        <p:txBody>
          <a:bodyPr lIns="92160" rIns="92160" tIns="46080" bIns="46080" anchor="t">
            <a:normAutofit/>
          </a:bodyPr>
          <a:p>
            <a:pPr marL="228600" indent="-228600">
              <a:lnSpc>
                <a:spcPct val="90000"/>
              </a:lnSpc>
              <a:spcBef>
                <a:spcPts val="1012"/>
              </a:spcBef>
              <a:spcAft>
                <a:spcPts val="4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endParaRPr b="0" lang="en-US" sz="1800" strike="noStrike" u="none">
              <a:solidFill>
                <a:srgbClr val="000000"/>
              </a:solidFill>
              <a:effectLst/>
              <a:uFillTx/>
              <a:latin typeface="Arial"/>
            </a:endParaRPr>
          </a:p>
          <a:p>
            <a:pPr marL="228600" indent="-228600">
              <a:lnSpc>
                <a:spcPct val="90000"/>
              </a:lnSpc>
              <a:spcBef>
                <a:spcPts val="1012"/>
              </a:spcBef>
              <a:spcAft>
                <a:spcPts val="4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Counterparty:</a:t>
            </a:r>
            <a:r>
              <a:rPr b="1" lang="en-US" sz="1800" strike="noStrike" u="none">
                <a:solidFill>
                  <a:srgbClr val="000000"/>
                </a:solidFill>
                <a:effectLst/>
                <a:uFillTx/>
                <a:latin typeface="Arial"/>
              </a:rPr>
              <a:t>	</a:t>
            </a:r>
            <a:r>
              <a:rPr b="0" lang="en-US" sz="1800" strike="noStrike" u="none">
                <a:solidFill>
                  <a:srgbClr val="000000"/>
                </a:solidFill>
                <a:effectLst/>
                <a:uFillTx/>
                <a:latin typeface="Arial"/>
              </a:rPr>
              <a:t>Atmos Energy Corporation</a:t>
            </a:r>
            <a:endParaRPr b="0" lang="en-US" sz="1800" strike="noStrike" u="none">
              <a:solidFill>
                <a:srgbClr val="000000"/>
              </a:solidFill>
              <a:effectLst/>
              <a:uFillTx/>
              <a:latin typeface="Arial"/>
            </a:endParaRPr>
          </a:p>
          <a:p>
            <a:pPr marL="228600" indent="-228600">
              <a:lnSpc>
                <a:spcPct val="90000"/>
              </a:lnSpc>
              <a:spcBef>
                <a:spcPts val="1012"/>
              </a:spcBef>
              <a:spcAft>
                <a:spcPts val="4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228600" indent="-228600">
              <a:lnSpc>
                <a:spcPct val="90000"/>
              </a:lnSpc>
              <a:spcBef>
                <a:spcPts val="1012"/>
              </a:spcBef>
              <a:spcAft>
                <a:spcPts val="4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Term:</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0" lang="en-US" sz="1800" strike="noStrike" u="none">
                <a:solidFill>
                  <a:srgbClr val="000000"/>
                </a:solidFill>
                <a:effectLst/>
                <a:uFillTx/>
                <a:latin typeface="Arial"/>
              </a:rPr>
              <a:t>Nov 1, 2000 - March 31, 2001</a:t>
            </a:r>
            <a:endParaRPr b="0" lang="en-US" sz="1800" strike="noStrike" u="none">
              <a:solidFill>
                <a:srgbClr val="000000"/>
              </a:solidFill>
              <a:effectLst/>
              <a:uFillTx/>
              <a:latin typeface="Arial"/>
            </a:endParaRPr>
          </a:p>
          <a:p>
            <a:pPr marL="228600" indent="-228600">
              <a:lnSpc>
                <a:spcPct val="90000"/>
              </a:lnSpc>
              <a:spcBef>
                <a:spcPts val="1012"/>
              </a:spcBef>
              <a:spcAft>
                <a:spcPts val="4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228600" indent="-228600">
              <a:lnSpc>
                <a:spcPct val="80000"/>
              </a:lnSpc>
              <a:spcBef>
                <a:spcPts val="675"/>
              </a:spcBef>
              <a:spcAft>
                <a:spcPts val="30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Index:</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0" lang="en-US" sz="1800" strike="noStrike" u="none">
                <a:solidFill>
                  <a:srgbClr val="000000"/>
                </a:solidFill>
                <a:effectLst/>
                <a:uFillTx/>
                <a:latin typeface="Arial"/>
              </a:rPr>
              <a:t>Cumulative HDDs as measured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Dallas  </a:t>
            </a:r>
            <a:r>
              <a:rPr b="1" lang="en-US" sz="1200" strike="noStrike" u="none">
                <a:solidFill>
                  <a:srgbClr val="000000"/>
                </a:solidFill>
                <a:effectLst/>
                <a:uFillTx/>
                <a:latin typeface="Arial"/>
              </a:rPr>
              <a:t>(WBAN #03927)</a:t>
            </a:r>
            <a:endParaRPr b="0" lang="en-US" sz="1200" strike="noStrike" u="none">
              <a:solidFill>
                <a:srgbClr val="000000"/>
              </a:solidFill>
              <a:effectLst/>
              <a:uFillTx/>
              <a:latin typeface="Arial"/>
            </a:endParaRPr>
          </a:p>
          <a:p>
            <a:pPr marL="228600" indent="-228600">
              <a:lnSpc>
                <a:spcPct val="50000"/>
              </a:lnSpc>
              <a:spcBef>
                <a:spcPts val="1012"/>
              </a:spcBef>
              <a:spcAft>
                <a:spcPts val="4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228600" indent="-228600">
              <a:lnSpc>
                <a:spcPct val="90000"/>
              </a:lnSpc>
              <a:spcBef>
                <a:spcPts val="561"/>
              </a:spcBef>
              <a:spcAft>
                <a:spcPts val="24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Strike:</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0" lang="en-US" sz="1800" strike="noStrike" u="none">
                <a:solidFill>
                  <a:srgbClr val="000000"/>
                </a:solidFill>
                <a:effectLst/>
                <a:uFillTx/>
                <a:latin typeface="Arial"/>
              </a:rPr>
              <a:t>2,010 </a:t>
            </a:r>
            <a:r>
              <a:rPr b="1" lang="en-US" sz="1000" strike="noStrike" u="none">
                <a:solidFill>
                  <a:srgbClr val="000000"/>
                </a:solidFill>
                <a:effectLst/>
                <a:uFillTx/>
                <a:latin typeface="Arial"/>
              </a:rPr>
              <a:t>(1/2 std. Dev. below 10-yr avg)</a:t>
            </a:r>
            <a:endParaRPr b="0" lang="en-US" sz="1000" strike="noStrike" u="none">
              <a:solidFill>
                <a:srgbClr val="000000"/>
              </a:solidFill>
              <a:effectLst/>
              <a:uFillTx/>
              <a:latin typeface="Arial"/>
            </a:endParaRPr>
          </a:p>
          <a:p>
            <a:pPr marL="228600" indent="-228600">
              <a:lnSpc>
                <a:spcPct val="90000"/>
              </a:lnSpc>
              <a:spcBef>
                <a:spcPts val="1012"/>
              </a:spcBef>
              <a:spcAft>
                <a:spcPts val="4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Payment:</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0" lang="en-US" sz="1800" strike="noStrike" u="none">
                <a:solidFill>
                  <a:srgbClr val="000000"/>
                </a:solidFill>
                <a:effectLst/>
                <a:uFillTx/>
                <a:latin typeface="Arial"/>
              </a:rPr>
              <a:t>$10,000/HDD</a:t>
            </a:r>
            <a:endParaRPr b="0" lang="en-US" sz="1800" strike="noStrike" u="none">
              <a:solidFill>
                <a:srgbClr val="000000"/>
              </a:solidFill>
              <a:effectLst/>
              <a:uFillTx/>
              <a:latin typeface="Arial"/>
            </a:endParaRPr>
          </a:p>
          <a:p>
            <a:pPr marL="228600" indent="-228600">
              <a:lnSpc>
                <a:spcPct val="90000"/>
              </a:lnSpc>
              <a:spcBef>
                <a:spcPts val="1012"/>
              </a:spcBef>
              <a:spcAft>
                <a:spcPts val="4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Limit:</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0" lang="en-US" sz="1800" strike="noStrike" u="none">
                <a:solidFill>
                  <a:srgbClr val="000000"/>
                </a:solidFill>
                <a:effectLst/>
                <a:uFillTx/>
                <a:latin typeface="Arial"/>
              </a:rPr>
              <a:t>$2,000,000</a:t>
            </a:r>
            <a:endParaRPr b="0" lang="en-US" sz="1800" strike="noStrike" u="none">
              <a:solidFill>
                <a:srgbClr val="000000"/>
              </a:solidFill>
              <a:effectLst/>
              <a:uFillTx/>
              <a:latin typeface="Arial"/>
            </a:endParaRPr>
          </a:p>
          <a:p>
            <a:pPr marL="228600" indent="-228600">
              <a:lnSpc>
                <a:spcPct val="90000"/>
              </a:lnSpc>
              <a:spcBef>
                <a:spcPts val="1012"/>
              </a:spcBef>
              <a:spcAft>
                <a:spcPts val="4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r>
              <a:rPr b="1" lang="en-US" sz="1800" strike="noStrike" u="none">
                <a:solidFill>
                  <a:srgbClr val="000000"/>
                </a:solidFill>
                <a:effectLst/>
                <a:uFillTx/>
                <a:latin typeface="Arial"/>
              </a:rPr>
              <a:t>Premium:</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0" lang="en-US" sz="1800" strike="noStrike" u="none">
                <a:solidFill>
                  <a:srgbClr val="fc0128"/>
                </a:solidFill>
                <a:effectLst/>
                <a:uFillTx/>
                <a:latin typeface="Arial"/>
              </a:rPr>
              <a:t>$575,000 (indicative)</a:t>
            </a:r>
            <a:r>
              <a:rPr b="0" lang="en-US" sz="1800" strike="noStrike" u="none">
                <a:solidFill>
                  <a:srgbClr val="000000"/>
                </a:solidFill>
                <a:effectLst/>
                <a:uFillTx/>
                <a:latin typeface="Arial"/>
              </a:rPr>
              <a:t>	</a:t>
            </a:r>
            <a:endParaRPr b="0" lang="en-US" sz="1800" strike="noStrike" u="none">
              <a:solidFill>
                <a:srgbClr val="000000"/>
              </a:solidFill>
              <a:effectLst/>
              <a:uFillTx/>
              <a:latin typeface="Arial"/>
            </a:endParaRPr>
          </a:p>
        </p:txBody>
      </p:sp>
      <p:sp>
        <p:nvSpPr>
          <p:cNvPr id="454" name=""/>
          <p:cNvSpPr/>
          <p:nvPr/>
        </p:nvSpPr>
        <p:spPr>
          <a:xfrm>
            <a:off x="609480" y="-76320"/>
            <a:ext cx="8229600" cy="1143000"/>
          </a:xfrm>
          <a:prstGeom prst="rect">
            <a:avLst/>
          </a:prstGeom>
          <a:noFill/>
          <a:ln w="0">
            <a:noFill/>
          </a:ln>
        </p:spPr>
        <p:style>
          <a:lnRef idx="0"/>
          <a:fillRef idx="0"/>
          <a:effectRef idx="0"/>
          <a:fontRef idx="minor"/>
        </p:style>
        <p:txBody>
          <a:bodyPr lIns="92160" rIns="92160" tIns="46080" bIns="46080" anchor="ctr">
            <a:no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95ba6"/>
                </a:solidFill>
                <a:effectLst/>
                <a:uFillTx/>
                <a:latin typeface="Arial"/>
              </a:rPr>
              <a:t>WINTER FLOOR STRUCTURE</a:t>
            </a:r>
            <a:endParaRPr b="0" lang="en-US" sz="1400" strike="noStrike" u="none">
              <a:solidFill>
                <a:srgbClr val="000000"/>
              </a:solidFill>
              <a:effectLst/>
              <a:uFillTx/>
              <a:latin typeface="Times New Roman"/>
            </a:endParaRPr>
          </a:p>
        </p:txBody>
      </p:sp>
      <p:sp>
        <p:nvSpPr>
          <p:cNvPr id="455" name=""/>
          <p:cNvSpPr/>
          <p:nvPr/>
        </p:nvSpPr>
        <p:spPr>
          <a:xfrm>
            <a:off x="457200" y="99072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 name="PlaceHolder 2"/>
          <p:cNvSpPr>
            <a:spLocks noGrp="1"/>
          </p:cNvSpPr>
          <p:nvPr>
            <p:ph type="sldNum" idx="1"/>
          </p:nvPr>
        </p:nvSpPr>
        <p:spPr/>
        <p:txBody>
          <a:bodyPr/>
          <a:p>
            <a:fld id="{BFD0FDEA-145F-4EFB-9B71-CDEACC207ED0}" type="slidenum">
              <a:t>24</a:t>
            </a:fld>
          </a:p>
        </p:txBody>
      </p:sp>
    </p:spTree>
  </p:cSld>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456" name=""/>
          <p:cNvGraphicFramePr/>
          <p:nvPr/>
        </p:nvGraphicFramePr>
        <p:xfrm>
          <a:off x="609480" y="1828800"/>
          <a:ext cx="7848720" cy="3886200"/>
        </p:xfrm>
        <a:graphic>
          <a:graphicData uri="http://schemas.openxmlformats.org/presentationml/2006/ole">
            <p:oleObj progId="Excel.Sheet.12" r:id="rId1" spid="">
              <p:embed/>
              <p:pic>
                <p:nvPicPr>
                  <p:cNvPr id="457" name="" descr=""/>
                  <p:cNvPicPr/>
                  <p:nvPr/>
                </p:nvPicPr>
                <p:blipFill>
                  <a:blip r:embed="rId2"/>
                  <a:stretch/>
                </p:blipFill>
                <p:spPr>
                  <a:xfrm>
                    <a:off x="609480" y="1828800"/>
                    <a:ext cx="7848720" cy="3886200"/>
                  </a:xfrm>
                  <a:prstGeom prst="rect">
                    <a:avLst/>
                  </a:prstGeom>
                  <a:noFill/>
                  <a:ln w="0">
                    <a:noFill/>
                  </a:ln>
                </p:spPr>
              </p:pic>
            </p:oleObj>
          </a:graphicData>
        </a:graphic>
      </p:graphicFrame>
      <p:sp>
        <p:nvSpPr>
          <p:cNvPr id="458" name=""/>
          <p:cNvSpPr/>
          <p:nvPr/>
        </p:nvSpPr>
        <p:spPr>
          <a:xfrm>
            <a:off x="609480" y="-76320"/>
            <a:ext cx="8229600" cy="1143000"/>
          </a:xfrm>
          <a:prstGeom prst="rect">
            <a:avLst/>
          </a:prstGeom>
          <a:noFill/>
          <a:ln w="0">
            <a:noFill/>
          </a:ln>
        </p:spPr>
        <p:style>
          <a:lnRef idx="0"/>
          <a:fillRef idx="0"/>
          <a:effectRef idx="0"/>
          <a:fontRef idx="minor"/>
        </p:style>
        <p:txBody>
          <a:bodyPr lIns="92160" rIns="92160" tIns="46080" bIns="46080" anchor="ctr">
            <a:no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95ba6"/>
                </a:solidFill>
                <a:effectLst/>
                <a:uFillTx/>
                <a:latin typeface="Arial"/>
              </a:rPr>
              <a:t>WINTER FLOOR STRUCTURE</a:t>
            </a:r>
            <a:endParaRPr b="0" lang="en-US" sz="1400" strike="noStrike" u="none">
              <a:solidFill>
                <a:srgbClr val="000000"/>
              </a:solidFill>
              <a:effectLst/>
              <a:uFillTx/>
              <a:latin typeface="Times New Roman"/>
            </a:endParaRPr>
          </a:p>
        </p:txBody>
      </p:sp>
      <p:sp>
        <p:nvSpPr>
          <p:cNvPr id="459" name=""/>
          <p:cNvSpPr/>
          <p:nvPr/>
        </p:nvSpPr>
        <p:spPr>
          <a:xfrm>
            <a:off x="457200" y="76212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60" name=""/>
          <p:cNvSpPr/>
          <p:nvPr/>
        </p:nvSpPr>
        <p:spPr>
          <a:xfrm>
            <a:off x="762120" y="1036800"/>
            <a:ext cx="7619760" cy="641160"/>
          </a:xfrm>
          <a:prstGeom prst="rect">
            <a:avLst/>
          </a:prstGeom>
          <a:noFill/>
          <a:ln w="0">
            <a:noFill/>
          </a:ln>
        </p:spPr>
        <p:style>
          <a:lnRef idx="0"/>
          <a:fillRef idx="0"/>
          <a:effectRef idx="0"/>
          <a:fontRef idx="minor"/>
        </p:style>
        <p:txBody>
          <a:bodyPr lIns="92160" rIns="92160" tIns="46080" bIns="4608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For the Nov 1 - March 31  floor, as HDDs fall below the strike, Atmos is compensated $10,000 per HDD by the floor up to a limit of $2,000,000.  If temperatures are cool, Atmos will retain the financial benefits of its business, paying only a floor premium.</a:t>
            </a:r>
            <a:endParaRPr b="0" lang="en-US" sz="1200" strike="noStrike" u="none">
              <a:solidFill>
                <a:srgbClr val="000000"/>
              </a:solidFill>
              <a:effectLst/>
              <a:uFillTx/>
              <a:latin typeface="Times New Roman"/>
            </a:endParaRPr>
          </a:p>
        </p:txBody>
      </p:sp>
      <p:sp>
        <p:nvSpPr>
          <p:cNvPr id="461" name=""/>
          <p:cNvSpPr/>
          <p:nvPr/>
        </p:nvSpPr>
        <p:spPr>
          <a:xfrm>
            <a:off x="4800600" y="2727360"/>
            <a:ext cx="3429000" cy="550440"/>
          </a:xfrm>
          <a:prstGeom prst="rect">
            <a:avLst/>
          </a:prstGeom>
          <a:noFill/>
          <a:ln w="0">
            <a:noFill/>
          </a:ln>
        </p:spPr>
        <p:style>
          <a:lnRef idx="0"/>
          <a:fillRef idx="0"/>
          <a:effectRef idx="0"/>
          <a:fontRef idx="minor"/>
        </p:style>
        <p:txBody>
          <a:bodyPr lIns="92160" rIns="92160" tIns="46080" bIns="46080" anchor="t">
            <a:spAutoFit/>
          </a:bodyPr>
          <a:p>
            <a:pP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The floor is “active” where the line is sloped and “inactive” where it is flat representing ENA payments to Atmos to compensate for a warmer than expected winter.</a:t>
            </a:r>
            <a:endParaRPr b="0" lang="en-US" sz="1000" strike="noStrike" u="none">
              <a:solidFill>
                <a:srgbClr val="000000"/>
              </a:solidFill>
              <a:effectLst/>
              <a:uFillTx/>
              <a:latin typeface="Times New Roman"/>
            </a:endParaRPr>
          </a:p>
        </p:txBody>
      </p:sp>
      <p:sp>
        <p:nvSpPr>
          <p:cNvPr id="462" name=""/>
          <p:cNvSpPr/>
          <p:nvPr/>
        </p:nvSpPr>
        <p:spPr>
          <a:xfrm flipH="1">
            <a:off x="5790960" y="3276720"/>
            <a:ext cx="609480" cy="609480"/>
          </a:xfrm>
          <a:prstGeom prst="line">
            <a:avLst/>
          </a:prstGeom>
          <a:ln w="6480">
            <a:solidFill>
              <a:srgbClr val="000000"/>
            </a:solidFill>
            <a:miter/>
            <a:tailEnd len="med" type="triangle" w="med"/>
          </a:ln>
        </p:spPr>
        <p:style>
          <a:lnRef idx="0"/>
          <a:fillRef idx="0"/>
          <a:effectRef idx="0"/>
          <a:fontRef idx="minor"/>
        </p:style>
        <p:txBody>
          <a:bodyPr lIns="91800" rIns="91800" anchor="ctr">
            <a:noAutofit/>
          </a:bodyPr>
          <a:p>
            <a:endParaRPr b="0" lang="en-US" sz="2400" strike="noStrike" u="none">
              <a:solidFill>
                <a:srgbClr val="000000"/>
              </a:solidFill>
              <a:effectLst/>
              <a:uFillTx/>
              <a:latin typeface="Times New Roman"/>
            </a:endParaRPr>
          </a:p>
        </p:txBody>
      </p:sp>
      <p:sp>
        <p:nvSpPr>
          <p:cNvPr id="2" name="PlaceHolder 1"/>
          <p:cNvSpPr>
            <a:spLocks noGrp="1"/>
          </p:cNvSpPr>
          <p:nvPr>
            <p:ph type="sldNum" idx="1"/>
          </p:nvPr>
        </p:nvSpPr>
        <p:spPr/>
        <p:txBody>
          <a:bodyPr/>
          <a:p>
            <a:fld id="{5C3204C5-2055-4E81-866A-3C61C77B42C9}" type="slidenum">
              <a:t>25</a:t>
            </a:fld>
          </a:p>
        </p:txBody>
      </p:sp>
    </p:spTree>
  </p:cSld>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3" name="PlaceHolder 1"/>
          <p:cNvSpPr>
            <a:spLocks noGrp="1"/>
          </p:cNvSpPr>
          <p:nvPr>
            <p:ph/>
          </p:nvPr>
        </p:nvSpPr>
        <p:spPr>
          <a:xfrm>
            <a:off x="762120" y="1371240"/>
            <a:ext cx="7696080" cy="4724280"/>
          </a:xfrm>
          <a:prstGeom prst="rect">
            <a:avLst/>
          </a:prstGeom>
          <a:solidFill>
            <a:srgbClr val="ffffcc"/>
          </a:solidFill>
          <a:ln w="9360">
            <a:solidFill>
              <a:srgbClr val="000000"/>
            </a:solidFill>
            <a:miter/>
          </a:ln>
          <a:effectLst>
            <a:outerShdw dist="36147" dir="2700000" blurRad="0" rotWithShape="0">
              <a:srgbClr val="919191"/>
            </a:outerShdw>
          </a:effectLst>
        </p:spPr>
        <p:txBody>
          <a:bodyPr lIns="92160" rIns="92160" tIns="46080" bIns="46080" anchor="t">
            <a:normAutofit/>
          </a:bodyPr>
          <a:p>
            <a:pPr marL="343080" indent="-343080">
              <a:lnSpc>
                <a:spcPct val="80000"/>
              </a:lnSpc>
              <a:spcBef>
                <a:spcPts val="249"/>
              </a:spcBef>
              <a:spcAft>
                <a:spcPts val="24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	</a:t>
            </a:r>
            <a:endParaRPr b="0" lang="en-US" sz="2000" strike="noStrike" u="none">
              <a:solidFill>
                <a:srgbClr val="000000"/>
              </a:solidFill>
              <a:effectLst/>
              <a:uFillTx/>
              <a:latin typeface="Arial"/>
            </a:endParaRPr>
          </a:p>
          <a:p>
            <a:pPr marL="343080" indent="-343080">
              <a:lnSpc>
                <a:spcPct val="80000"/>
              </a:lnSpc>
              <a:spcBef>
                <a:spcPts val="249"/>
              </a:spcBef>
              <a:spcAft>
                <a:spcPts val="24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Counterparty:</a:t>
            </a:r>
            <a:r>
              <a:rPr b="0" lang="en-US" sz="2000" strike="noStrike" u="none">
                <a:solidFill>
                  <a:srgbClr val="000000"/>
                </a:solidFill>
                <a:effectLst/>
                <a:uFillTx/>
                <a:latin typeface="Arial"/>
              </a:rPr>
              <a:t>  </a:t>
            </a:r>
            <a:r>
              <a:rPr b="0" lang="en-US" sz="2000" strike="noStrike" u="none">
                <a:solidFill>
                  <a:srgbClr val="000000"/>
                </a:solidFill>
                <a:effectLst/>
                <a:uFillTx/>
                <a:latin typeface="Arial"/>
              </a:rPr>
              <a:t>	</a:t>
            </a:r>
            <a:r>
              <a:rPr b="0" lang="en-US" sz="2000" strike="noStrike" u="none">
                <a:solidFill>
                  <a:srgbClr val="000000"/>
                </a:solidFill>
                <a:effectLst/>
                <a:uFillTx/>
                <a:latin typeface="Arial"/>
              </a:rPr>
              <a:t>Atmos Energy Corporation</a:t>
            </a:r>
            <a:endParaRPr b="0" lang="en-US" sz="2000" strike="noStrike" u="none">
              <a:solidFill>
                <a:srgbClr val="000000"/>
              </a:solidFill>
              <a:effectLst/>
              <a:uFillTx/>
              <a:latin typeface="Arial"/>
            </a:endParaRPr>
          </a:p>
          <a:p>
            <a:pPr marL="343080" indent="-343080">
              <a:lnSpc>
                <a:spcPct val="80000"/>
              </a:lnSpc>
              <a:spcBef>
                <a:spcPts val="249"/>
              </a:spcBef>
              <a:spcAft>
                <a:spcPts val="24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Arial"/>
            </a:endParaRPr>
          </a:p>
          <a:p>
            <a:pPr marL="343080" indent="-343080">
              <a:lnSpc>
                <a:spcPct val="80000"/>
              </a:lnSpc>
              <a:spcBef>
                <a:spcPts val="249"/>
              </a:spcBef>
              <a:spcAft>
                <a:spcPts val="24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Term:</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a:t>
            </a:r>
            <a:r>
              <a:rPr b="0" lang="en-US" sz="2000" strike="noStrike" u="none">
                <a:solidFill>
                  <a:srgbClr val="000000"/>
                </a:solidFill>
                <a:effectLst/>
                <a:uFillTx/>
                <a:latin typeface="Arial"/>
              </a:rPr>
              <a:t>Nov 1, 2000 - Mar 31, 2001</a:t>
            </a:r>
            <a:endParaRPr b="0" lang="en-US" sz="2000" strike="noStrike" u="none">
              <a:solidFill>
                <a:srgbClr val="000000"/>
              </a:solidFill>
              <a:effectLst/>
              <a:uFillTx/>
              <a:latin typeface="Arial"/>
            </a:endParaRPr>
          </a:p>
          <a:p>
            <a:pPr marL="343080" indent="-343080">
              <a:lnSpc>
                <a:spcPct val="80000"/>
              </a:lnSpc>
              <a:spcBef>
                <a:spcPts val="249"/>
              </a:spcBef>
              <a:spcAft>
                <a:spcPts val="24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Arial"/>
            </a:endParaRPr>
          </a:p>
          <a:p>
            <a:pPr marL="343080" indent="-343080">
              <a:lnSpc>
                <a:spcPct val="80000"/>
              </a:lnSpc>
              <a:spcBef>
                <a:spcPts val="249"/>
              </a:spcBef>
              <a:spcAft>
                <a:spcPts val="24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Index:</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a:t>
            </a:r>
            <a:r>
              <a:rPr b="0" lang="en-US" sz="2000" strike="noStrike" u="none">
                <a:solidFill>
                  <a:srgbClr val="000000"/>
                </a:solidFill>
                <a:effectLst/>
                <a:uFillTx/>
                <a:latin typeface="Arial"/>
              </a:rPr>
              <a:t>Cumulative HDDs as measured at </a:t>
            </a:r>
            <a:r>
              <a:rPr b="0" lang="en-US" sz="2000" strike="noStrike" u="none">
                <a:solidFill>
                  <a:srgbClr val="000000"/>
                </a:solidFill>
                <a:effectLst/>
                <a:uFillTx/>
                <a:latin typeface="Arial"/>
              </a:rPr>
              <a:t>	</a:t>
            </a:r>
            <a:r>
              <a:rPr b="0" lang="en-US" sz="2000" strike="noStrike" u="none">
                <a:solidFill>
                  <a:srgbClr val="000000"/>
                </a:solidFill>
                <a:effectLst/>
                <a:uFillTx/>
                <a:latin typeface="Arial"/>
              </a:rPr>
              <a:t>	</a:t>
            </a:r>
            <a:r>
              <a:rPr b="0" lang="en-US" sz="2000" strike="noStrike" u="none">
                <a:solidFill>
                  <a:srgbClr val="000000"/>
                </a:solidFill>
                <a:effectLst/>
                <a:uFillTx/>
                <a:latin typeface="Arial"/>
              </a:rPr>
              <a:t>	</a:t>
            </a:r>
            <a:r>
              <a:rPr b="0" lang="en-US" sz="2000" strike="noStrike" u="none">
                <a:solidFill>
                  <a:srgbClr val="000000"/>
                </a:solidFill>
                <a:effectLst/>
                <a:uFillTx/>
                <a:latin typeface="Arial"/>
              </a:rPr>
              <a:t>	</a:t>
            </a:r>
            <a:r>
              <a:rPr b="0" lang="en-US" sz="2000" strike="noStrike" u="none">
                <a:solidFill>
                  <a:srgbClr val="000000"/>
                </a:solidFill>
                <a:effectLst/>
                <a:uFillTx/>
                <a:latin typeface="Arial"/>
              </a:rPr>
              <a:t>Dallas  </a:t>
            </a:r>
            <a:r>
              <a:rPr b="1" lang="en-US" sz="1400" strike="noStrike" u="none">
                <a:solidFill>
                  <a:srgbClr val="000000"/>
                </a:solidFill>
                <a:effectLst/>
                <a:uFillTx/>
                <a:latin typeface="Arial"/>
              </a:rPr>
              <a:t>(WBAN #03927)</a:t>
            </a:r>
            <a:r>
              <a:rPr b="1" lang="en-US" sz="2000" strike="noStrike" u="none">
                <a:solidFill>
                  <a:srgbClr val="000000"/>
                </a:solidFill>
                <a:effectLst/>
                <a:uFillTx/>
                <a:latin typeface="Arial"/>
              </a:rPr>
              <a:t> </a:t>
            </a:r>
            <a:endParaRPr b="0" lang="en-US" sz="2000" strike="noStrike" u="none">
              <a:solidFill>
                <a:srgbClr val="000000"/>
              </a:solidFill>
              <a:effectLst/>
              <a:uFillTx/>
              <a:latin typeface="Arial"/>
            </a:endParaRPr>
          </a:p>
          <a:p>
            <a:pPr marL="343080" indent="-343080">
              <a:lnSpc>
                <a:spcPct val="80000"/>
              </a:lnSpc>
              <a:spcBef>
                <a:spcPts val="249"/>
              </a:spcBef>
              <a:spcAft>
                <a:spcPts val="24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Arial"/>
            </a:endParaRPr>
          </a:p>
          <a:p>
            <a:pPr marL="343080" indent="-343080">
              <a:lnSpc>
                <a:spcPct val="80000"/>
              </a:lnSpc>
              <a:spcBef>
                <a:spcPts val="249"/>
              </a:spcBef>
              <a:spcAft>
                <a:spcPts val="24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Upper Strike:   </a:t>
            </a:r>
            <a:r>
              <a:rPr b="1" lang="en-US" sz="2000" strike="noStrike" u="none">
                <a:solidFill>
                  <a:srgbClr val="000000"/>
                </a:solidFill>
                <a:effectLst/>
                <a:uFillTx/>
                <a:latin typeface="Arial"/>
              </a:rPr>
              <a:t>	</a:t>
            </a:r>
            <a:r>
              <a:rPr b="0" lang="en-US" sz="2000" strike="noStrike" u="none">
                <a:solidFill>
                  <a:srgbClr val="000000"/>
                </a:solidFill>
                <a:effectLst/>
                <a:uFillTx/>
                <a:latin typeface="Arial"/>
              </a:rPr>
              <a:t>2,165 HDDs </a:t>
            </a:r>
            <a:endParaRPr b="0" lang="en-US" sz="2000" strike="noStrike" u="none">
              <a:solidFill>
                <a:srgbClr val="000000"/>
              </a:solidFill>
              <a:effectLst/>
              <a:uFillTx/>
              <a:latin typeface="Arial"/>
            </a:endParaRPr>
          </a:p>
          <a:p>
            <a:pPr marL="343080" indent="-343080">
              <a:lnSpc>
                <a:spcPct val="80000"/>
              </a:lnSpc>
              <a:spcBef>
                <a:spcPts val="249"/>
              </a:spcBef>
              <a:spcAft>
                <a:spcPts val="24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Lower Strike:   </a:t>
            </a:r>
            <a:r>
              <a:rPr b="1" lang="en-US" sz="2000" strike="noStrike" u="none">
                <a:solidFill>
                  <a:srgbClr val="000000"/>
                </a:solidFill>
                <a:effectLst/>
                <a:uFillTx/>
                <a:latin typeface="Arial"/>
              </a:rPr>
              <a:t>	</a:t>
            </a:r>
            <a:r>
              <a:rPr b="0" lang="en-US" sz="2000" strike="noStrike" u="none">
                <a:solidFill>
                  <a:srgbClr val="000000"/>
                </a:solidFill>
                <a:effectLst/>
                <a:uFillTx/>
                <a:latin typeface="Arial"/>
              </a:rPr>
              <a:t>2,010 HDDs </a:t>
            </a:r>
            <a:endParaRPr b="0" lang="en-US" sz="2000" strike="noStrike" u="none">
              <a:solidFill>
                <a:srgbClr val="000000"/>
              </a:solidFill>
              <a:effectLst/>
              <a:uFillTx/>
              <a:latin typeface="Arial"/>
            </a:endParaRPr>
          </a:p>
          <a:p>
            <a:pPr marL="343080" indent="-343080">
              <a:lnSpc>
                <a:spcPct val="80000"/>
              </a:lnSpc>
              <a:spcBef>
                <a:spcPts val="249"/>
              </a:spcBef>
              <a:spcAft>
                <a:spcPts val="24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Payment:</a:t>
            </a:r>
            <a:r>
              <a:rPr b="0" lang="en-US" sz="2000" strike="noStrike" u="none">
                <a:solidFill>
                  <a:srgbClr val="000000"/>
                </a:solidFill>
                <a:effectLst/>
                <a:uFillTx/>
                <a:latin typeface="Arial"/>
              </a:rPr>
              <a:t>	</a:t>
            </a:r>
            <a:r>
              <a:rPr b="0" lang="en-US" sz="2000" strike="noStrike" u="none">
                <a:solidFill>
                  <a:srgbClr val="000000"/>
                </a:solidFill>
                <a:effectLst/>
                <a:uFillTx/>
                <a:latin typeface="Arial"/>
              </a:rPr>
              <a:t>       </a:t>
            </a:r>
            <a:r>
              <a:rPr b="0" lang="en-US" sz="2000" strike="noStrike" u="none">
                <a:solidFill>
                  <a:srgbClr val="000000"/>
                </a:solidFill>
                <a:effectLst/>
                <a:uFillTx/>
                <a:latin typeface="Arial"/>
              </a:rPr>
              <a:t>	</a:t>
            </a:r>
            <a:r>
              <a:rPr b="0" lang="en-US" sz="2000" strike="noStrike" u="none">
                <a:solidFill>
                  <a:srgbClr val="000000"/>
                </a:solidFill>
                <a:effectLst/>
                <a:uFillTx/>
                <a:latin typeface="Arial"/>
              </a:rPr>
              <a:t>$10,000/HDD</a:t>
            </a:r>
            <a:endParaRPr b="0" lang="en-US" sz="2000" strike="noStrike" u="none">
              <a:solidFill>
                <a:srgbClr val="000000"/>
              </a:solidFill>
              <a:effectLst/>
              <a:uFillTx/>
              <a:latin typeface="Arial"/>
            </a:endParaRPr>
          </a:p>
          <a:p>
            <a:pPr marL="343080" indent="-343080">
              <a:lnSpc>
                <a:spcPct val="80000"/>
              </a:lnSpc>
              <a:spcBef>
                <a:spcPts val="249"/>
              </a:spcBef>
              <a:spcAft>
                <a:spcPts val="24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Limit:</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a:t>
            </a:r>
            <a:r>
              <a:rPr b="0" lang="en-US" sz="2000" strike="noStrike" u="none">
                <a:solidFill>
                  <a:srgbClr val="000000"/>
                </a:solidFill>
                <a:effectLst/>
                <a:uFillTx/>
                <a:latin typeface="Arial"/>
              </a:rPr>
              <a:t>$2,000,000</a:t>
            </a:r>
            <a:endParaRPr b="0" lang="en-US" sz="2000" strike="noStrike" u="none">
              <a:solidFill>
                <a:srgbClr val="000000"/>
              </a:solidFill>
              <a:effectLst/>
              <a:uFillTx/>
              <a:latin typeface="Arial"/>
            </a:endParaRPr>
          </a:p>
          <a:p>
            <a:pPr marL="343080" indent="-343080">
              <a:lnSpc>
                <a:spcPct val="80000"/>
              </a:lnSpc>
              <a:spcBef>
                <a:spcPts val="249"/>
              </a:spcBef>
              <a:spcAft>
                <a:spcPts val="24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a:t>
            </a:r>
            <a:r>
              <a:rPr b="1" lang="en-US" sz="2000" strike="noStrike" u="none">
                <a:solidFill>
                  <a:srgbClr val="000000"/>
                </a:solidFill>
                <a:effectLst/>
                <a:uFillTx/>
                <a:latin typeface="Arial"/>
              </a:rPr>
              <a:t>Premium:          </a:t>
            </a:r>
            <a:r>
              <a:rPr b="1" lang="en-US" sz="2000" strike="noStrike" u="none">
                <a:solidFill>
                  <a:srgbClr val="000000"/>
                </a:solidFill>
                <a:effectLst/>
                <a:uFillTx/>
                <a:latin typeface="Arial"/>
              </a:rPr>
              <a:t>	</a:t>
            </a:r>
            <a:r>
              <a:rPr b="0" lang="en-US" sz="2000" strike="noStrike" u="none">
                <a:solidFill>
                  <a:srgbClr val="fc0128"/>
                </a:solidFill>
                <a:effectLst/>
                <a:uFillTx/>
                <a:latin typeface="Arial"/>
              </a:rPr>
              <a:t>None</a:t>
            </a:r>
            <a:endParaRPr b="0" lang="en-US" sz="2000" strike="noStrike" u="none">
              <a:solidFill>
                <a:srgbClr val="000000"/>
              </a:solidFill>
              <a:effectLst/>
              <a:uFillTx/>
              <a:latin typeface="Arial"/>
            </a:endParaRPr>
          </a:p>
          <a:p>
            <a:pPr marL="343080" indent="-343080">
              <a:lnSpc>
                <a:spcPct val="80000"/>
              </a:lnSpc>
              <a:spcBef>
                <a:spcPts val="1125"/>
              </a:spcBef>
              <a:spcAft>
                <a:spcPts val="49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a:t>
            </a:r>
            <a:endParaRPr b="0" lang="en-US" sz="2000" strike="noStrike" u="none">
              <a:solidFill>
                <a:srgbClr val="000000"/>
              </a:solidFill>
              <a:effectLst/>
              <a:uFillTx/>
              <a:latin typeface="Arial"/>
            </a:endParaRPr>
          </a:p>
        </p:txBody>
      </p:sp>
      <p:sp>
        <p:nvSpPr>
          <p:cNvPr id="464" name=""/>
          <p:cNvSpPr/>
          <p:nvPr/>
        </p:nvSpPr>
        <p:spPr>
          <a:xfrm>
            <a:off x="152280" y="0"/>
            <a:ext cx="8763120" cy="1143000"/>
          </a:xfrm>
          <a:prstGeom prst="rect">
            <a:avLst/>
          </a:prstGeom>
          <a:noFill/>
          <a:ln w="0">
            <a:noFill/>
          </a:ln>
        </p:spPr>
        <p:style>
          <a:lnRef idx="0"/>
          <a:fillRef idx="0"/>
          <a:effectRef idx="0"/>
          <a:fontRef idx="minor"/>
        </p:style>
        <p:txBody>
          <a:bodyPr lIns="92160" rIns="92160" tIns="46080" bIns="46080" anchor="ctr">
            <a:no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95ba6"/>
                </a:solidFill>
                <a:effectLst/>
                <a:uFillTx/>
                <a:latin typeface="Arial"/>
              </a:rPr>
              <a:t>WINTER </a:t>
            </a:r>
            <a:r>
              <a:rPr b="0" lang="en-US" sz="1400" strike="noStrike" u="none">
                <a:solidFill>
                  <a:srgbClr val="000000"/>
                </a:solidFill>
                <a:effectLst/>
                <a:uFillTx/>
                <a:latin typeface="Arial"/>
              </a:rPr>
              <a:t>“</a:t>
            </a:r>
            <a:r>
              <a:rPr b="0" lang="en-US" sz="1400" strike="noStrike" u="none">
                <a:solidFill>
                  <a:srgbClr val="fc0128"/>
                </a:solidFill>
                <a:effectLst/>
                <a:uFillTx/>
                <a:latin typeface="Arial"/>
              </a:rPr>
              <a:t>$0 COST</a:t>
            </a:r>
            <a:r>
              <a:rPr b="0" lang="en-US" sz="1400" strike="noStrike" u="none">
                <a:solidFill>
                  <a:srgbClr val="095ba6"/>
                </a:solidFill>
                <a:effectLst/>
                <a:uFillTx/>
                <a:latin typeface="Arial"/>
              </a:rPr>
              <a:t>” COLLAR STRUCTURE</a:t>
            </a:r>
            <a:endParaRPr b="0" lang="en-US" sz="1400" strike="noStrike" u="none">
              <a:solidFill>
                <a:srgbClr val="000000"/>
              </a:solidFill>
              <a:effectLst/>
              <a:uFillTx/>
              <a:latin typeface="Times New Roman"/>
            </a:endParaRPr>
          </a:p>
        </p:txBody>
      </p:sp>
      <p:sp>
        <p:nvSpPr>
          <p:cNvPr id="465" name=""/>
          <p:cNvSpPr/>
          <p:nvPr/>
        </p:nvSpPr>
        <p:spPr>
          <a:xfrm>
            <a:off x="457200" y="91440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 name="PlaceHolder 2"/>
          <p:cNvSpPr>
            <a:spLocks noGrp="1"/>
          </p:cNvSpPr>
          <p:nvPr>
            <p:ph type="sldNum" idx="1"/>
          </p:nvPr>
        </p:nvSpPr>
        <p:spPr/>
        <p:txBody>
          <a:bodyPr/>
          <a:p>
            <a:fld id="{0B5FEE62-4406-4338-BD01-D5B3647605A0}" type="slidenum">
              <a:t>26</a:t>
            </a:fld>
          </a:p>
        </p:txBody>
      </p:sp>
    </p:spTree>
  </p:cSld>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466" name=""/>
          <p:cNvGraphicFramePr/>
          <p:nvPr/>
        </p:nvGraphicFramePr>
        <p:xfrm>
          <a:off x="685800" y="1752480"/>
          <a:ext cx="7696080" cy="4572000"/>
        </p:xfrm>
        <a:graphic>
          <a:graphicData uri="http://schemas.openxmlformats.org/presentationml/2006/ole">
            <p:oleObj progId="Excel.Sheet.12" r:id="rId1" spid="">
              <p:embed/>
              <p:pic>
                <p:nvPicPr>
                  <p:cNvPr id="467" name="" descr=""/>
                  <p:cNvPicPr/>
                  <p:nvPr/>
                </p:nvPicPr>
                <p:blipFill>
                  <a:blip r:embed="rId2"/>
                  <a:stretch/>
                </p:blipFill>
                <p:spPr>
                  <a:xfrm>
                    <a:off x="685800" y="1752480"/>
                    <a:ext cx="7696080" cy="4572000"/>
                  </a:xfrm>
                  <a:prstGeom prst="rect">
                    <a:avLst/>
                  </a:prstGeom>
                  <a:noFill/>
                  <a:ln w="0">
                    <a:noFill/>
                  </a:ln>
                </p:spPr>
              </p:pic>
            </p:oleObj>
          </a:graphicData>
        </a:graphic>
      </p:graphicFrame>
      <p:sp>
        <p:nvSpPr>
          <p:cNvPr id="468" name=""/>
          <p:cNvSpPr/>
          <p:nvPr/>
        </p:nvSpPr>
        <p:spPr>
          <a:xfrm>
            <a:off x="609480" y="-76320"/>
            <a:ext cx="8229600" cy="1143000"/>
          </a:xfrm>
          <a:prstGeom prst="rect">
            <a:avLst/>
          </a:prstGeom>
          <a:noFill/>
          <a:ln w="0">
            <a:noFill/>
          </a:ln>
        </p:spPr>
        <p:style>
          <a:lnRef idx="0"/>
          <a:fillRef idx="0"/>
          <a:effectRef idx="0"/>
          <a:fontRef idx="minor"/>
        </p:style>
        <p:txBody>
          <a:bodyPr lIns="92160" rIns="92160" tIns="46080" bIns="46080" anchor="ctr">
            <a:no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95ba6"/>
                </a:solidFill>
                <a:effectLst/>
                <a:uFillTx/>
                <a:latin typeface="Arial"/>
              </a:rPr>
              <a:t>WINTER COLLAR STRUCTURE</a:t>
            </a:r>
            <a:endParaRPr b="0" lang="en-US" sz="1400" strike="noStrike" u="none">
              <a:solidFill>
                <a:srgbClr val="000000"/>
              </a:solidFill>
              <a:effectLst/>
              <a:uFillTx/>
              <a:latin typeface="Times New Roman"/>
            </a:endParaRPr>
          </a:p>
        </p:txBody>
      </p:sp>
      <p:sp>
        <p:nvSpPr>
          <p:cNvPr id="469" name=""/>
          <p:cNvSpPr/>
          <p:nvPr/>
        </p:nvSpPr>
        <p:spPr>
          <a:xfrm>
            <a:off x="457200" y="99072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70" name=""/>
          <p:cNvSpPr/>
          <p:nvPr/>
        </p:nvSpPr>
        <p:spPr>
          <a:xfrm>
            <a:off x="3733920" y="2955960"/>
            <a:ext cx="3352680" cy="782280"/>
          </a:xfrm>
          <a:prstGeom prst="rect">
            <a:avLst/>
          </a:prstGeom>
          <a:noFill/>
          <a:ln w="0">
            <a:noFill/>
          </a:ln>
        </p:spPr>
        <p:style>
          <a:lnRef idx="0"/>
          <a:fillRef idx="0"/>
          <a:effectRef idx="0"/>
          <a:fontRef idx="minor"/>
        </p:style>
        <p:txBody>
          <a:bodyPr lIns="92160" rIns="92160" tIns="46080" bIns="46080" anchor="t">
            <a:spAutoFit/>
          </a:bodyPr>
          <a:p>
            <a:pP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Payments from ENA to Atmos  to offset lost sales due to warm weather,  stabilizing earnings  until the $2MM limit is reached at 1,810</a:t>
            </a:r>
            <a:endParaRPr b="0" lang="en-US" sz="1000" strike="noStrike" u="none">
              <a:solidFill>
                <a:srgbClr val="000000"/>
              </a:solidFill>
              <a:effectLst/>
              <a:uFillTx/>
              <a:latin typeface="Times New Roman"/>
            </a:endParaRPr>
          </a:p>
          <a:p>
            <a:pP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
        <p:nvSpPr>
          <p:cNvPr id="471" name=""/>
          <p:cNvSpPr/>
          <p:nvPr/>
        </p:nvSpPr>
        <p:spPr>
          <a:xfrm>
            <a:off x="3581280" y="4495680"/>
            <a:ext cx="4038840" cy="397800"/>
          </a:xfrm>
          <a:prstGeom prst="rect">
            <a:avLst/>
          </a:prstGeom>
          <a:noFill/>
          <a:ln w="0">
            <a:noFill/>
          </a:ln>
        </p:spPr>
        <p:style>
          <a:lnRef idx="0"/>
          <a:fillRef idx="0"/>
          <a:effectRef idx="0"/>
          <a:fontRef idx="minor"/>
        </p:style>
        <p:txBody>
          <a:bodyPr lIns="92160" rIns="92160" tIns="46080" bIns="46080" anchor="t">
            <a:spAutoFit/>
          </a:bodyPr>
          <a:p>
            <a:pP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Payments made by Atmos to ENA which should be offset by increased earnings from favorable winter weather</a:t>
            </a:r>
            <a:endParaRPr b="0" lang="en-US" sz="1000" strike="noStrike" u="none">
              <a:solidFill>
                <a:srgbClr val="000000"/>
              </a:solidFill>
              <a:effectLst/>
              <a:uFillTx/>
              <a:latin typeface="Times New Roman"/>
            </a:endParaRPr>
          </a:p>
        </p:txBody>
      </p:sp>
      <p:sp>
        <p:nvSpPr>
          <p:cNvPr id="472" name=""/>
          <p:cNvSpPr/>
          <p:nvPr/>
        </p:nvSpPr>
        <p:spPr>
          <a:xfrm>
            <a:off x="609480" y="1143000"/>
            <a:ext cx="7772400" cy="458280"/>
          </a:xfrm>
          <a:prstGeom prst="rect">
            <a:avLst/>
          </a:prstGeom>
          <a:noFill/>
          <a:ln w="0">
            <a:noFill/>
          </a:ln>
        </p:spPr>
        <p:style>
          <a:lnRef idx="0"/>
          <a:fillRef idx="0"/>
          <a:effectRef idx="0"/>
          <a:fontRef idx="minor"/>
        </p:style>
        <p:txBody>
          <a:bodyPr lIns="92160" rIns="92160" tIns="46080" bIns="4608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Atmos</a:t>
            </a:r>
            <a:r>
              <a:rPr b="1" lang="en-US" sz="1000" strike="noStrike" u="none">
                <a:solidFill>
                  <a:srgbClr val="000000"/>
                </a:solidFill>
                <a:effectLst/>
                <a:uFillTx/>
                <a:latin typeface="Arial"/>
              </a:rPr>
              <a:t>  </a:t>
            </a:r>
            <a:r>
              <a:rPr b="1" lang="en-US" sz="1200" strike="noStrike" u="none">
                <a:solidFill>
                  <a:srgbClr val="000000"/>
                </a:solidFill>
                <a:effectLst/>
                <a:uFillTx/>
                <a:latin typeface="Arial"/>
              </a:rPr>
              <a:t>is only exposed to the weather when the collar is “inactive” (flat), between the strikes of 2,010 and 2,165, and beyond the $2MM limits at 1,810 HDDs and 2,365 HDDs</a:t>
            </a:r>
            <a:endParaRPr b="0" lang="en-US" sz="1200" strike="noStrike" u="none">
              <a:solidFill>
                <a:srgbClr val="000000"/>
              </a:solidFill>
              <a:effectLst/>
              <a:uFillTx/>
              <a:latin typeface="Times New Roman"/>
            </a:endParaRPr>
          </a:p>
        </p:txBody>
      </p:sp>
      <p:sp>
        <p:nvSpPr>
          <p:cNvPr id="2" name="PlaceHolder 1"/>
          <p:cNvSpPr>
            <a:spLocks noGrp="1"/>
          </p:cNvSpPr>
          <p:nvPr>
            <p:ph type="sldNum" idx="1"/>
          </p:nvPr>
        </p:nvSpPr>
        <p:spPr/>
        <p:txBody>
          <a:bodyPr/>
          <a:p>
            <a:fld id="{91904608-118B-4060-B4AA-ED14659E583F}" type="slidenum">
              <a:t>27</a:t>
            </a:fld>
          </a:p>
        </p:txBody>
      </p:sp>
    </p:spTree>
  </p:cSld>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3" name="PlaceHolder 1"/>
          <p:cNvSpPr>
            <a:spLocks noGrp="1"/>
          </p:cNvSpPr>
          <p:nvPr>
            <p:ph type="title"/>
          </p:nvPr>
        </p:nvSpPr>
        <p:spPr>
          <a:xfrm>
            <a:off x="228600" y="0"/>
            <a:ext cx="8696160" cy="836640"/>
          </a:xfrm>
          <a:prstGeom prst="rect">
            <a:avLst/>
          </a:prstGeom>
          <a:noFill/>
          <a:ln w="0">
            <a:noFill/>
          </a:ln>
        </p:spPr>
        <p:txBody>
          <a:bodyPr lIns="92160" rIns="92160" tIns="46080" bIns="46080" anchor="b">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95ba6"/>
                </a:solidFill>
                <a:effectLst/>
                <a:uFillTx/>
                <a:latin typeface="Arial"/>
              </a:rPr>
              <a:t>Example of Energy Company Quantifying and Managing its Weather Exposure</a:t>
            </a:r>
            <a:endParaRPr b="1" i="1" lang="en-US" sz="2400" strike="noStrike" u="none">
              <a:solidFill>
                <a:srgbClr val="095ba6"/>
              </a:solidFill>
              <a:effectLst/>
              <a:uFillTx/>
              <a:latin typeface="Arial"/>
            </a:endParaRPr>
          </a:p>
        </p:txBody>
      </p:sp>
      <p:sp>
        <p:nvSpPr>
          <p:cNvPr id="474" name="PlaceHolder 2"/>
          <p:cNvSpPr>
            <a:spLocks noGrp="1"/>
          </p:cNvSpPr>
          <p:nvPr>
            <p:ph/>
          </p:nvPr>
        </p:nvSpPr>
        <p:spPr>
          <a:xfrm>
            <a:off x="993240" y="4741920"/>
            <a:ext cx="7261560" cy="1760400"/>
          </a:xfrm>
          <a:prstGeom prst="rect">
            <a:avLst/>
          </a:prstGeom>
          <a:noFill/>
          <a:ln w="0">
            <a:noFill/>
          </a:ln>
        </p:spPr>
        <p:txBody>
          <a:bodyPr lIns="92160" rIns="92160" tIns="46080" bIns="46080" anchor="t">
            <a:normAutofit/>
          </a:bodyPr>
          <a:p>
            <a:pPr indent="0">
              <a:lnSpc>
                <a:spcPct val="90000"/>
              </a:lnSpc>
              <a:spcBef>
                <a:spcPts val="1012"/>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PD Inc., a retail propane distributor, mainly services residential customers. PD’s sales, concentrated in the Great Lakes region, is heavily affected by winter temperatures. The number of gallons sold is highly correlated to Heating Degree Days.</a:t>
            </a:r>
            <a:endParaRPr b="0" lang="en-US" sz="1800" strike="noStrike" u="none">
              <a:solidFill>
                <a:srgbClr val="000000"/>
              </a:solidFill>
              <a:effectLst/>
              <a:uFillTx/>
              <a:latin typeface="Arial"/>
            </a:endParaRPr>
          </a:p>
        </p:txBody>
      </p:sp>
      <p:pic>
        <p:nvPicPr>
          <p:cNvPr id="475" name="" descr=""/>
          <p:cNvPicPr/>
          <p:nvPr/>
        </p:nvPicPr>
        <p:blipFill>
          <a:blip r:embed="rId1"/>
          <a:stretch/>
        </p:blipFill>
        <p:spPr>
          <a:xfrm>
            <a:off x="2846520" y="1096920"/>
            <a:ext cx="3359160" cy="3359160"/>
          </a:xfrm>
          <a:prstGeom prst="rect">
            <a:avLst/>
          </a:prstGeom>
          <a:noFill/>
          <a:ln w="19080">
            <a:solidFill>
              <a:srgbClr val="000000"/>
            </a:solidFill>
            <a:miter/>
          </a:ln>
        </p:spPr>
      </p:pic>
      <p:sp>
        <p:nvSpPr>
          <p:cNvPr id="476" name=""/>
          <p:cNvSpPr/>
          <p:nvPr/>
        </p:nvSpPr>
        <p:spPr>
          <a:xfrm>
            <a:off x="657360" y="1527120"/>
            <a:ext cx="2274840" cy="1554840"/>
          </a:xfrm>
          <a:prstGeom prst="rect">
            <a:avLst/>
          </a:prstGeom>
          <a:noFill/>
          <a:ln w="0">
            <a:noFill/>
          </a:ln>
        </p:spPr>
        <p:style>
          <a:lnRef idx="0"/>
          <a:fillRef idx="0"/>
          <a:effectRef idx="0"/>
          <a:fontRef idx="minor"/>
        </p:style>
        <p:txBody>
          <a:bodyPr lIns="92160" rIns="92160" tIns="46080" bIns="46080" anchor="t">
            <a:spAutoFit/>
          </a:bodyPr>
          <a:p>
            <a:pP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Dave—we need to come up with a west coast example for the power desk to relate.– just a thought!!</a:t>
            </a:r>
            <a:endParaRPr b="0" lang="en-US" sz="16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7C3600E8-ADB1-4679-88FC-7EAD715CF533}" type="slidenum">
              <a:t>28</a:t>
            </a:fld>
          </a:p>
        </p:txBody>
      </p:sp>
    </p:spTree>
  </p:cSld>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7" name="PlaceHolder 1"/>
          <p:cNvSpPr>
            <a:spLocks noGrp="1"/>
          </p:cNvSpPr>
          <p:nvPr>
            <p:ph type="title"/>
          </p:nvPr>
        </p:nvSpPr>
        <p:spPr>
          <a:xfrm>
            <a:off x="228600" y="0"/>
            <a:ext cx="8696160" cy="836640"/>
          </a:xfrm>
          <a:prstGeom prst="rect">
            <a:avLst/>
          </a:prstGeom>
          <a:noFill/>
          <a:ln w="0">
            <a:noFill/>
          </a:ln>
        </p:spPr>
        <p:txBody>
          <a:bodyPr lIns="92160" rIns="92160" tIns="46080" bIns="46080" anchor="b">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095ba6"/>
                </a:solidFill>
                <a:effectLst/>
                <a:uFillTx/>
                <a:latin typeface="Arial"/>
              </a:rPr>
              <a:t>Energy Example (Cont’d)</a:t>
            </a:r>
            <a:endParaRPr b="1" i="1" lang="en-US" sz="3200" strike="noStrike" u="none">
              <a:solidFill>
                <a:srgbClr val="095ba6"/>
              </a:solidFill>
              <a:effectLst/>
              <a:uFillTx/>
              <a:latin typeface="Arial"/>
            </a:endParaRPr>
          </a:p>
        </p:txBody>
      </p:sp>
      <p:sp>
        <p:nvSpPr>
          <p:cNvPr id="478" name="PlaceHolder 2"/>
          <p:cNvSpPr>
            <a:spLocks noGrp="1"/>
          </p:cNvSpPr>
          <p:nvPr>
            <p:ph/>
          </p:nvPr>
        </p:nvSpPr>
        <p:spPr>
          <a:xfrm>
            <a:off x="993240" y="1368360"/>
            <a:ext cx="7261560" cy="4880160"/>
          </a:xfrm>
          <a:prstGeom prst="rect">
            <a:avLst/>
          </a:prstGeom>
          <a:noFill/>
          <a:ln w="0">
            <a:noFill/>
          </a:ln>
        </p:spPr>
        <p:txBody>
          <a:bodyPr lIns="92160" rIns="92160" tIns="46080" bIns="46080" anchor="t">
            <a:normAutofit/>
          </a:bodyPr>
          <a:p>
            <a:pPr marL="228600" indent="-228600">
              <a:lnSpc>
                <a:spcPct val="90000"/>
              </a:lnSpc>
              <a:spcBef>
                <a:spcPts val="1349"/>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PD’s sales are roughly distributed in the following area:</a:t>
            </a:r>
            <a:endParaRPr b="0" lang="en-US" sz="2400" strike="noStrike" u="none">
              <a:solidFill>
                <a:srgbClr val="000000"/>
              </a:solidFill>
              <a:effectLst/>
              <a:uFillTx/>
              <a:latin typeface="Arial"/>
            </a:endParaRPr>
          </a:p>
          <a:p>
            <a:pPr lvl="1" marL="625320" indent="-228600">
              <a:lnSpc>
                <a:spcPct val="90000"/>
              </a:lnSpc>
              <a:spcBef>
                <a:spcPts val="876"/>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Dubuque, IA (20%); Madison, WI (25%); Grand Rapids, MI (15%); Buffalo, NY (30%); Erie, PA (10%)</a:t>
            </a:r>
            <a:endParaRPr b="0" lang="en-US" sz="2000" strike="noStrike" u="none">
              <a:solidFill>
                <a:srgbClr val="000000"/>
              </a:solidFill>
              <a:effectLst/>
              <a:uFillTx/>
              <a:latin typeface="Arial"/>
            </a:endParaRPr>
          </a:p>
          <a:p>
            <a:pPr marL="228600" indent="-228600">
              <a:lnSpc>
                <a:spcPct val="90000"/>
              </a:lnSpc>
              <a:spcBef>
                <a:spcPts val="1349"/>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Internal studies determined that marginal impact of one gallon sold on PD’s bottom line is $0.50.</a:t>
            </a:r>
            <a:endParaRPr b="0" lang="en-US" sz="2400" strike="noStrike" u="none">
              <a:solidFill>
                <a:srgbClr val="000000"/>
              </a:solidFill>
              <a:effectLst/>
              <a:uFillTx/>
              <a:latin typeface="Arial"/>
            </a:endParaRPr>
          </a:p>
          <a:p>
            <a:pPr marL="228600" indent="-228600">
              <a:lnSpc>
                <a:spcPct val="90000"/>
              </a:lnSpc>
              <a:spcBef>
                <a:spcPts val="1349"/>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Regression analysis has determined that, on average, one extra HDD increases propane sales in the region by 10,000 gal in the period Nov-Mar.</a:t>
            </a:r>
            <a:endParaRPr b="0" lang="en-US" sz="2400" strike="noStrike" u="none">
              <a:solidFill>
                <a:srgbClr val="000000"/>
              </a:solidFill>
              <a:effectLst/>
              <a:uFillTx/>
              <a:latin typeface="Arial"/>
            </a:endParaRPr>
          </a:p>
        </p:txBody>
      </p:sp>
      <p:sp>
        <p:nvSpPr>
          <p:cNvPr id="479" name=""/>
          <p:cNvSpPr/>
          <p:nvPr/>
        </p:nvSpPr>
        <p:spPr>
          <a:xfrm>
            <a:off x="685800" y="0"/>
            <a:ext cx="7772400" cy="838080"/>
          </a:xfrm>
          <a:prstGeom prst="rect">
            <a:avLst/>
          </a:prstGeom>
          <a:noFill/>
          <a:ln w="0">
            <a:noFill/>
          </a:ln>
        </p:spPr>
        <p:style>
          <a:lnRef idx="0"/>
          <a:fillRef idx="0"/>
          <a:effectRef idx="0"/>
          <a:fontRef idx="minor"/>
        </p:style>
        <p:txBody>
          <a:bodyPr lIns="92160" rIns="92160" tIns="46080" bIns="46080" anchor="ctr">
            <a:no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49643BAB-D740-4B05-87B2-50AA75B24FFF}" type="slidenum">
              <a:t>29</a:t>
            </a:fld>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5" name="PlaceHolder 1"/>
          <p:cNvSpPr>
            <a:spLocks noGrp="1"/>
          </p:cNvSpPr>
          <p:nvPr>
            <p:ph type="title"/>
          </p:nvPr>
        </p:nvSpPr>
        <p:spPr>
          <a:xfrm>
            <a:off x="228600" y="0"/>
            <a:ext cx="8696160" cy="836640"/>
          </a:xfrm>
          <a:prstGeom prst="rect">
            <a:avLst/>
          </a:prstGeom>
          <a:noFill/>
          <a:ln w="0">
            <a:noFill/>
          </a:ln>
        </p:spPr>
        <p:txBody>
          <a:bodyPr lIns="92160" rIns="92160" tIns="46080" bIns="46080" anchor="b">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95ba6"/>
                </a:solidFill>
                <a:effectLst/>
                <a:uFillTx/>
                <a:latin typeface="Arial"/>
              </a:rPr>
              <a:t>What Are Weather Risk Management Products?</a:t>
            </a:r>
            <a:endParaRPr b="1" i="1" lang="en-US" sz="2800" strike="noStrike" u="none">
              <a:solidFill>
                <a:srgbClr val="095ba6"/>
              </a:solidFill>
              <a:effectLst/>
              <a:uFillTx/>
              <a:latin typeface="Arial"/>
            </a:endParaRPr>
          </a:p>
        </p:txBody>
      </p:sp>
      <p:sp>
        <p:nvSpPr>
          <p:cNvPr id="76" name="PlaceHolder 2"/>
          <p:cNvSpPr>
            <a:spLocks noGrp="1"/>
          </p:cNvSpPr>
          <p:nvPr>
            <p:ph/>
          </p:nvPr>
        </p:nvSpPr>
        <p:spPr>
          <a:xfrm>
            <a:off x="625320" y="1368360"/>
            <a:ext cx="7080480" cy="4880160"/>
          </a:xfrm>
          <a:prstGeom prst="rect">
            <a:avLst/>
          </a:prstGeom>
          <a:noFill/>
          <a:ln w="0">
            <a:noFill/>
          </a:ln>
        </p:spPr>
        <p:txBody>
          <a:bodyPr lIns="92160" rIns="92160" tIns="46080" bIns="46080" anchor="t">
            <a:normAutofit/>
          </a:bodyPr>
          <a:p>
            <a:pPr marL="228600" indent="0">
              <a:lnSpc>
                <a:spcPct val="90000"/>
              </a:lnSpc>
              <a:spcBef>
                <a:spcPts val="1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a:p>
            <a:pPr marL="228600" indent="-228600">
              <a:lnSpc>
                <a:spcPct val="90000"/>
              </a:lnSpc>
              <a:spcBef>
                <a:spcPts val="1349"/>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Heating Degree Days, Cooling Degree Days</a:t>
            </a:r>
            <a:endParaRPr b="0" lang="en-US" sz="2400" strike="noStrike" u="none">
              <a:solidFill>
                <a:srgbClr val="000000"/>
              </a:solidFill>
              <a:effectLst/>
              <a:uFillTx/>
              <a:latin typeface="Arial"/>
            </a:endParaRPr>
          </a:p>
          <a:p>
            <a:pPr marL="228600" indent="-228600">
              <a:lnSpc>
                <a:spcPct val="90000"/>
              </a:lnSpc>
              <a:spcBef>
                <a:spcPts val="1349"/>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Temperature (Maximum, Minimum, Average)</a:t>
            </a:r>
            <a:endParaRPr b="0" lang="en-US" sz="2400" strike="noStrike" u="none">
              <a:solidFill>
                <a:srgbClr val="000000"/>
              </a:solidFill>
              <a:effectLst/>
              <a:uFillTx/>
              <a:latin typeface="Arial"/>
            </a:endParaRPr>
          </a:p>
          <a:p>
            <a:pPr marL="228600" indent="-228600">
              <a:lnSpc>
                <a:spcPct val="90000"/>
              </a:lnSpc>
              <a:spcBef>
                <a:spcPts val="1349"/>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Rainfall (inches)</a:t>
            </a:r>
            <a:endParaRPr b="0" lang="en-US" sz="2400" strike="noStrike" u="none">
              <a:solidFill>
                <a:srgbClr val="000000"/>
              </a:solidFill>
              <a:effectLst/>
              <a:uFillTx/>
              <a:latin typeface="Arial"/>
            </a:endParaRPr>
          </a:p>
          <a:p>
            <a:pPr marL="228600" indent="-228600">
              <a:lnSpc>
                <a:spcPct val="90000"/>
              </a:lnSpc>
              <a:spcBef>
                <a:spcPts val="1349"/>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Snowfall (inches)</a:t>
            </a:r>
            <a:endParaRPr b="0" lang="en-US" sz="2400" strike="noStrike" u="none">
              <a:solidFill>
                <a:srgbClr val="000000"/>
              </a:solidFill>
              <a:effectLst/>
              <a:uFillTx/>
              <a:latin typeface="Arial"/>
            </a:endParaRPr>
          </a:p>
          <a:p>
            <a:pPr marL="228600" indent="-228600">
              <a:lnSpc>
                <a:spcPct val="90000"/>
              </a:lnSpc>
              <a:spcBef>
                <a:spcPts val="1349"/>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Perceived Temperature (Wind Chill, Heat Index)</a:t>
            </a:r>
            <a:endParaRPr b="0" lang="en-US" sz="2400" strike="noStrike" u="none">
              <a:solidFill>
                <a:srgbClr val="000000"/>
              </a:solidFill>
              <a:effectLst/>
              <a:uFillTx/>
              <a:latin typeface="Arial"/>
            </a:endParaRPr>
          </a:p>
          <a:p>
            <a:pPr marL="228600" indent="-228600">
              <a:lnSpc>
                <a:spcPct val="90000"/>
              </a:lnSpc>
              <a:spcBef>
                <a:spcPts val="1349"/>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Other combinations (Custom Index, Quantos, Demand Swaps)</a:t>
            </a:r>
            <a:endParaRPr b="0" lang="en-US" sz="2400" strike="noStrike" u="none">
              <a:solidFill>
                <a:srgbClr val="000000"/>
              </a:solidFill>
              <a:effectLst/>
              <a:uFillTx/>
              <a:latin typeface="Arial"/>
            </a:endParaRPr>
          </a:p>
        </p:txBody>
      </p:sp>
      <p:sp>
        <p:nvSpPr>
          <p:cNvPr id="77" name=""/>
          <p:cNvSpPr/>
          <p:nvPr/>
        </p:nvSpPr>
        <p:spPr>
          <a:xfrm>
            <a:off x="914400" y="1752480"/>
            <a:ext cx="7315200" cy="4038840"/>
          </a:xfrm>
          <a:prstGeom prst="rect">
            <a:avLst/>
          </a:prstGeom>
          <a:noFill/>
          <a:ln w="0">
            <a:noFill/>
          </a:ln>
        </p:spPr>
        <p:style>
          <a:lnRef idx="0"/>
          <a:fillRef idx="0"/>
          <a:effectRef idx="0"/>
          <a:fontRef idx="minor"/>
        </p:style>
        <p:txBody>
          <a:bodyPr wrap="none" lIns="91800" rIns="91800" anchor="ctr">
            <a:noAutofit/>
          </a:bodyPr>
          <a:p>
            <a:endParaRPr b="0" lang="en-US" sz="2400" strike="noStrike" u="none">
              <a:solidFill>
                <a:srgbClr val="000000"/>
              </a:solidFill>
              <a:effectLst/>
              <a:uFillTx/>
              <a:latin typeface="Times New Roman"/>
            </a:endParaRPr>
          </a:p>
        </p:txBody>
      </p:sp>
      <p:grpSp>
        <p:nvGrpSpPr>
          <p:cNvPr id="78" name=""/>
          <p:cNvGrpSpPr/>
          <p:nvPr/>
        </p:nvGrpSpPr>
        <p:grpSpPr>
          <a:xfrm>
            <a:off x="7532640" y="2612880"/>
            <a:ext cx="1177920" cy="3200040"/>
            <a:chOff x="7532640" y="2612880"/>
            <a:chExt cx="1177920" cy="3200040"/>
          </a:xfrm>
        </p:grpSpPr>
        <p:pic>
          <p:nvPicPr>
            <p:cNvPr id="79" name="SPRSDW" descr=""/>
            <p:cNvPicPr/>
            <p:nvPr/>
          </p:nvPicPr>
          <p:blipFill>
            <a:blip r:embed="rId1"/>
            <a:stretch/>
          </p:blipFill>
          <p:spPr>
            <a:xfrm>
              <a:off x="7532640" y="5668200"/>
              <a:ext cx="1177920" cy="144720"/>
            </a:xfrm>
            <a:prstGeom prst="rect">
              <a:avLst/>
            </a:prstGeom>
            <a:noFill/>
            <a:ln w="0">
              <a:noFill/>
            </a:ln>
          </p:spPr>
        </p:pic>
        <p:sp>
          <p:nvSpPr>
            <p:cNvPr id="80" name=""/>
            <p:cNvSpPr/>
            <p:nvPr/>
          </p:nvSpPr>
          <p:spPr>
            <a:xfrm>
              <a:off x="7588080" y="4755600"/>
              <a:ext cx="1066680" cy="864000"/>
            </a:xfrm>
            <a:prstGeom prst="ellipse">
              <a:avLst/>
            </a:prstGeom>
            <a:gradFill rotWithShape="0">
              <a:gsLst>
                <a:gs pos="0">
                  <a:srgbClr val="ffcc00"/>
                </a:gs>
                <a:gs pos="100000">
                  <a:srgbClr val="ff0000"/>
                </a:gs>
              </a:gsLst>
              <a:lin ang="5400000"/>
            </a:gradFill>
            <a:ln w="0">
              <a:noFill/>
            </a:ln>
          </p:spPr>
          <p:style>
            <a:lnRef idx="0"/>
            <a:fillRef idx="0"/>
            <a:effectRef idx="0"/>
            <a:fontRef idx="minor"/>
          </p:style>
          <p:txBody>
            <a:bodyPr wrap="none" lIns="91800" rIns="91800" anchor="ctr">
              <a:noAutofit/>
            </a:bodyPr>
            <a:p>
              <a:endParaRPr b="0" lang="en-US" sz="2400" strike="noStrike" u="none">
                <a:solidFill>
                  <a:srgbClr val="000000"/>
                </a:solidFill>
                <a:effectLst/>
                <a:uFillTx/>
                <a:latin typeface="Times New Roman"/>
              </a:endParaRPr>
            </a:p>
          </p:txBody>
        </p:sp>
        <p:pic>
          <p:nvPicPr>
            <p:cNvPr id="81" name="LIGHTING" descr=""/>
            <p:cNvPicPr/>
            <p:nvPr/>
          </p:nvPicPr>
          <p:blipFill>
            <a:blip r:embed="rId2"/>
            <a:srcRect l="0" t="0" r="21120" b="6047"/>
            <a:stretch/>
          </p:blipFill>
          <p:spPr>
            <a:xfrm>
              <a:off x="7855920" y="4112280"/>
              <a:ext cx="542160" cy="411480"/>
            </a:xfrm>
            <a:prstGeom prst="rect">
              <a:avLst/>
            </a:prstGeom>
            <a:noFill/>
            <a:ln w="0">
              <a:noFill/>
            </a:ln>
          </p:spPr>
        </p:pic>
        <p:pic>
          <p:nvPicPr>
            <p:cNvPr id="82" name="snow1" descr=""/>
            <p:cNvPicPr/>
            <p:nvPr/>
          </p:nvPicPr>
          <p:blipFill>
            <a:blip r:embed="rId3"/>
            <a:stretch/>
          </p:blipFill>
          <p:spPr>
            <a:xfrm>
              <a:off x="7859880" y="3290040"/>
              <a:ext cx="538560" cy="325440"/>
            </a:xfrm>
            <a:prstGeom prst="rect">
              <a:avLst/>
            </a:prstGeom>
            <a:noFill/>
            <a:ln w="0">
              <a:noFill/>
            </a:ln>
          </p:spPr>
        </p:pic>
        <p:pic>
          <p:nvPicPr>
            <p:cNvPr id="83" name="sun" descr=""/>
            <p:cNvPicPr/>
            <p:nvPr/>
          </p:nvPicPr>
          <p:blipFill>
            <a:blip r:embed="rId4"/>
            <a:stretch/>
          </p:blipFill>
          <p:spPr>
            <a:xfrm>
              <a:off x="7858440" y="2961360"/>
              <a:ext cx="539640" cy="332640"/>
            </a:xfrm>
            <a:prstGeom prst="rect">
              <a:avLst/>
            </a:prstGeom>
            <a:noFill/>
            <a:ln w="0">
              <a:noFill/>
            </a:ln>
          </p:spPr>
        </p:pic>
        <p:pic>
          <p:nvPicPr>
            <p:cNvPr id="84" name="Stream" descr=""/>
            <p:cNvPicPr/>
            <p:nvPr/>
          </p:nvPicPr>
          <p:blipFill>
            <a:blip r:embed="rId5"/>
            <a:stretch/>
          </p:blipFill>
          <p:spPr>
            <a:xfrm>
              <a:off x="7858440" y="3615480"/>
              <a:ext cx="537120" cy="535320"/>
            </a:xfrm>
            <a:prstGeom prst="rect">
              <a:avLst/>
            </a:prstGeom>
            <a:noFill/>
            <a:ln w="0">
              <a:noFill/>
            </a:ln>
          </p:spPr>
        </p:pic>
        <p:sp>
          <p:nvSpPr>
            <p:cNvPr id="85" name=""/>
            <p:cNvSpPr/>
            <p:nvPr/>
          </p:nvSpPr>
          <p:spPr>
            <a:xfrm>
              <a:off x="7859880" y="2612880"/>
              <a:ext cx="537120" cy="355680"/>
            </a:xfrm>
            <a:prstGeom prst="rect">
              <a:avLst/>
            </a:prstGeom>
            <a:blipFill rotWithShape="0">
              <a:blip r:embed="rId6"/>
              <a:srcRect/>
              <a:stretch/>
            </a:blip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86" name=""/>
            <p:cNvSpPr/>
            <p:nvPr/>
          </p:nvSpPr>
          <p:spPr>
            <a:xfrm>
              <a:off x="7857360" y="4495320"/>
              <a:ext cx="535680" cy="327240"/>
            </a:xfrm>
            <a:prstGeom prst="rect">
              <a:avLst/>
            </a:prstGeom>
            <a:blipFill rotWithShape="0">
              <a:blip r:embed="rId7"/>
              <a:srcRect/>
              <a:stretch/>
            </a:blip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sp>
        <p:nvSpPr>
          <p:cNvPr id="87" name=""/>
          <p:cNvSpPr/>
          <p:nvPr/>
        </p:nvSpPr>
        <p:spPr>
          <a:xfrm>
            <a:off x="792000" y="1231920"/>
            <a:ext cx="7824960" cy="321120"/>
          </a:xfrm>
          <a:prstGeom prst="rect">
            <a:avLst/>
          </a:prstGeom>
          <a:noFill/>
          <a:ln w="0">
            <a:noFill/>
          </a:ln>
        </p:spPr>
        <p:style>
          <a:lnRef idx="0"/>
          <a:fillRef idx="0"/>
          <a:effectRef idx="0"/>
          <a:fontRef idx="minor"/>
        </p:style>
        <p:txBody>
          <a:bodyPr lIns="92160" rIns="92160" tIns="46080" bIns="46080" anchor="ctr">
            <a:spAutoFit/>
          </a:bodyPr>
          <a:p>
            <a:pPr>
              <a:lnSpc>
                <a:spcPct val="7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95ba6"/>
                </a:solidFill>
                <a:effectLst/>
                <a:uFillTx/>
                <a:latin typeface="Arial"/>
              </a:rPr>
              <a:t>Options and swaps having a pay-out based on a weather index </a:t>
            </a:r>
            <a:endParaRPr b="0" lang="en-US" sz="20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F92B2CE2-413E-42A0-B66E-B242BFA26074}" type="slidenum">
              <a:t>3</a:t>
            </a:fld>
          </a:p>
        </p:txBody>
      </p:sp>
    </p:spTree>
  </p:cSld>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0" name="PlaceHolder 1"/>
          <p:cNvSpPr>
            <a:spLocks noGrp="1"/>
          </p:cNvSpPr>
          <p:nvPr>
            <p:ph type="title"/>
          </p:nvPr>
        </p:nvSpPr>
        <p:spPr>
          <a:xfrm>
            <a:off x="228600" y="0"/>
            <a:ext cx="8696160" cy="836640"/>
          </a:xfrm>
          <a:prstGeom prst="rect">
            <a:avLst/>
          </a:prstGeom>
          <a:noFill/>
          <a:ln w="0">
            <a:noFill/>
          </a:ln>
        </p:spPr>
        <p:txBody>
          <a:bodyPr lIns="92160" rIns="92160" tIns="46080" bIns="46080" anchor="b">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095ba6"/>
                </a:solidFill>
                <a:effectLst/>
                <a:uFillTx/>
                <a:latin typeface="Arial"/>
              </a:rPr>
              <a:t>Example Of HDD Floor</a:t>
            </a:r>
            <a:endParaRPr b="1" i="1" lang="en-US" sz="3200" strike="noStrike" u="none">
              <a:solidFill>
                <a:srgbClr val="095ba6"/>
              </a:solidFill>
              <a:effectLst/>
              <a:uFillTx/>
              <a:latin typeface="Arial"/>
            </a:endParaRPr>
          </a:p>
        </p:txBody>
      </p:sp>
      <p:sp>
        <p:nvSpPr>
          <p:cNvPr id="481" name="PlaceHolder 2"/>
          <p:cNvSpPr>
            <a:spLocks noGrp="1"/>
          </p:cNvSpPr>
          <p:nvPr>
            <p:ph/>
          </p:nvPr>
        </p:nvSpPr>
        <p:spPr>
          <a:xfrm>
            <a:off x="1125000" y="1368360"/>
            <a:ext cx="7618680" cy="4880160"/>
          </a:xfrm>
          <a:prstGeom prst="rect">
            <a:avLst/>
          </a:prstGeom>
          <a:noFill/>
          <a:ln w="0">
            <a:noFill/>
          </a:ln>
        </p:spPr>
        <p:txBody>
          <a:bodyPr lIns="92160" rIns="92160" tIns="46080" bIns="46080" anchor="t">
            <a:normAutofit/>
          </a:bodyPr>
          <a:p>
            <a:pPr marL="228600" indent="-228600">
              <a:lnSpc>
                <a:spcPct val="90000"/>
              </a:lnSpc>
              <a:spcBef>
                <a:spcPts val="1125"/>
              </a:spcBef>
              <a:buNone/>
              <a:tabLst>
                <a:tab algn="l" pos="0"/>
                <a:tab algn="l" pos="257508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Counterparty</a:t>
            </a:r>
            <a:r>
              <a:rPr b="0" lang="en-US" sz="2000" strike="noStrike" u="none">
                <a:solidFill>
                  <a:srgbClr val="000000"/>
                </a:solidFill>
                <a:effectLst/>
                <a:uFillTx/>
                <a:latin typeface="Arial"/>
              </a:rPr>
              <a:t>	</a:t>
            </a:r>
            <a:r>
              <a:rPr b="0" lang="en-US" sz="2000" strike="noStrike" u="none">
                <a:solidFill>
                  <a:srgbClr val="000000"/>
                </a:solidFill>
                <a:effectLst/>
                <a:uFillTx/>
                <a:latin typeface="Arial"/>
              </a:rPr>
              <a:t>PD, Inc.</a:t>
            </a:r>
            <a:endParaRPr b="0" lang="en-US" sz="2000" strike="noStrike" u="none">
              <a:solidFill>
                <a:srgbClr val="000000"/>
              </a:solidFill>
              <a:effectLst/>
              <a:uFillTx/>
              <a:latin typeface="Arial"/>
            </a:endParaRPr>
          </a:p>
          <a:p>
            <a:pPr marL="228600" indent="-228600">
              <a:lnSpc>
                <a:spcPct val="90000"/>
              </a:lnSpc>
              <a:spcBef>
                <a:spcPts val="1125"/>
              </a:spcBef>
              <a:buNone/>
              <a:tabLst>
                <a:tab algn="l" pos="0"/>
                <a:tab algn="l" pos="257508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Structure</a:t>
            </a:r>
            <a:r>
              <a:rPr b="0" lang="en-US" sz="2000" strike="noStrike" u="none">
                <a:solidFill>
                  <a:srgbClr val="000000"/>
                </a:solidFill>
                <a:effectLst/>
                <a:uFillTx/>
                <a:latin typeface="Arial"/>
              </a:rPr>
              <a:t>	</a:t>
            </a:r>
            <a:r>
              <a:rPr b="0" lang="en-US" sz="2000" strike="noStrike" u="none">
                <a:solidFill>
                  <a:srgbClr val="000000"/>
                </a:solidFill>
                <a:effectLst/>
                <a:uFillTx/>
                <a:latin typeface="Arial"/>
              </a:rPr>
              <a:t>Heating Degree Day (HDD) floor</a:t>
            </a:r>
            <a:endParaRPr b="0" lang="en-US" sz="2000" strike="noStrike" u="none">
              <a:solidFill>
                <a:srgbClr val="000000"/>
              </a:solidFill>
              <a:effectLst/>
              <a:uFillTx/>
              <a:latin typeface="Arial"/>
            </a:endParaRPr>
          </a:p>
          <a:p>
            <a:pPr marL="228600" indent="-228600">
              <a:lnSpc>
                <a:spcPct val="90000"/>
              </a:lnSpc>
              <a:spcBef>
                <a:spcPts val="1125"/>
              </a:spcBef>
              <a:buNone/>
              <a:tabLst>
                <a:tab algn="l" pos="0"/>
                <a:tab algn="l" pos="257508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Index</a:t>
            </a:r>
            <a:r>
              <a:rPr b="0" lang="en-US" sz="2000" strike="noStrike" u="none">
                <a:solidFill>
                  <a:srgbClr val="000000"/>
                </a:solidFill>
                <a:effectLst/>
                <a:uFillTx/>
                <a:latin typeface="Arial"/>
              </a:rPr>
              <a:t>	</a:t>
            </a:r>
            <a:r>
              <a:rPr b="0" lang="en-US" sz="2000" strike="noStrike" u="none">
                <a:solidFill>
                  <a:srgbClr val="000000"/>
                </a:solidFill>
                <a:effectLst/>
                <a:uFillTx/>
                <a:latin typeface="Arial"/>
              </a:rPr>
              <a:t>Cumulative HDD’s</a:t>
            </a:r>
            <a:endParaRPr b="0" lang="en-US" sz="2000" strike="noStrike" u="none">
              <a:solidFill>
                <a:srgbClr val="000000"/>
              </a:solidFill>
              <a:effectLst/>
              <a:uFillTx/>
              <a:latin typeface="Arial"/>
            </a:endParaRPr>
          </a:p>
          <a:p>
            <a:pPr marL="228600" indent="-228600">
              <a:lnSpc>
                <a:spcPct val="90000"/>
              </a:lnSpc>
              <a:spcBef>
                <a:spcPts val="1125"/>
              </a:spcBef>
              <a:buNone/>
              <a:tabLst>
                <a:tab algn="l" pos="0"/>
                <a:tab algn="l" pos="257508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Term</a:t>
            </a:r>
            <a:r>
              <a:rPr b="0" lang="en-US" sz="2000" strike="noStrike" u="none">
                <a:solidFill>
                  <a:srgbClr val="000000"/>
                </a:solidFill>
                <a:effectLst/>
                <a:uFillTx/>
                <a:latin typeface="Arial"/>
              </a:rPr>
              <a:t>	</a:t>
            </a:r>
            <a:r>
              <a:rPr b="0" lang="en-US" sz="2000" strike="noStrike" u="none">
                <a:solidFill>
                  <a:srgbClr val="000000"/>
                </a:solidFill>
                <a:effectLst/>
                <a:uFillTx/>
                <a:latin typeface="Arial"/>
              </a:rPr>
              <a:t>November 01, 2000 - March 31, 2001</a:t>
            </a:r>
            <a:endParaRPr b="0" lang="en-US" sz="2000" strike="noStrike" u="none">
              <a:solidFill>
                <a:srgbClr val="000000"/>
              </a:solidFill>
              <a:effectLst/>
              <a:uFillTx/>
              <a:latin typeface="Arial"/>
            </a:endParaRPr>
          </a:p>
          <a:p>
            <a:pPr marL="228600" indent="-228600">
              <a:lnSpc>
                <a:spcPct val="90000"/>
              </a:lnSpc>
              <a:spcBef>
                <a:spcPts val="1125"/>
              </a:spcBef>
              <a:buNone/>
              <a:tabLst>
                <a:tab algn="l" pos="0"/>
                <a:tab algn="l" pos="257508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Station</a:t>
            </a:r>
            <a:r>
              <a:rPr b="0" lang="en-US" sz="2000" strike="noStrike" u="none">
                <a:solidFill>
                  <a:srgbClr val="000000"/>
                </a:solidFill>
                <a:effectLst/>
                <a:uFillTx/>
                <a:latin typeface="Arial"/>
              </a:rPr>
              <a:t>	</a:t>
            </a:r>
            <a:r>
              <a:rPr b="0" lang="en-US" sz="2000" strike="noStrike" u="none">
                <a:solidFill>
                  <a:srgbClr val="000000"/>
                </a:solidFill>
                <a:effectLst/>
                <a:uFillTx/>
                <a:latin typeface="Arial"/>
              </a:rPr>
              <a:t>Proportionally weighted basket of</a:t>
            </a:r>
            <a:br>
              <a:rPr sz="2000"/>
            </a:br>
            <a:r>
              <a:rPr b="0" lang="en-US" sz="2000" strike="noStrike" u="none">
                <a:solidFill>
                  <a:srgbClr val="000000"/>
                </a:solidFill>
                <a:effectLst/>
                <a:uFillTx/>
                <a:latin typeface="Arial"/>
              </a:rPr>
              <a:t>	</a:t>
            </a:r>
            <a:r>
              <a:rPr b="0" lang="en-US" sz="2000" strike="noStrike" u="none">
                <a:solidFill>
                  <a:srgbClr val="000000"/>
                </a:solidFill>
                <a:effectLst/>
                <a:uFillTx/>
                <a:latin typeface="Arial"/>
              </a:rPr>
              <a:t>cities as per breakdown in previous slide</a:t>
            </a:r>
            <a:endParaRPr b="0" lang="en-US" sz="2000" strike="noStrike" u="none">
              <a:solidFill>
                <a:srgbClr val="000000"/>
              </a:solidFill>
              <a:effectLst/>
              <a:uFillTx/>
              <a:latin typeface="Arial"/>
            </a:endParaRPr>
          </a:p>
          <a:p>
            <a:pPr marL="228600" indent="-228600">
              <a:lnSpc>
                <a:spcPct val="90000"/>
              </a:lnSpc>
              <a:spcBef>
                <a:spcPts val="1125"/>
              </a:spcBef>
              <a:buNone/>
              <a:tabLst>
                <a:tab algn="l" pos="0"/>
                <a:tab algn="l" pos="257508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Floor Strike</a:t>
            </a:r>
            <a:r>
              <a:rPr b="0" lang="en-US" sz="2000" strike="noStrike" u="none">
                <a:solidFill>
                  <a:srgbClr val="000000"/>
                </a:solidFill>
                <a:effectLst/>
                <a:uFillTx/>
                <a:latin typeface="Arial"/>
              </a:rPr>
              <a:t>	</a:t>
            </a:r>
            <a:r>
              <a:rPr b="0" lang="en-US" sz="2000" strike="noStrike" u="none">
                <a:solidFill>
                  <a:srgbClr val="000000"/>
                </a:solidFill>
                <a:effectLst/>
                <a:uFillTx/>
                <a:latin typeface="Arial"/>
              </a:rPr>
              <a:t>PD receives below 5,080 HDD’s (10-yr.</a:t>
            </a:r>
            <a:br>
              <a:rPr sz="2000"/>
            </a:br>
            <a:r>
              <a:rPr b="0" lang="en-US" sz="2000" strike="noStrike" u="none">
                <a:solidFill>
                  <a:srgbClr val="000000"/>
                </a:solidFill>
                <a:effectLst/>
                <a:uFillTx/>
                <a:latin typeface="Arial"/>
              </a:rPr>
              <a:t>	</a:t>
            </a:r>
            <a:r>
              <a:rPr b="0" lang="en-US" sz="2000" strike="noStrike" u="none">
                <a:solidFill>
                  <a:srgbClr val="000000"/>
                </a:solidFill>
                <a:effectLst/>
                <a:uFillTx/>
                <a:latin typeface="Arial"/>
              </a:rPr>
              <a:t>average less 50% st. dev., or 5,257-177)</a:t>
            </a:r>
            <a:endParaRPr b="0" lang="en-US" sz="2000" strike="noStrike" u="none">
              <a:solidFill>
                <a:srgbClr val="000000"/>
              </a:solidFill>
              <a:effectLst/>
              <a:uFillTx/>
              <a:latin typeface="Arial"/>
            </a:endParaRPr>
          </a:p>
          <a:p>
            <a:pPr marL="228600" indent="-228600">
              <a:lnSpc>
                <a:spcPct val="90000"/>
              </a:lnSpc>
              <a:spcBef>
                <a:spcPts val="1125"/>
              </a:spcBef>
              <a:buNone/>
              <a:tabLst>
                <a:tab algn="l" pos="0"/>
                <a:tab algn="l" pos="257508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Payout</a:t>
            </a:r>
            <a:r>
              <a:rPr b="0" lang="en-US" sz="2000" strike="noStrike" u="none">
                <a:solidFill>
                  <a:srgbClr val="000000"/>
                </a:solidFill>
                <a:effectLst/>
                <a:uFillTx/>
                <a:latin typeface="Arial"/>
              </a:rPr>
              <a:t>	</a:t>
            </a:r>
            <a:r>
              <a:rPr b="0" lang="en-US" sz="2000" strike="noStrike" u="none">
                <a:solidFill>
                  <a:srgbClr val="000000"/>
                </a:solidFill>
                <a:effectLst/>
                <a:uFillTx/>
                <a:latin typeface="Arial"/>
              </a:rPr>
              <a:t>$5,000/HDD below strike</a:t>
            </a:r>
            <a:br>
              <a:rPr sz="2000"/>
            </a:br>
            <a:r>
              <a:rPr b="0" lang="en-US" sz="2000" strike="noStrike" u="none">
                <a:solidFill>
                  <a:srgbClr val="000000"/>
                </a:solidFill>
                <a:effectLst/>
                <a:uFillTx/>
                <a:latin typeface="Arial"/>
              </a:rPr>
              <a:t>	</a:t>
            </a:r>
            <a:r>
              <a:rPr b="0" lang="en-US" sz="2000" strike="noStrike" u="none">
                <a:solidFill>
                  <a:srgbClr val="000000"/>
                </a:solidFill>
                <a:effectLst/>
                <a:uFillTx/>
                <a:latin typeface="Arial"/>
              </a:rPr>
              <a:t>($0.50 * 10,000)</a:t>
            </a:r>
            <a:endParaRPr b="0" lang="en-US" sz="2000" strike="noStrike" u="none">
              <a:solidFill>
                <a:srgbClr val="000000"/>
              </a:solidFill>
              <a:effectLst/>
              <a:uFillTx/>
              <a:latin typeface="Arial"/>
            </a:endParaRPr>
          </a:p>
          <a:p>
            <a:pPr marL="228600" indent="-228600">
              <a:lnSpc>
                <a:spcPct val="90000"/>
              </a:lnSpc>
              <a:spcBef>
                <a:spcPts val="1125"/>
              </a:spcBef>
              <a:buNone/>
              <a:tabLst>
                <a:tab algn="l" pos="0"/>
                <a:tab algn="l" pos="257508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Limit</a:t>
            </a:r>
            <a:r>
              <a:rPr b="0" lang="en-US" sz="2000" strike="noStrike" u="none">
                <a:solidFill>
                  <a:srgbClr val="000000"/>
                </a:solidFill>
                <a:effectLst/>
                <a:uFillTx/>
                <a:latin typeface="Arial"/>
              </a:rPr>
              <a:t>	</a:t>
            </a:r>
            <a:r>
              <a:rPr b="0" lang="en-US" sz="2000" strike="noStrike" u="none">
                <a:solidFill>
                  <a:srgbClr val="000000"/>
                </a:solidFill>
                <a:effectLst/>
                <a:uFillTx/>
                <a:latin typeface="Arial"/>
              </a:rPr>
              <a:t>$2,500,000</a:t>
            </a:r>
            <a:endParaRPr b="0" lang="en-US" sz="2000" strike="noStrike" u="none">
              <a:solidFill>
                <a:srgbClr val="000000"/>
              </a:solidFill>
              <a:effectLst/>
              <a:uFillTx/>
              <a:latin typeface="Arial"/>
            </a:endParaRPr>
          </a:p>
          <a:p>
            <a:pPr marL="228600" indent="-228600">
              <a:lnSpc>
                <a:spcPct val="90000"/>
              </a:lnSpc>
              <a:spcBef>
                <a:spcPts val="1125"/>
              </a:spcBef>
              <a:buNone/>
              <a:tabLst>
                <a:tab algn="l" pos="0"/>
                <a:tab algn="l" pos="257508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Premium</a:t>
            </a:r>
            <a:r>
              <a:rPr b="0" lang="en-US" sz="2000" strike="noStrike" u="none">
                <a:solidFill>
                  <a:srgbClr val="000000"/>
                </a:solidFill>
                <a:effectLst/>
                <a:uFillTx/>
                <a:latin typeface="Arial"/>
              </a:rPr>
              <a:t>	</a:t>
            </a:r>
            <a:r>
              <a:rPr b="0" lang="en-US" sz="2000" strike="noStrike" u="none">
                <a:solidFill>
                  <a:srgbClr val="000000"/>
                </a:solidFill>
                <a:effectLst/>
                <a:uFillTx/>
                <a:latin typeface="Arial"/>
              </a:rPr>
              <a:t>____________</a:t>
            </a:r>
            <a:endParaRPr b="0" lang="en-US" sz="2000" strike="noStrike" u="none">
              <a:solidFill>
                <a:srgbClr val="000000"/>
              </a:solidFill>
              <a:effectLst/>
              <a:uFillTx/>
              <a:latin typeface="Arial"/>
            </a:endParaRPr>
          </a:p>
        </p:txBody>
      </p:sp>
      <p:sp>
        <p:nvSpPr>
          <p:cNvPr id="482" name=""/>
          <p:cNvSpPr/>
          <p:nvPr/>
        </p:nvSpPr>
        <p:spPr>
          <a:xfrm>
            <a:off x="838080" y="152280"/>
            <a:ext cx="7772400" cy="838440"/>
          </a:xfrm>
          <a:prstGeom prst="rect">
            <a:avLst/>
          </a:prstGeom>
          <a:noFill/>
          <a:ln w="0">
            <a:noFill/>
          </a:ln>
        </p:spPr>
        <p:style>
          <a:lnRef idx="0"/>
          <a:fillRef idx="0"/>
          <a:effectRef idx="0"/>
          <a:fontRef idx="minor"/>
        </p:style>
        <p:txBody>
          <a:bodyPr lIns="92160" rIns="92160" tIns="46080" bIns="46080" anchor="ctr">
            <a:no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8F2997E8-028F-468F-90BD-E9742F4CFDB7}" type="slidenum">
              <a:t>30</a:t>
            </a:fld>
          </a:p>
        </p:txBody>
      </p:sp>
    </p:spTree>
  </p:cSld>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83" name="" descr=""/>
          <p:cNvPicPr/>
          <p:nvPr/>
        </p:nvPicPr>
        <p:blipFill>
          <a:blip r:embed="rId1"/>
          <a:stretch/>
        </p:blipFill>
        <p:spPr>
          <a:xfrm>
            <a:off x="0" y="1598760"/>
            <a:ext cx="8975880" cy="4186080"/>
          </a:xfrm>
          <a:prstGeom prst="rect">
            <a:avLst/>
          </a:prstGeom>
          <a:noFill/>
          <a:ln w="0">
            <a:noFill/>
          </a:ln>
        </p:spPr>
      </p:pic>
      <p:sp>
        <p:nvSpPr>
          <p:cNvPr id="484" name=""/>
          <p:cNvSpPr/>
          <p:nvPr/>
        </p:nvSpPr>
        <p:spPr>
          <a:xfrm>
            <a:off x="523800" y="3454560"/>
            <a:ext cx="354600" cy="458280"/>
          </a:xfrm>
          <a:prstGeom prst="rect">
            <a:avLst/>
          </a:prstGeom>
          <a:noFill/>
          <a:ln w="0">
            <a:noFill/>
          </a:ln>
        </p:spPr>
        <p:style>
          <a:lnRef idx="0"/>
          <a:fillRef idx="0"/>
          <a:effectRef idx="0"/>
          <a:fontRef idx="minor"/>
        </p:style>
        <p:txBody>
          <a:bodyPr wrap="none" lIns="92160" rIns="92160" tIns="46080" bIns="46080" anchor="t">
            <a:spAutoFit/>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a:t>
            </a:r>
            <a:endParaRPr b="0" lang="en-US" sz="2400" strike="noStrike" u="none">
              <a:solidFill>
                <a:srgbClr val="000000"/>
              </a:solidFill>
              <a:effectLst/>
              <a:uFillTx/>
              <a:latin typeface="Times New Roman"/>
            </a:endParaRPr>
          </a:p>
        </p:txBody>
      </p:sp>
      <p:sp>
        <p:nvSpPr>
          <p:cNvPr id="485" name=""/>
          <p:cNvSpPr/>
          <p:nvPr/>
        </p:nvSpPr>
        <p:spPr>
          <a:xfrm flipV="1">
            <a:off x="1157400" y="2330280"/>
            <a:ext cx="0" cy="2740320"/>
          </a:xfrm>
          <a:prstGeom prst="line">
            <a:avLst/>
          </a:prstGeom>
          <a:ln w="6480">
            <a:solidFill>
              <a:srgbClr val="000000"/>
            </a:solidFill>
            <a:miter/>
            <a:tailEnd len="med" type="triangle" w="med"/>
          </a:ln>
        </p:spPr>
        <p:style>
          <a:lnRef idx="0"/>
          <a:fillRef idx="0"/>
          <a:effectRef idx="0"/>
          <a:fontRef idx="minor"/>
        </p:style>
        <p:txBody>
          <a:bodyPr lIns="91800" rIns="91800" anchor="ctr">
            <a:noAutofit/>
          </a:bodyPr>
          <a:p>
            <a:endParaRPr b="0" lang="en-US" sz="2400" strike="noStrike" u="none">
              <a:solidFill>
                <a:srgbClr val="000000"/>
              </a:solidFill>
              <a:effectLst/>
              <a:uFillTx/>
              <a:latin typeface="Times New Roman"/>
            </a:endParaRPr>
          </a:p>
        </p:txBody>
      </p:sp>
      <p:sp>
        <p:nvSpPr>
          <p:cNvPr id="486" name=""/>
          <p:cNvSpPr/>
          <p:nvPr/>
        </p:nvSpPr>
        <p:spPr>
          <a:xfrm>
            <a:off x="4981680" y="5905440"/>
            <a:ext cx="3840120" cy="0"/>
          </a:xfrm>
          <a:prstGeom prst="line">
            <a:avLst/>
          </a:prstGeom>
          <a:ln w="38160">
            <a:solidFill>
              <a:srgbClr val="095ba6"/>
            </a:solidFill>
            <a:miter/>
            <a:tailEnd len="med" type="triangle" w="med"/>
          </a:ln>
        </p:spPr>
        <p:style>
          <a:lnRef idx="0"/>
          <a:fillRef idx="0"/>
          <a:effectRef idx="0"/>
          <a:fontRef idx="minor"/>
        </p:style>
        <p:txBody>
          <a:bodyPr lIns="91800" rIns="91800" tIns="-45720" bIns="-45720" anchor="ctr">
            <a:noAutofit/>
          </a:bodyPr>
          <a:p>
            <a:endParaRPr b="0" lang="en-US" sz="2400" strike="noStrike" u="none">
              <a:solidFill>
                <a:srgbClr val="000000"/>
              </a:solidFill>
              <a:effectLst/>
              <a:uFillTx/>
              <a:latin typeface="Times New Roman"/>
            </a:endParaRPr>
          </a:p>
        </p:txBody>
      </p:sp>
      <p:sp>
        <p:nvSpPr>
          <p:cNvPr id="487" name=""/>
          <p:cNvSpPr/>
          <p:nvPr/>
        </p:nvSpPr>
        <p:spPr>
          <a:xfrm flipH="1">
            <a:off x="1171440" y="5905440"/>
            <a:ext cx="3562560" cy="0"/>
          </a:xfrm>
          <a:prstGeom prst="line">
            <a:avLst/>
          </a:prstGeom>
          <a:ln w="38160">
            <a:solidFill>
              <a:srgbClr val="fc0128"/>
            </a:solidFill>
            <a:miter/>
            <a:tailEnd len="med" type="triangle" w="med"/>
          </a:ln>
        </p:spPr>
        <p:style>
          <a:lnRef idx="0"/>
          <a:fillRef idx="0"/>
          <a:effectRef idx="0"/>
          <a:fontRef idx="minor"/>
        </p:style>
        <p:txBody>
          <a:bodyPr lIns="91800" rIns="91800" tIns="-45720" bIns="-45720" anchor="ctr">
            <a:noAutofit/>
          </a:bodyPr>
          <a:p>
            <a:endParaRPr b="0" lang="en-US" sz="2400" strike="noStrike" u="none">
              <a:solidFill>
                <a:srgbClr val="000000"/>
              </a:solidFill>
              <a:effectLst/>
              <a:uFillTx/>
              <a:latin typeface="Times New Roman"/>
            </a:endParaRPr>
          </a:p>
        </p:txBody>
      </p:sp>
      <p:sp>
        <p:nvSpPr>
          <p:cNvPr id="488" name=""/>
          <p:cNvSpPr/>
          <p:nvPr/>
        </p:nvSpPr>
        <p:spPr>
          <a:xfrm>
            <a:off x="2165400" y="5989680"/>
            <a:ext cx="1268640" cy="458280"/>
          </a:xfrm>
          <a:prstGeom prst="rect">
            <a:avLst/>
          </a:prstGeom>
          <a:noFill/>
          <a:ln w="0">
            <a:noFill/>
          </a:ln>
        </p:spPr>
        <p:style>
          <a:lnRef idx="0"/>
          <a:fillRef idx="0"/>
          <a:effectRef idx="0"/>
          <a:fontRef idx="minor"/>
        </p:style>
        <p:txBody>
          <a:bodyPr wrap="none" lIns="92160" rIns="92160" tIns="46080" bIns="46080" anchor="t">
            <a:spAutoFit/>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c0128"/>
                </a:solidFill>
                <a:effectLst/>
                <a:uFillTx/>
                <a:latin typeface="Arial"/>
              </a:rPr>
              <a:t>Warmer</a:t>
            </a:r>
            <a:endParaRPr b="0" lang="en-US" sz="2400" strike="noStrike" u="none">
              <a:solidFill>
                <a:srgbClr val="000000"/>
              </a:solidFill>
              <a:effectLst/>
              <a:uFillTx/>
              <a:latin typeface="Times New Roman"/>
            </a:endParaRPr>
          </a:p>
        </p:txBody>
      </p:sp>
      <p:sp>
        <p:nvSpPr>
          <p:cNvPr id="489" name=""/>
          <p:cNvSpPr/>
          <p:nvPr/>
        </p:nvSpPr>
        <p:spPr>
          <a:xfrm>
            <a:off x="6239520" y="6018120"/>
            <a:ext cx="1082880" cy="458280"/>
          </a:xfrm>
          <a:prstGeom prst="rect">
            <a:avLst/>
          </a:prstGeom>
          <a:noFill/>
          <a:ln w="0">
            <a:noFill/>
          </a:ln>
        </p:spPr>
        <p:style>
          <a:lnRef idx="0"/>
          <a:fillRef idx="0"/>
          <a:effectRef idx="0"/>
          <a:fontRef idx="minor"/>
        </p:style>
        <p:txBody>
          <a:bodyPr wrap="none" lIns="92160" rIns="92160" tIns="46080" bIns="46080" anchor="t">
            <a:spAutoFit/>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95ba6"/>
                </a:solidFill>
                <a:effectLst/>
                <a:uFillTx/>
                <a:latin typeface="Arial"/>
              </a:rPr>
              <a:t>Colder</a:t>
            </a:r>
            <a:endParaRPr b="0" lang="en-US" sz="2400" strike="noStrike" u="none">
              <a:solidFill>
                <a:srgbClr val="000000"/>
              </a:solidFill>
              <a:effectLst/>
              <a:uFillTx/>
              <a:latin typeface="Times New Roman"/>
            </a:endParaRPr>
          </a:p>
        </p:txBody>
      </p:sp>
      <p:sp>
        <p:nvSpPr>
          <p:cNvPr id="490" name="PlaceHolder 1"/>
          <p:cNvSpPr>
            <a:spLocks noGrp="1"/>
          </p:cNvSpPr>
          <p:nvPr>
            <p:ph type="title"/>
          </p:nvPr>
        </p:nvSpPr>
        <p:spPr>
          <a:xfrm>
            <a:off x="228600" y="0"/>
            <a:ext cx="8696160" cy="836640"/>
          </a:xfrm>
          <a:prstGeom prst="rect">
            <a:avLst/>
          </a:prstGeom>
          <a:noFill/>
          <a:ln w="0">
            <a:noFill/>
          </a:ln>
        </p:spPr>
        <p:txBody>
          <a:bodyPr lIns="92160" rIns="92160" tIns="46080" bIns="46080" anchor="b">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095ba6"/>
                </a:solidFill>
                <a:effectLst/>
                <a:uFillTx/>
                <a:latin typeface="Arial"/>
              </a:rPr>
              <a:t>Example of HDD Floor Payout Structure</a:t>
            </a:r>
            <a:endParaRPr b="1" i="1" lang="en-US" sz="3200" strike="noStrike" u="none">
              <a:solidFill>
                <a:srgbClr val="095ba6"/>
              </a:solidFill>
              <a:effectLst/>
              <a:uFillTx/>
              <a:latin typeface="Arial"/>
            </a:endParaRPr>
          </a:p>
        </p:txBody>
      </p:sp>
      <p:sp>
        <p:nvSpPr>
          <p:cNvPr id="3" name="PlaceHolder 2"/>
          <p:cNvSpPr>
            <a:spLocks noGrp="1"/>
          </p:cNvSpPr>
          <p:nvPr>
            <p:ph type="sldNum" idx="1"/>
          </p:nvPr>
        </p:nvSpPr>
        <p:spPr/>
        <p:txBody>
          <a:bodyPr/>
          <a:p>
            <a:fld id="{C883C55D-D3ED-4FD1-8C78-CF5778416F95}" type="slidenum">
              <a:t>31</a:t>
            </a:fld>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8" name="PlaceHolder 1"/>
          <p:cNvSpPr>
            <a:spLocks noGrp="1"/>
          </p:cNvSpPr>
          <p:nvPr>
            <p:ph type="title"/>
          </p:nvPr>
        </p:nvSpPr>
        <p:spPr>
          <a:xfrm>
            <a:off x="228600" y="0"/>
            <a:ext cx="8696160" cy="836640"/>
          </a:xfrm>
          <a:prstGeom prst="rect">
            <a:avLst/>
          </a:prstGeom>
          <a:noFill/>
          <a:ln w="0">
            <a:noFill/>
          </a:ln>
        </p:spPr>
        <p:txBody>
          <a:bodyPr lIns="92160" rIns="92160" tIns="46080" bIns="46080" anchor="b">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095ba6"/>
                </a:solidFill>
                <a:effectLst/>
                <a:uFillTx/>
                <a:latin typeface="Arial"/>
              </a:rPr>
              <a:t>Weather Product Characteristics</a:t>
            </a:r>
            <a:endParaRPr b="1" i="1" lang="en-US" sz="3200" strike="noStrike" u="none">
              <a:solidFill>
                <a:srgbClr val="095ba6"/>
              </a:solidFill>
              <a:effectLst/>
              <a:uFillTx/>
              <a:latin typeface="Arial"/>
            </a:endParaRPr>
          </a:p>
        </p:txBody>
      </p:sp>
      <p:sp>
        <p:nvSpPr>
          <p:cNvPr id="89" name="PlaceHolder 2"/>
          <p:cNvSpPr>
            <a:spLocks noGrp="1"/>
          </p:cNvSpPr>
          <p:nvPr>
            <p:ph/>
          </p:nvPr>
        </p:nvSpPr>
        <p:spPr>
          <a:xfrm>
            <a:off x="3811680" y="1323720"/>
            <a:ext cx="5146560" cy="4924440"/>
          </a:xfrm>
          <a:prstGeom prst="rect">
            <a:avLst/>
          </a:prstGeom>
          <a:noFill/>
          <a:ln w="0">
            <a:noFill/>
          </a:ln>
        </p:spPr>
        <p:txBody>
          <a:bodyPr lIns="92160" rIns="92160" tIns="46080" bIns="46080" anchor="t">
            <a:normAutofit lnSpcReduction="9999"/>
          </a:bodyPr>
          <a:p>
            <a:pPr marL="228600" indent="-228600">
              <a:lnSpc>
                <a:spcPct val="80000"/>
              </a:lnSpc>
              <a:spcBef>
                <a:spcPts val="1012"/>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Types of Contracts</a:t>
            </a:r>
            <a:endParaRPr b="0" lang="en-US" sz="1800" strike="noStrike" u="none">
              <a:solidFill>
                <a:srgbClr val="000000"/>
              </a:solidFill>
              <a:effectLst/>
              <a:uFillTx/>
              <a:latin typeface="Arial"/>
            </a:endParaRPr>
          </a:p>
          <a:p>
            <a:pPr lvl="1" marL="625320" indent="-228600">
              <a:lnSpc>
                <a:spcPct val="80000"/>
              </a:lnSpc>
              <a:spcBef>
                <a:spcPts val="700"/>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Swaps &amp; options</a:t>
            </a:r>
            <a:endParaRPr b="0" lang="en-US" sz="1600" strike="noStrike" u="none">
              <a:solidFill>
                <a:srgbClr val="000000"/>
              </a:solidFill>
              <a:effectLst/>
              <a:uFillTx/>
              <a:latin typeface="Arial"/>
            </a:endParaRPr>
          </a:p>
          <a:p>
            <a:pPr marL="228600" indent="-228600">
              <a:lnSpc>
                <a:spcPct val="80000"/>
              </a:lnSpc>
              <a:spcBef>
                <a:spcPts val="1012"/>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Term</a:t>
            </a:r>
            <a:endParaRPr b="0" lang="en-US" sz="1800" strike="noStrike" u="none">
              <a:solidFill>
                <a:srgbClr val="000000"/>
              </a:solidFill>
              <a:effectLst/>
              <a:uFillTx/>
              <a:latin typeface="Arial"/>
            </a:endParaRPr>
          </a:p>
          <a:p>
            <a:pPr lvl="1" marL="625320" indent="-228600">
              <a:lnSpc>
                <a:spcPct val="80000"/>
              </a:lnSpc>
              <a:spcBef>
                <a:spcPts val="700"/>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Traditionally seasonal</a:t>
            </a:r>
            <a:endParaRPr b="0" lang="en-US" sz="1600" strike="noStrike" u="none">
              <a:solidFill>
                <a:srgbClr val="000000"/>
              </a:solidFill>
              <a:effectLst/>
              <a:uFillTx/>
              <a:latin typeface="Arial"/>
            </a:endParaRPr>
          </a:p>
          <a:p>
            <a:pPr lvl="1" marL="625320" indent="-228600">
              <a:lnSpc>
                <a:spcPct val="80000"/>
              </a:lnSpc>
              <a:spcBef>
                <a:spcPts val="700"/>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Single and Multi-year transactions</a:t>
            </a:r>
            <a:endParaRPr b="0" lang="en-US" sz="1600" strike="noStrike" u="none">
              <a:solidFill>
                <a:srgbClr val="000000"/>
              </a:solidFill>
              <a:effectLst/>
              <a:uFillTx/>
              <a:latin typeface="Arial"/>
            </a:endParaRPr>
          </a:p>
          <a:p>
            <a:pPr lvl="1" marL="625320" indent="-228600">
              <a:lnSpc>
                <a:spcPct val="80000"/>
              </a:lnSpc>
              <a:spcBef>
                <a:spcPts val="700"/>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Monthly market active within a season</a:t>
            </a:r>
            <a:endParaRPr b="0" lang="en-US" sz="1600" strike="noStrike" u="none">
              <a:solidFill>
                <a:srgbClr val="000000"/>
              </a:solidFill>
              <a:effectLst/>
              <a:uFillTx/>
              <a:latin typeface="Arial"/>
            </a:endParaRPr>
          </a:p>
          <a:p>
            <a:pPr lvl="1" marL="625320" indent="-228600">
              <a:lnSpc>
                <a:spcPct val="80000"/>
              </a:lnSpc>
              <a:spcBef>
                <a:spcPts val="700"/>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Weekly market developing for Temp and Load</a:t>
            </a:r>
            <a:endParaRPr b="0" lang="en-US" sz="1600" strike="noStrike" u="none">
              <a:solidFill>
                <a:srgbClr val="000000"/>
              </a:solidFill>
              <a:effectLst/>
              <a:uFillTx/>
              <a:latin typeface="Arial"/>
            </a:endParaRPr>
          </a:p>
          <a:p>
            <a:pPr marL="228600" indent="-228600">
              <a:lnSpc>
                <a:spcPct val="80000"/>
              </a:lnSpc>
              <a:spcBef>
                <a:spcPts val="1012"/>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Size </a:t>
            </a:r>
            <a:endParaRPr b="0" lang="en-US" sz="1800" strike="noStrike" u="none">
              <a:solidFill>
                <a:srgbClr val="000000"/>
              </a:solidFill>
              <a:effectLst/>
              <a:uFillTx/>
              <a:latin typeface="Arial"/>
            </a:endParaRPr>
          </a:p>
          <a:p>
            <a:pPr lvl="1" marL="625320" indent="-228600">
              <a:lnSpc>
                <a:spcPct val="80000"/>
              </a:lnSpc>
              <a:spcBef>
                <a:spcPts val="700"/>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Up to $650,000 per weather unit (e.g. CDD)</a:t>
            </a:r>
            <a:endParaRPr b="0" lang="en-US" sz="1600" strike="noStrike" u="none">
              <a:solidFill>
                <a:srgbClr val="000000"/>
              </a:solidFill>
              <a:effectLst/>
              <a:uFillTx/>
              <a:latin typeface="Arial"/>
            </a:endParaRPr>
          </a:p>
          <a:p>
            <a:pPr lvl="1" marL="625320" indent="-228600">
              <a:lnSpc>
                <a:spcPct val="80000"/>
              </a:lnSpc>
              <a:spcBef>
                <a:spcPts val="700"/>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Up to $12 million/bad weather day</a:t>
            </a:r>
            <a:endParaRPr b="0" lang="en-US" sz="1600" strike="noStrike" u="none">
              <a:solidFill>
                <a:srgbClr val="000000"/>
              </a:solidFill>
              <a:effectLst/>
              <a:uFillTx/>
              <a:latin typeface="Arial"/>
            </a:endParaRPr>
          </a:p>
          <a:p>
            <a:pPr marL="228600" indent="-228600">
              <a:lnSpc>
                <a:spcPct val="80000"/>
              </a:lnSpc>
              <a:spcBef>
                <a:spcPts val="1012"/>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Limits</a:t>
            </a:r>
            <a:endParaRPr b="0" lang="en-US" sz="1800" strike="noStrike" u="none">
              <a:solidFill>
                <a:srgbClr val="000000"/>
              </a:solidFill>
              <a:effectLst/>
              <a:uFillTx/>
              <a:latin typeface="Arial"/>
            </a:endParaRPr>
          </a:p>
          <a:p>
            <a:pPr lvl="1" marL="625320" indent="-228600">
              <a:lnSpc>
                <a:spcPct val="80000"/>
              </a:lnSpc>
              <a:spcBef>
                <a:spcPts val="700"/>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Transactions are capped to reduce aggregate</a:t>
            </a:r>
            <a:br>
              <a:rPr sz="1600"/>
            </a:br>
            <a:r>
              <a:rPr b="0" lang="en-US" sz="1600" strike="noStrike" u="none">
                <a:solidFill>
                  <a:srgbClr val="000000"/>
                </a:solidFill>
                <a:effectLst/>
                <a:uFillTx/>
                <a:latin typeface="Arial"/>
              </a:rPr>
              <a:t>exposure (to date, as large as $250 mm/year)</a:t>
            </a:r>
            <a:endParaRPr b="0" lang="en-US" sz="1600" strike="noStrike" u="none">
              <a:solidFill>
                <a:srgbClr val="000000"/>
              </a:solidFill>
              <a:effectLst/>
              <a:uFillTx/>
              <a:latin typeface="Arial"/>
            </a:endParaRPr>
          </a:p>
          <a:p>
            <a:pPr marL="228600" indent="-228600">
              <a:lnSpc>
                <a:spcPct val="80000"/>
              </a:lnSpc>
              <a:spcBef>
                <a:spcPts val="1012"/>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Locations</a:t>
            </a:r>
            <a:endParaRPr b="0" lang="en-US" sz="1800" strike="noStrike" u="none">
              <a:solidFill>
                <a:srgbClr val="000000"/>
              </a:solidFill>
              <a:effectLst/>
              <a:uFillTx/>
              <a:latin typeface="Arial"/>
            </a:endParaRPr>
          </a:p>
          <a:p>
            <a:pPr lvl="1" marL="625320" indent="-228600">
              <a:lnSpc>
                <a:spcPct val="80000"/>
              </a:lnSpc>
              <a:spcBef>
                <a:spcPts val="700"/>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All reliable, independent weather stations (NWS in the U.S.)</a:t>
            </a:r>
            <a:endParaRPr b="0" lang="en-US" sz="1600" strike="noStrike" u="none">
              <a:solidFill>
                <a:srgbClr val="000000"/>
              </a:solidFill>
              <a:effectLst/>
              <a:uFillTx/>
              <a:latin typeface="Arial"/>
            </a:endParaRPr>
          </a:p>
          <a:p>
            <a:pPr lvl="1" marL="625320" indent="-228600">
              <a:lnSpc>
                <a:spcPct val="80000"/>
              </a:lnSpc>
              <a:spcBef>
                <a:spcPts val="700"/>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Baskets (Multiple cities)</a:t>
            </a:r>
            <a:endParaRPr b="0" lang="en-US" sz="1600" strike="noStrike" u="none">
              <a:solidFill>
                <a:srgbClr val="000000"/>
              </a:solidFill>
              <a:effectLst/>
              <a:uFillTx/>
              <a:latin typeface="Arial"/>
            </a:endParaRPr>
          </a:p>
        </p:txBody>
      </p:sp>
      <p:grpSp>
        <p:nvGrpSpPr>
          <p:cNvPr id="90" name=""/>
          <p:cNvGrpSpPr/>
          <p:nvPr/>
        </p:nvGrpSpPr>
        <p:grpSpPr>
          <a:xfrm>
            <a:off x="1200240" y="1136520"/>
            <a:ext cx="2189160" cy="5084640"/>
            <a:chOff x="1200240" y="1136520"/>
            <a:chExt cx="2189160" cy="5084640"/>
          </a:xfrm>
        </p:grpSpPr>
        <p:pic>
          <p:nvPicPr>
            <p:cNvPr id="91" name="" descr=""/>
            <p:cNvPicPr/>
            <p:nvPr/>
          </p:nvPicPr>
          <p:blipFill>
            <a:blip r:embed="rId1"/>
            <a:stretch/>
          </p:blipFill>
          <p:spPr>
            <a:xfrm>
              <a:off x="1211040" y="4381560"/>
              <a:ext cx="2178360" cy="1839600"/>
            </a:xfrm>
            <a:prstGeom prst="rect">
              <a:avLst/>
            </a:prstGeom>
            <a:noFill/>
            <a:ln w="0">
              <a:noFill/>
            </a:ln>
          </p:spPr>
        </p:pic>
        <p:pic>
          <p:nvPicPr>
            <p:cNvPr id="92" name="" descr=""/>
            <p:cNvPicPr/>
            <p:nvPr/>
          </p:nvPicPr>
          <p:blipFill>
            <a:blip r:embed="rId2"/>
            <a:stretch/>
          </p:blipFill>
          <p:spPr>
            <a:xfrm>
              <a:off x="1200240" y="1136520"/>
              <a:ext cx="2152440" cy="1630800"/>
            </a:xfrm>
            <a:prstGeom prst="rect">
              <a:avLst/>
            </a:prstGeom>
            <a:noFill/>
            <a:ln w="0">
              <a:noFill/>
            </a:ln>
          </p:spPr>
        </p:pic>
        <p:pic>
          <p:nvPicPr>
            <p:cNvPr id="93" name="" descr=""/>
            <p:cNvPicPr/>
            <p:nvPr/>
          </p:nvPicPr>
          <p:blipFill>
            <a:blip r:embed="rId3"/>
            <a:stretch/>
          </p:blipFill>
          <p:spPr>
            <a:xfrm>
              <a:off x="1211040" y="2747160"/>
              <a:ext cx="2163960" cy="1650960"/>
            </a:xfrm>
            <a:prstGeom prst="rect">
              <a:avLst/>
            </a:prstGeom>
            <a:noFill/>
            <a:ln w="0">
              <a:noFill/>
            </a:ln>
          </p:spPr>
        </p:pic>
      </p:grpSp>
      <p:sp>
        <p:nvSpPr>
          <p:cNvPr id="4" name="PlaceHolder 3"/>
          <p:cNvSpPr>
            <a:spLocks noGrp="1"/>
          </p:cNvSpPr>
          <p:nvPr>
            <p:ph type="sldNum" idx="1"/>
          </p:nvPr>
        </p:nvSpPr>
        <p:spPr/>
        <p:txBody>
          <a:bodyPr/>
          <a:p>
            <a:fld id="{F3C24A62-B180-4523-AE16-576263F18B4A}" type="slidenum">
              <a:t>4</a:t>
            </a:fld>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4" name=""/>
          <p:cNvSpPr/>
          <p:nvPr/>
        </p:nvSpPr>
        <p:spPr>
          <a:xfrm>
            <a:off x="523800" y="1482840"/>
            <a:ext cx="3837240" cy="4381560"/>
          </a:xfrm>
          <a:prstGeom prst="rect">
            <a:avLst/>
          </a:prstGeom>
          <a:solidFill>
            <a:srgbClr val="ffff99"/>
          </a:solidFill>
          <a:ln w="38160">
            <a:solidFill>
              <a:srgbClr val="000000"/>
            </a:solidFill>
            <a:miter/>
          </a:ln>
        </p:spPr>
        <p:style>
          <a:lnRef idx="0"/>
          <a:fillRef idx="0"/>
          <a:effectRef idx="0"/>
          <a:fontRef idx="minor"/>
        </p:style>
        <p:txBody>
          <a:bodyPr wrap="none" lIns="91800" rIns="91800" anchor="ctr">
            <a:noAutofit/>
          </a:bodyPr>
          <a:p>
            <a:endParaRPr b="0" lang="en-US" sz="2400" strike="noStrike" u="none">
              <a:solidFill>
                <a:srgbClr val="000000"/>
              </a:solidFill>
              <a:effectLst/>
              <a:uFillTx/>
              <a:latin typeface="Times New Roman"/>
            </a:endParaRPr>
          </a:p>
        </p:txBody>
      </p:sp>
      <p:sp>
        <p:nvSpPr>
          <p:cNvPr id="95" name="PlaceHolder 1"/>
          <p:cNvSpPr>
            <a:spLocks noGrp="1"/>
          </p:cNvSpPr>
          <p:nvPr>
            <p:ph type="title"/>
          </p:nvPr>
        </p:nvSpPr>
        <p:spPr>
          <a:xfrm>
            <a:off x="228600" y="0"/>
            <a:ext cx="8696160" cy="836640"/>
          </a:xfrm>
          <a:prstGeom prst="rect">
            <a:avLst/>
          </a:prstGeom>
          <a:noFill/>
          <a:ln w="0">
            <a:noFill/>
          </a:ln>
        </p:spPr>
        <p:txBody>
          <a:bodyPr lIns="92160" rIns="92160" tIns="46080" bIns="46080" anchor="b">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095ba6"/>
                </a:solidFill>
                <a:effectLst/>
                <a:uFillTx/>
                <a:latin typeface="Arial"/>
              </a:rPr>
              <a:t>Degree Days (examples)</a:t>
            </a:r>
            <a:endParaRPr b="1" i="1" lang="en-US" sz="3200" strike="noStrike" u="none">
              <a:solidFill>
                <a:srgbClr val="095ba6"/>
              </a:solidFill>
              <a:effectLst/>
              <a:uFillTx/>
              <a:latin typeface="Arial"/>
            </a:endParaRPr>
          </a:p>
        </p:txBody>
      </p:sp>
      <p:sp>
        <p:nvSpPr>
          <p:cNvPr id="96" name=""/>
          <p:cNvSpPr/>
          <p:nvPr/>
        </p:nvSpPr>
        <p:spPr>
          <a:xfrm>
            <a:off x="601560" y="1716120"/>
            <a:ext cx="3781440" cy="641160"/>
          </a:xfrm>
          <a:prstGeom prst="rect">
            <a:avLst/>
          </a:prstGeom>
          <a:noFill/>
          <a:ln w="0">
            <a:noFill/>
          </a:ln>
        </p:spPr>
        <p:style>
          <a:lnRef idx="0"/>
          <a:fillRef idx="0"/>
          <a:effectRef idx="0"/>
          <a:fontRef idx="minor"/>
        </p:style>
        <p:txBody>
          <a:bodyPr lIns="92160" rIns="92160" tIns="46080" bIns="4608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The average temperatures for the March business week in Atlanta are listed below.  The heating degree days for the five days would be computed as:</a:t>
            </a:r>
            <a:endParaRPr b="0" lang="en-US" sz="1200" strike="noStrike" u="none">
              <a:solidFill>
                <a:srgbClr val="000000"/>
              </a:solidFill>
              <a:effectLst/>
              <a:uFillTx/>
              <a:latin typeface="Times New Roman"/>
            </a:endParaRPr>
          </a:p>
        </p:txBody>
      </p:sp>
      <p:sp>
        <p:nvSpPr>
          <p:cNvPr id="97" name=""/>
          <p:cNvSpPr/>
          <p:nvPr/>
        </p:nvSpPr>
        <p:spPr>
          <a:xfrm>
            <a:off x="620640" y="4691160"/>
            <a:ext cx="3657600" cy="587880"/>
          </a:xfrm>
          <a:prstGeom prst="rect">
            <a:avLst/>
          </a:prstGeom>
          <a:noFill/>
          <a:ln w="0">
            <a:noFill/>
          </a:ln>
        </p:spPr>
        <p:style>
          <a:lnRef idx="0"/>
          <a:fillRef idx="0"/>
          <a:effectRef idx="0"/>
          <a:fontRef idx="minor"/>
        </p:style>
        <p:txBody>
          <a:bodyPr lIns="92160" rIns="92160" tIns="46080" bIns="46080" anchor="t">
            <a:spAutoFit/>
          </a:bodyPr>
          <a:p>
            <a:pPr algn="ctr">
              <a:lnSpc>
                <a:spcPct val="80000"/>
              </a:lnSpc>
              <a:spcBef>
                <a:spcPts val="78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HDD = </a:t>
            </a:r>
            <a:r>
              <a:rPr b="0" lang="en-US" sz="1400" strike="noStrike" u="none">
                <a:solidFill>
                  <a:srgbClr val="000000"/>
                </a:solidFill>
                <a:effectLst/>
                <a:uFillTx/>
                <a:latin typeface="Arial"/>
                <a:ea typeface="Times New Roman"/>
              </a:rPr>
              <a:t>Σmax[0, (65</a:t>
            </a:r>
            <a:r>
              <a:rPr b="0" lang="en-US" sz="1400" strike="noStrike" u="none" baseline="30000">
                <a:solidFill>
                  <a:srgbClr val="000000"/>
                </a:solidFill>
                <a:effectLst/>
                <a:uFillTx/>
                <a:latin typeface="Arial"/>
                <a:ea typeface="Times New Roman"/>
              </a:rPr>
              <a:t>o</a:t>
            </a:r>
            <a:r>
              <a:rPr b="0" lang="en-US" sz="1400" strike="noStrike" u="none">
                <a:solidFill>
                  <a:srgbClr val="000000"/>
                </a:solidFill>
                <a:effectLst/>
                <a:uFillTx/>
                <a:latin typeface="Arial"/>
                <a:ea typeface="Times New Roman"/>
              </a:rPr>
              <a:t>F – Avg(Tmax,Tmin)]</a:t>
            </a:r>
            <a:endParaRPr b="0" lang="en-US" sz="1400" strike="noStrike" u="none">
              <a:solidFill>
                <a:srgbClr val="000000"/>
              </a:solidFill>
              <a:effectLst/>
              <a:uFillTx/>
              <a:latin typeface="Times New Roman"/>
            </a:endParaRPr>
          </a:p>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p:txBody>
      </p:sp>
      <p:sp>
        <p:nvSpPr>
          <p:cNvPr id="98" name=""/>
          <p:cNvSpPr/>
          <p:nvPr/>
        </p:nvSpPr>
        <p:spPr>
          <a:xfrm>
            <a:off x="1303200" y="1069920"/>
            <a:ext cx="3189600" cy="336240"/>
          </a:xfrm>
          <a:prstGeom prst="rect">
            <a:avLst/>
          </a:prstGeom>
          <a:noFill/>
          <a:ln w="0">
            <a:noFill/>
          </a:ln>
        </p:spPr>
        <p:style>
          <a:lnRef idx="0"/>
          <a:fillRef idx="0"/>
          <a:effectRef idx="0"/>
          <a:fontRef idx="minor"/>
        </p:style>
        <p:txBody>
          <a:bodyPr lIns="92160" rIns="92160" tIns="46080" bIns="46080" anchor="t">
            <a:spAutoFit/>
          </a:bodyPr>
          <a:p>
            <a:pP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sng">
                <a:solidFill>
                  <a:srgbClr val="000000"/>
                </a:solidFill>
                <a:effectLst/>
                <a:uFillTx/>
                <a:latin typeface="Arial"/>
              </a:rPr>
              <a:t>Heating Degree Days</a:t>
            </a:r>
            <a:endParaRPr b="0" lang="en-US" sz="1600" strike="noStrike" u="none">
              <a:solidFill>
                <a:srgbClr val="000000"/>
              </a:solidFill>
              <a:effectLst/>
              <a:uFillTx/>
              <a:latin typeface="Times New Roman"/>
            </a:endParaRPr>
          </a:p>
        </p:txBody>
      </p:sp>
      <p:sp>
        <p:nvSpPr>
          <p:cNvPr id="99" name=""/>
          <p:cNvSpPr/>
          <p:nvPr/>
        </p:nvSpPr>
        <p:spPr>
          <a:xfrm>
            <a:off x="4765680" y="1479600"/>
            <a:ext cx="3836880" cy="4381560"/>
          </a:xfrm>
          <a:prstGeom prst="rect">
            <a:avLst/>
          </a:prstGeom>
          <a:solidFill>
            <a:srgbClr val="ffff99"/>
          </a:solidFill>
          <a:ln w="38160">
            <a:solidFill>
              <a:srgbClr val="000000"/>
            </a:solidFill>
            <a:miter/>
          </a:ln>
        </p:spPr>
        <p:style>
          <a:lnRef idx="0"/>
          <a:fillRef idx="0"/>
          <a:effectRef idx="0"/>
          <a:fontRef idx="minor"/>
        </p:style>
        <p:txBody>
          <a:bodyPr wrap="none" lIns="91800" rIns="91800" anchor="ctr">
            <a:noAutofit/>
          </a:bodyPr>
          <a:p>
            <a:endParaRPr b="0" lang="en-US" sz="2400" strike="noStrike" u="none">
              <a:solidFill>
                <a:srgbClr val="000000"/>
              </a:solidFill>
              <a:effectLst/>
              <a:uFillTx/>
              <a:latin typeface="Times New Roman"/>
            </a:endParaRPr>
          </a:p>
        </p:txBody>
      </p:sp>
      <p:sp>
        <p:nvSpPr>
          <p:cNvPr id="100" name=""/>
          <p:cNvSpPr/>
          <p:nvPr/>
        </p:nvSpPr>
        <p:spPr>
          <a:xfrm>
            <a:off x="4843440" y="1712880"/>
            <a:ext cx="3746520" cy="824040"/>
          </a:xfrm>
          <a:prstGeom prst="rect">
            <a:avLst/>
          </a:prstGeom>
          <a:noFill/>
          <a:ln w="0">
            <a:noFill/>
          </a:ln>
        </p:spPr>
        <p:style>
          <a:lnRef idx="0"/>
          <a:fillRef idx="0"/>
          <a:effectRef idx="0"/>
          <a:fontRef idx="minor"/>
        </p:style>
        <p:txBody>
          <a:bodyPr lIns="92160" rIns="92160" tIns="46080" bIns="4608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The average temperatures for the May business week in Atlanta are listed below.  The cooling degree days for the five days would be computed as:</a:t>
            </a:r>
            <a:endParaRPr b="0" lang="en-US" sz="1200" strike="noStrike" u="none">
              <a:solidFill>
                <a:srgbClr val="000000"/>
              </a:solidFill>
              <a:effectLst/>
              <a:uFillTx/>
              <a:latin typeface="Times New Roman"/>
            </a:endParaRPr>
          </a:p>
        </p:txBody>
      </p:sp>
      <p:sp>
        <p:nvSpPr>
          <p:cNvPr id="101" name=""/>
          <p:cNvSpPr/>
          <p:nvPr/>
        </p:nvSpPr>
        <p:spPr>
          <a:xfrm>
            <a:off x="4862520" y="4687920"/>
            <a:ext cx="3657600" cy="304920"/>
          </a:xfrm>
          <a:prstGeom prst="rect">
            <a:avLst/>
          </a:prstGeom>
          <a:noFill/>
          <a:ln w="0">
            <a:noFill/>
          </a:ln>
        </p:spPr>
        <p:style>
          <a:lnRef idx="0"/>
          <a:fillRef idx="0"/>
          <a:effectRef idx="0"/>
          <a:fontRef idx="minor"/>
        </p:style>
        <p:txBody>
          <a:bodyPr lIns="92160" rIns="92160" tIns="46080" bIns="4608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02" name=""/>
          <p:cNvSpPr/>
          <p:nvPr/>
        </p:nvSpPr>
        <p:spPr>
          <a:xfrm>
            <a:off x="4907880" y="4714920"/>
            <a:ext cx="3419280" cy="263160"/>
          </a:xfrm>
          <a:prstGeom prst="rect">
            <a:avLst/>
          </a:prstGeom>
          <a:noFill/>
          <a:ln w="0">
            <a:noFill/>
          </a:ln>
        </p:spPr>
        <p:style>
          <a:lnRef idx="0"/>
          <a:fillRef idx="0"/>
          <a:effectRef idx="0"/>
          <a:fontRef idx="minor"/>
        </p:style>
        <p:txBody>
          <a:bodyPr wrap="none" lIns="92160" rIns="92160" tIns="46080" bIns="46080" anchor="t">
            <a:spAutoFit/>
          </a:bodyPr>
          <a:p>
            <a:pPr>
              <a:lnSpc>
                <a:spcPct val="80000"/>
              </a:lnSpc>
              <a:spcBef>
                <a:spcPts val="78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CDD = </a:t>
            </a:r>
            <a:r>
              <a:rPr b="0" lang="en-US" sz="1400" strike="noStrike" u="none">
                <a:solidFill>
                  <a:srgbClr val="000000"/>
                </a:solidFill>
                <a:effectLst/>
                <a:uFillTx/>
                <a:latin typeface="Arial"/>
                <a:ea typeface="Times New Roman"/>
              </a:rPr>
              <a:t>Σmax[0, (Avg(Tmax,Tmin) - 65</a:t>
            </a:r>
            <a:r>
              <a:rPr b="0" lang="en-US" sz="1400" strike="noStrike" u="none" baseline="30000">
                <a:solidFill>
                  <a:srgbClr val="000000"/>
                </a:solidFill>
                <a:effectLst/>
                <a:uFillTx/>
                <a:latin typeface="Arial"/>
                <a:ea typeface="Times New Roman"/>
              </a:rPr>
              <a:t>o</a:t>
            </a:r>
            <a:r>
              <a:rPr b="0" lang="en-US" sz="1400" strike="noStrike" u="none">
                <a:solidFill>
                  <a:srgbClr val="000000"/>
                </a:solidFill>
                <a:effectLst/>
                <a:uFillTx/>
                <a:latin typeface="Arial"/>
                <a:ea typeface="Times New Roman"/>
              </a:rPr>
              <a:t>F]</a:t>
            </a:r>
            <a:endParaRPr b="0" lang="en-US" sz="1400" strike="noStrike" u="none">
              <a:solidFill>
                <a:srgbClr val="000000"/>
              </a:solidFill>
              <a:effectLst/>
              <a:uFillTx/>
              <a:latin typeface="Times New Roman"/>
            </a:endParaRPr>
          </a:p>
        </p:txBody>
      </p:sp>
      <p:graphicFrame>
        <p:nvGraphicFramePr>
          <p:cNvPr id="103" name=""/>
          <p:cNvGraphicFramePr/>
          <p:nvPr/>
        </p:nvGraphicFramePr>
        <p:xfrm>
          <a:off x="5011560" y="2706840"/>
          <a:ext cx="3332520" cy="1411200"/>
        </p:xfrm>
        <a:graphic>
          <a:graphicData uri="http://schemas.openxmlformats.org/presentationml/2006/ole">
            <p:oleObj progId="Excel.Sheet.12" r:id="rId1" spid="">
              <p:embed/>
              <p:pic>
                <p:nvPicPr>
                  <p:cNvPr id="104" name="" descr=""/>
                  <p:cNvPicPr/>
                  <p:nvPr/>
                </p:nvPicPr>
                <p:blipFill>
                  <a:blip r:embed="rId2"/>
                  <a:stretch/>
                </p:blipFill>
                <p:spPr>
                  <a:xfrm>
                    <a:off x="5011560" y="2706840"/>
                    <a:ext cx="3332520" cy="1411200"/>
                  </a:xfrm>
                  <a:prstGeom prst="rect">
                    <a:avLst/>
                  </a:prstGeom>
                  <a:noFill/>
                  <a:ln w="0">
                    <a:noFill/>
                  </a:ln>
                </p:spPr>
              </p:pic>
            </p:oleObj>
          </a:graphicData>
        </a:graphic>
      </p:graphicFrame>
      <p:graphicFrame>
        <p:nvGraphicFramePr>
          <p:cNvPr id="105" name=""/>
          <p:cNvGraphicFramePr/>
          <p:nvPr/>
        </p:nvGraphicFramePr>
        <p:xfrm>
          <a:off x="855720" y="2706840"/>
          <a:ext cx="3165480" cy="1427040"/>
        </p:xfrm>
        <a:graphic>
          <a:graphicData uri="http://schemas.openxmlformats.org/presentationml/2006/ole">
            <p:oleObj progId="Excel.Sheet.12" r:id="rId3" spid="">
              <p:embed/>
              <p:pic>
                <p:nvPicPr>
                  <p:cNvPr id="106" name="" descr=""/>
                  <p:cNvPicPr/>
                  <p:nvPr/>
                </p:nvPicPr>
                <p:blipFill>
                  <a:blip r:embed="rId4"/>
                  <a:stretch/>
                </p:blipFill>
                <p:spPr>
                  <a:xfrm>
                    <a:off x="855720" y="2706840"/>
                    <a:ext cx="3165480" cy="1427040"/>
                  </a:xfrm>
                  <a:prstGeom prst="rect">
                    <a:avLst/>
                  </a:prstGeom>
                  <a:noFill/>
                  <a:ln w="0">
                    <a:noFill/>
                  </a:ln>
                </p:spPr>
              </p:pic>
            </p:oleObj>
          </a:graphicData>
        </a:graphic>
      </p:graphicFrame>
      <p:sp>
        <p:nvSpPr>
          <p:cNvPr id="107" name=""/>
          <p:cNvSpPr/>
          <p:nvPr/>
        </p:nvSpPr>
        <p:spPr>
          <a:xfrm>
            <a:off x="5656320" y="1066680"/>
            <a:ext cx="3189240" cy="336240"/>
          </a:xfrm>
          <a:prstGeom prst="rect">
            <a:avLst/>
          </a:prstGeom>
          <a:noFill/>
          <a:ln w="0">
            <a:noFill/>
          </a:ln>
        </p:spPr>
        <p:style>
          <a:lnRef idx="0"/>
          <a:fillRef idx="0"/>
          <a:effectRef idx="0"/>
          <a:fontRef idx="minor"/>
        </p:style>
        <p:txBody>
          <a:bodyPr lIns="92160" rIns="92160" tIns="46080" bIns="46080" anchor="t">
            <a:spAutoFit/>
          </a:bodyPr>
          <a:p>
            <a:pP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sng">
                <a:solidFill>
                  <a:srgbClr val="000000"/>
                </a:solidFill>
                <a:effectLst/>
                <a:uFillTx/>
                <a:latin typeface="Arial"/>
              </a:rPr>
              <a:t>Cooling Degree Days</a:t>
            </a:r>
            <a:endParaRPr b="0" lang="en-US" sz="1600" strike="noStrike" u="none">
              <a:solidFill>
                <a:srgbClr val="000000"/>
              </a:solidFill>
              <a:effectLst/>
              <a:uFillTx/>
              <a:latin typeface="Times New Roman"/>
            </a:endParaRPr>
          </a:p>
        </p:txBody>
      </p:sp>
      <p:sp>
        <p:nvSpPr>
          <p:cNvPr id="3" name="PlaceHolder 2"/>
          <p:cNvSpPr>
            <a:spLocks noGrp="1"/>
          </p:cNvSpPr>
          <p:nvPr>
            <p:ph type="sldNum" idx="1"/>
          </p:nvPr>
        </p:nvSpPr>
        <p:spPr/>
        <p:txBody>
          <a:bodyPr/>
          <a:p>
            <a:fld id="{696BDF6B-F886-40B2-82BD-F22C4331D3E4}" type="slidenum">
              <a:t>5</a:t>
            </a:fld>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8" name=""/>
          <p:cNvSpPr/>
          <p:nvPr/>
        </p:nvSpPr>
        <p:spPr>
          <a:xfrm>
            <a:off x="324000" y="1260360"/>
            <a:ext cx="8451720" cy="3746520"/>
          </a:xfrm>
          <a:prstGeom prst="rect">
            <a:avLst/>
          </a:prstGeom>
          <a:solidFill>
            <a:srgbClr val="ffffcc"/>
          </a:solidFill>
          <a:ln w="28440">
            <a:solidFill>
              <a:srgbClr val="000000"/>
            </a:solidFill>
            <a:miter/>
          </a:ln>
        </p:spPr>
        <p:style>
          <a:lnRef idx="0"/>
          <a:fillRef idx="0"/>
          <a:effectRef idx="0"/>
          <a:fontRef idx="minor"/>
        </p:style>
        <p:txBody>
          <a:bodyPr wrap="none" lIns="92160" rIns="92160" tIns="46080" bIns="46080" anchor="ctr">
            <a:noAutofit/>
          </a:bodyPr>
          <a:p>
            <a:pPr>
              <a:lnSpc>
                <a:spcPct val="9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sng">
                <a:solidFill>
                  <a:srgbClr val="095ba6"/>
                </a:solidFill>
                <a:effectLst/>
                <a:uFillTx/>
                <a:latin typeface="Arial"/>
              </a:rPr>
              <a:t>Date</a:t>
            </a:r>
            <a:r>
              <a:rPr b="1" lang="en-US" sz="2000" strike="noStrike" u="none">
                <a:solidFill>
                  <a:srgbClr val="095ba6"/>
                </a:solidFill>
                <a:effectLst/>
                <a:uFillTx/>
                <a:latin typeface="Arial"/>
              </a:rPr>
              <a:t>	</a:t>
            </a:r>
            <a:r>
              <a:rPr b="1" lang="en-US" sz="2000" strike="noStrike" u="none">
                <a:solidFill>
                  <a:srgbClr val="095ba6"/>
                </a:solidFill>
                <a:effectLst/>
                <a:uFillTx/>
                <a:latin typeface="Arial"/>
              </a:rPr>
              <a:t>  </a:t>
            </a:r>
            <a:r>
              <a:rPr b="1" lang="en-US" sz="2000" strike="noStrike" u="sng">
                <a:solidFill>
                  <a:srgbClr val="095ba6"/>
                </a:solidFill>
                <a:effectLst/>
                <a:uFillTx/>
                <a:latin typeface="Arial"/>
              </a:rPr>
              <a:t>Trade</a:t>
            </a:r>
            <a:r>
              <a:rPr b="1" lang="en-US" sz="2000" strike="noStrike" u="none">
                <a:solidFill>
                  <a:srgbClr val="095ba6"/>
                </a:solidFill>
                <a:effectLst/>
                <a:uFillTx/>
                <a:latin typeface="Arial"/>
              </a:rPr>
              <a:t>                </a:t>
            </a:r>
            <a:r>
              <a:rPr b="1" lang="en-US" sz="2000" strike="noStrike" u="sng">
                <a:solidFill>
                  <a:srgbClr val="095ba6"/>
                </a:solidFill>
                <a:effectLst/>
                <a:uFillTx/>
                <a:latin typeface="Arial"/>
              </a:rPr>
              <a:t>Volume</a:t>
            </a:r>
            <a:r>
              <a:rPr b="1" lang="en-US" sz="2000" strike="noStrike" u="none">
                <a:solidFill>
                  <a:srgbClr val="095ba6"/>
                </a:solidFill>
                <a:effectLst/>
                <a:uFillTx/>
                <a:latin typeface="Arial"/>
              </a:rPr>
              <a:t>	</a:t>
            </a:r>
            <a:r>
              <a:rPr b="1" lang="en-US" sz="2000" strike="noStrike" u="none">
                <a:solidFill>
                  <a:srgbClr val="095ba6"/>
                </a:solidFill>
                <a:effectLst/>
                <a:uFillTx/>
                <a:latin typeface="Arial"/>
              </a:rPr>
              <a:t>   </a:t>
            </a:r>
            <a:r>
              <a:rPr b="1" lang="en-US" sz="2000" strike="noStrike" u="sng">
                <a:solidFill>
                  <a:srgbClr val="fc0128"/>
                </a:solidFill>
                <a:effectLst/>
                <a:uFillTx/>
                <a:latin typeface="Arial"/>
              </a:rPr>
              <a:t>Price</a:t>
            </a:r>
            <a:r>
              <a:rPr b="1" lang="en-US" sz="2000" strike="noStrike" u="none">
                <a:solidFill>
                  <a:srgbClr val="095ba6"/>
                </a:solidFill>
                <a:effectLst/>
                <a:uFillTx/>
                <a:latin typeface="Arial"/>
              </a:rPr>
              <a:t>	</a:t>
            </a:r>
            <a:r>
              <a:rPr b="1" lang="en-US" sz="2000" strike="noStrike" u="none">
                <a:solidFill>
                  <a:srgbClr val="095ba6"/>
                </a:solidFill>
                <a:effectLst/>
                <a:uFillTx/>
                <a:latin typeface="Arial"/>
              </a:rPr>
              <a:t>	</a:t>
            </a:r>
            <a:r>
              <a:rPr b="1" lang="en-US" sz="2000" strike="noStrike" u="none">
                <a:solidFill>
                  <a:srgbClr val="095ba6"/>
                </a:solidFill>
                <a:effectLst/>
                <a:uFillTx/>
                <a:latin typeface="Arial"/>
              </a:rPr>
              <a:t>   </a:t>
            </a:r>
            <a:r>
              <a:rPr b="1" lang="en-US" sz="2000" strike="noStrike" u="sng">
                <a:solidFill>
                  <a:srgbClr val="095ba6"/>
                </a:solidFill>
                <a:effectLst/>
                <a:uFillTx/>
                <a:latin typeface="Arial"/>
              </a:rPr>
              <a:t>Notional</a:t>
            </a:r>
            <a:endParaRPr b="0" lang="en-US" sz="2000" strike="noStrike" u="none">
              <a:solidFill>
                <a:srgbClr val="000000"/>
              </a:solidFill>
              <a:effectLst/>
              <a:uFillTx/>
              <a:latin typeface="Times New Roman"/>
            </a:endParaRPr>
          </a:p>
          <a:p>
            <a:pPr>
              <a:lnSpc>
                <a:spcPct val="9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6/15/00</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Buy</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10,000 shares</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a:t>
            </a:r>
            <a:r>
              <a:rPr b="1" lang="en-US" sz="2000" strike="noStrike" u="none">
                <a:solidFill>
                  <a:srgbClr val="fc0128"/>
                </a:solidFill>
                <a:effectLst/>
                <a:uFillTx/>
                <a:latin typeface="Arial"/>
              </a:rPr>
              <a:t>$4.00</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$40,000</a:t>
            </a:r>
            <a:endParaRPr b="0" lang="en-US" sz="2000" strike="noStrike" u="none">
              <a:solidFill>
                <a:srgbClr val="000000"/>
              </a:solidFill>
              <a:effectLst/>
              <a:uFillTx/>
              <a:latin typeface="Times New Roman"/>
            </a:endParaRPr>
          </a:p>
          <a:p>
            <a:pPr>
              <a:lnSpc>
                <a:spcPct val="9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6/16/00</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Sell</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10,000 shares</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a:t>
            </a:r>
            <a:r>
              <a:rPr b="1" lang="en-US" sz="2000" strike="noStrike" u="none">
                <a:solidFill>
                  <a:srgbClr val="fc0128"/>
                </a:solidFill>
                <a:effectLst/>
                <a:uFillTx/>
                <a:latin typeface="Arial"/>
              </a:rPr>
              <a:t>$4.30</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$43,000</a:t>
            </a:r>
            <a:endParaRPr b="0" lang="en-US" sz="2000" strike="noStrike" u="none">
              <a:solidFill>
                <a:srgbClr val="000000"/>
              </a:solidFill>
              <a:effectLst/>
              <a:uFillTx/>
              <a:latin typeface="Times New Roman"/>
            </a:endParaRPr>
          </a:p>
          <a:p>
            <a:pPr>
              <a:lnSpc>
                <a:spcPct val="9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ae00"/>
                </a:solidFill>
                <a:effectLst/>
                <a:uFillTx/>
                <a:latin typeface="Arial"/>
              </a:rPr>
              <a:t>Profit = $3,000</a:t>
            </a:r>
            <a:endParaRPr b="0" lang="en-US" sz="2000" strike="noStrike" u="none">
              <a:solidFill>
                <a:srgbClr val="000000"/>
              </a:solidFill>
              <a:effectLst/>
              <a:uFillTx/>
              <a:latin typeface="Times New Roman"/>
            </a:endParaRPr>
          </a:p>
          <a:p>
            <a:pPr>
              <a:lnSpc>
                <a:spcPct val="9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95ba6"/>
                </a:solidFill>
                <a:effectLst/>
                <a:uFillTx/>
                <a:latin typeface="Arial"/>
              </a:rPr>
              <a:t> </a:t>
            </a:r>
            <a:r>
              <a:rPr b="1" lang="en-US" sz="2000" strike="noStrike" u="sng">
                <a:solidFill>
                  <a:srgbClr val="095ba6"/>
                </a:solidFill>
                <a:effectLst/>
                <a:uFillTx/>
                <a:latin typeface="Arial"/>
              </a:rPr>
              <a:t>Date</a:t>
            </a:r>
            <a:r>
              <a:rPr b="1" lang="en-US" sz="2000" strike="noStrike" u="none">
                <a:solidFill>
                  <a:srgbClr val="095ba6"/>
                </a:solidFill>
                <a:effectLst/>
                <a:uFillTx/>
                <a:latin typeface="Arial"/>
              </a:rPr>
              <a:t>	</a:t>
            </a:r>
            <a:r>
              <a:rPr b="1" lang="en-US" sz="2000" strike="noStrike" u="none">
                <a:solidFill>
                  <a:srgbClr val="095ba6"/>
                </a:solidFill>
                <a:effectLst/>
                <a:uFillTx/>
                <a:latin typeface="Arial"/>
              </a:rPr>
              <a:t>  </a:t>
            </a:r>
            <a:r>
              <a:rPr b="1" lang="en-US" sz="2000" strike="noStrike" u="sng">
                <a:solidFill>
                  <a:srgbClr val="095ba6"/>
                </a:solidFill>
                <a:effectLst/>
                <a:uFillTx/>
                <a:latin typeface="Arial"/>
              </a:rPr>
              <a:t>Trade</a:t>
            </a:r>
            <a:r>
              <a:rPr b="1" lang="en-US" sz="2000" strike="noStrike" u="none">
                <a:solidFill>
                  <a:srgbClr val="095ba6"/>
                </a:solidFill>
                <a:effectLst/>
                <a:uFillTx/>
                <a:latin typeface="Arial"/>
              </a:rPr>
              <a:t>                </a:t>
            </a:r>
            <a:r>
              <a:rPr b="1" lang="en-US" sz="2000" strike="noStrike" u="sng">
                <a:solidFill>
                  <a:srgbClr val="fc0128"/>
                </a:solidFill>
                <a:effectLst/>
                <a:uFillTx/>
                <a:latin typeface="Arial"/>
              </a:rPr>
              <a:t>Volume</a:t>
            </a:r>
            <a:r>
              <a:rPr b="1" lang="en-US" sz="2000" strike="noStrike" u="none">
                <a:solidFill>
                  <a:srgbClr val="095ba6"/>
                </a:solidFill>
                <a:effectLst/>
                <a:uFillTx/>
                <a:latin typeface="Arial"/>
              </a:rPr>
              <a:t>	</a:t>
            </a:r>
            <a:r>
              <a:rPr b="1" lang="en-US" sz="2000" strike="noStrike" u="none">
                <a:solidFill>
                  <a:srgbClr val="095ba6"/>
                </a:solidFill>
                <a:effectLst/>
                <a:uFillTx/>
                <a:latin typeface="Arial"/>
              </a:rPr>
              <a:t>  </a:t>
            </a:r>
            <a:r>
              <a:rPr b="1" lang="en-US" sz="2000" strike="noStrike" u="sng">
                <a:solidFill>
                  <a:srgbClr val="095ba6"/>
                </a:solidFill>
                <a:effectLst/>
                <a:uFillTx/>
                <a:latin typeface="Arial"/>
              </a:rPr>
              <a:t>Price</a:t>
            </a:r>
            <a:r>
              <a:rPr b="1" lang="en-US" sz="2000" strike="noStrike" u="none">
                <a:solidFill>
                  <a:srgbClr val="095ba6"/>
                </a:solidFill>
                <a:effectLst/>
                <a:uFillTx/>
                <a:latin typeface="Arial"/>
              </a:rPr>
              <a:t>	</a:t>
            </a:r>
            <a:r>
              <a:rPr b="1" lang="en-US" sz="2000" strike="noStrike" u="none">
                <a:solidFill>
                  <a:srgbClr val="095ba6"/>
                </a:solidFill>
                <a:effectLst/>
                <a:uFillTx/>
                <a:latin typeface="Arial"/>
              </a:rPr>
              <a:t>	</a:t>
            </a:r>
            <a:r>
              <a:rPr b="1" lang="en-US" sz="2000" strike="noStrike" u="none">
                <a:solidFill>
                  <a:srgbClr val="095ba6"/>
                </a:solidFill>
                <a:effectLst/>
                <a:uFillTx/>
                <a:latin typeface="Arial"/>
              </a:rPr>
              <a:t>   </a:t>
            </a:r>
            <a:r>
              <a:rPr b="1" lang="en-US" sz="2000" strike="noStrike" u="sng">
                <a:solidFill>
                  <a:srgbClr val="095ba6"/>
                </a:solidFill>
                <a:effectLst/>
                <a:uFillTx/>
                <a:latin typeface="Arial"/>
              </a:rPr>
              <a:t>Notional</a:t>
            </a:r>
            <a:endParaRPr b="0" lang="en-US" sz="2000" strike="noStrike" u="none">
              <a:solidFill>
                <a:srgbClr val="000000"/>
              </a:solidFill>
              <a:effectLst/>
              <a:uFillTx/>
              <a:latin typeface="Times New Roman"/>
            </a:endParaRPr>
          </a:p>
          <a:p>
            <a:pPr>
              <a:lnSpc>
                <a:spcPct val="9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6/15/00</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Buy</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a:t>
            </a:r>
            <a:r>
              <a:rPr b="1" lang="en-US" sz="2000" strike="noStrike" u="none">
                <a:solidFill>
                  <a:srgbClr val="fc0128"/>
                </a:solidFill>
                <a:effectLst/>
                <a:uFillTx/>
                <a:latin typeface="Arial"/>
              </a:rPr>
              <a:t>2000 HDDs</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$5,000/HDD </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$10,000,000</a:t>
            </a:r>
            <a:endParaRPr b="0" lang="en-US" sz="2000" strike="noStrike" u="none">
              <a:solidFill>
                <a:srgbClr val="000000"/>
              </a:solidFill>
              <a:effectLst/>
              <a:uFillTx/>
              <a:latin typeface="Times New Roman"/>
            </a:endParaRPr>
          </a:p>
          <a:p>
            <a:pPr>
              <a:lnSpc>
                <a:spcPct val="9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6/16/00</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Sell</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a:t>
            </a:r>
            <a:r>
              <a:rPr b="1" lang="en-US" sz="2000" strike="noStrike" u="none">
                <a:solidFill>
                  <a:srgbClr val="fc0128"/>
                </a:solidFill>
                <a:effectLst/>
                <a:uFillTx/>
                <a:latin typeface="Arial"/>
              </a:rPr>
              <a:t>2010 HDDs</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$5,000/HDD </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$10,050,000</a:t>
            </a:r>
            <a:endParaRPr b="0" lang="en-US" sz="2000" strike="noStrike" u="none">
              <a:solidFill>
                <a:srgbClr val="000000"/>
              </a:solidFill>
              <a:effectLst/>
              <a:uFillTx/>
              <a:latin typeface="Times New Roman"/>
            </a:endParaRPr>
          </a:p>
          <a:p>
            <a:pPr>
              <a:lnSpc>
                <a:spcPct val="9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ae00"/>
                </a:solidFill>
                <a:effectLst/>
                <a:uFillTx/>
                <a:latin typeface="Arial"/>
              </a:rPr>
              <a:t>Profit = $50,000</a:t>
            </a:r>
            <a:endParaRPr b="0" lang="en-US" sz="2000" strike="noStrike" u="none">
              <a:solidFill>
                <a:srgbClr val="000000"/>
              </a:solidFill>
              <a:effectLst/>
              <a:uFillTx/>
              <a:latin typeface="Times New Roman"/>
            </a:endParaRPr>
          </a:p>
          <a:p>
            <a:pPr>
              <a:lnSpc>
                <a:spcPct val="100000"/>
              </a:lnSpc>
              <a:spcBef>
                <a:spcPts val="499"/>
              </a:spcBef>
              <a:buClr>
                <a:srgbClr val="00ae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p:txBody>
      </p:sp>
      <p:sp>
        <p:nvSpPr>
          <p:cNvPr id="109" name="PlaceHolder 1"/>
          <p:cNvSpPr>
            <a:spLocks noGrp="1"/>
          </p:cNvSpPr>
          <p:nvPr>
            <p:ph type="title"/>
          </p:nvPr>
        </p:nvSpPr>
        <p:spPr>
          <a:xfrm>
            <a:off x="228600" y="0"/>
            <a:ext cx="8696160" cy="836640"/>
          </a:xfrm>
          <a:prstGeom prst="rect">
            <a:avLst/>
          </a:prstGeom>
          <a:noFill/>
          <a:ln w="0">
            <a:noFill/>
          </a:ln>
        </p:spPr>
        <p:txBody>
          <a:bodyPr lIns="92160" rIns="92160" tIns="46080" bIns="46080" anchor="b">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95ba6"/>
                </a:solidFill>
                <a:effectLst/>
                <a:uFillTx/>
                <a:latin typeface="Arial"/>
              </a:rPr>
              <a:t>How To Think About Weather Products</a:t>
            </a:r>
            <a:endParaRPr b="1" i="1" lang="en-US" sz="2800" strike="noStrike" u="none">
              <a:solidFill>
                <a:srgbClr val="095ba6"/>
              </a:solidFill>
              <a:effectLst/>
              <a:uFillTx/>
              <a:latin typeface="Arial"/>
            </a:endParaRPr>
          </a:p>
        </p:txBody>
      </p:sp>
      <p:sp>
        <p:nvSpPr>
          <p:cNvPr id="110" name=""/>
          <p:cNvSpPr/>
          <p:nvPr/>
        </p:nvSpPr>
        <p:spPr>
          <a:xfrm>
            <a:off x="2754720" y="744480"/>
            <a:ext cx="3621960" cy="397440"/>
          </a:xfrm>
          <a:prstGeom prst="rect">
            <a:avLst/>
          </a:prstGeom>
          <a:noFill/>
          <a:ln w="0">
            <a:noFill/>
          </a:ln>
        </p:spPr>
        <p:style>
          <a:lnRef idx="0"/>
          <a:fillRef idx="0"/>
          <a:effectRef idx="0"/>
          <a:fontRef idx="minor"/>
        </p:style>
        <p:txBody>
          <a:bodyPr wrap="none" lIns="92160" rIns="92160" tIns="46080" bIns="46080" anchor="t">
            <a:spAutoFit/>
          </a:bodyPr>
          <a:p>
            <a:pPr algn="ct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95ba6"/>
                </a:solidFill>
                <a:effectLst/>
                <a:uFillTx/>
                <a:latin typeface="Arial"/>
              </a:rPr>
              <a:t>(Volumetric vs. Price Hedging)</a:t>
            </a:r>
            <a:endParaRPr b="0" lang="en-US" sz="2000" strike="noStrike" u="none">
              <a:solidFill>
                <a:srgbClr val="000000"/>
              </a:solidFill>
              <a:effectLst/>
              <a:uFillTx/>
              <a:latin typeface="Times New Roman"/>
            </a:endParaRPr>
          </a:p>
        </p:txBody>
      </p:sp>
      <p:sp>
        <p:nvSpPr>
          <p:cNvPr id="111" name=""/>
          <p:cNvSpPr/>
          <p:nvPr/>
        </p:nvSpPr>
        <p:spPr>
          <a:xfrm>
            <a:off x="200160" y="5295960"/>
            <a:ext cx="8675640" cy="339480"/>
          </a:xfrm>
          <a:prstGeom prst="rect">
            <a:avLst/>
          </a:prstGeom>
          <a:noFill/>
          <a:ln w="0">
            <a:noFill/>
          </a:ln>
        </p:spPr>
        <p:style>
          <a:lnRef idx="0"/>
          <a:fillRef idx="0"/>
          <a:effectRef idx="0"/>
          <a:fontRef idx="minor"/>
        </p:style>
        <p:txBody>
          <a:bodyPr lIns="92160" rIns="92160" tIns="46080" bIns="46080" anchor="t">
            <a:spAutoFit/>
          </a:bodyPr>
          <a:p>
            <a:pPr algn="ctr">
              <a:lnSpc>
                <a:spcPct val="90000"/>
              </a:lnSpc>
              <a:spcBef>
                <a:spcPts val="1012"/>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In the weather market, the $$ don’t move, the degree days (HDDs/CDDs) do. </a:t>
            </a:r>
            <a:endParaRPr b="0" lang="en-US" sz="1800" strike="noStrike" u="none">
              <a:solidFill>
                <a:srgbClr val="000000"/>
              </a:solidFill>
              <a:effectLst/>
              <a:uFillTx/>
              <a:latin typeface="Times New Roman"/>
            </a:endParaRPr>
          </a:p>
        </p:txBody>
      </p:sp>
      <p:sp>
        <p:nvSpPr>
          <p:cNvPr id="3" name="PlaceHolder 2"/>
          <p:cNvSpPr>
            <a:spLocks noGrp="1"/>
          </p:cNvSpPr>
          <p:nvPr>
            <p:ph type="sldNum" idx="1"/>
          </p:nvPr>
        </p:nvSpPr>
        <p:spPr/>
        <p:txBody>
          <a:bodyPr/>
          <a:p>
            <a:fld id="{34DE4A92-52DE-4B81-B709-DF63A9028CFF}" type="slidenum">
              <a:t>6</a:t>
            </a:fld>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2" name=""/>
          <p:cNvSpPr/>
          <p:nvPr/>
        </p:nvSpPr>
        <p:spPr>
          <a:xfrm>
            <a:off x="228600" y="457200"/>
            <a:ext cx="8686800" cy="457200"/>
          </a:xfrm>
          <a:prstGeom prst="rect">
            <a:avLst/>
          </a:prstGeom>
          <a:noFill/>
          <a:ln w="0">
            <a:noFill/>
          </a:ln>
        </p:spPr>
        <p:style>
          <a:lnRef idx="0"/>
          <a:fillRef idx="0"/>
          <a:effectRef idx="0"/>
          <a:fontRef idx="minor"/>
        </p:style>
        <p:txBody>
          <a:bodyPr lIns="92160" rIns="92160" tIns="46080" bIns="46080" anchor="ctr">
            <a:no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95ba6"/>
                </a:solidFill>
                <a:effectLst/>
                <a:uFillTx/>
                <a:latin typeface="Arial"/>
              </a:rPr>
              <a:t>WEATHER IMPACTS VOLUMES</a:t>
            </a:r>
            <a:endParaRPr b="0" lang="en-US" sz="1400" strike="noStrike" u="none">
              <a:solidFill>
                <a:srgbClr val="000000"/>
              </a:solidFill>
              <a:effectLst/>
              <a:uFillTx/>
              <a:latin typeface="Times New Roman"/>
            </a:endParaRPr>
          </a:p>
        </p:txBody>
      </p:sp>
      <p:sp>
        <p:nvSpPr>
          <p:cNvPr id="113" name=""/>
          <p:cNvSpPr/>
          <p:nvPr/>
        </p:nvSpPr>
        <p:spPr>
          <a:xfrm>
            <a:off x="457200" y="106668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14" name=""/>
          <p:cNvSpPr/>
          <p:nvPr/>
        </p:nvSpPr>
        <p:spPr>
          <a:xfrm>
            <a:off x="762120" y="1889280"/>
            <a:ext cx="1828800" cy="1676160"/>
          </a:xfrm>
          <a:prstGeom prst="rect">
            <a:avLst/>
          </a:prstGeom>
          <a:gradFill rotWithShape="0">
            <a:gsLst>
              <a:gs pos="0">
                <a:srgbClr val="ffffff"/>
              </a:gs>
              <a:gs pos="100000">
                <a:srgbClr val="fc0128"/>
              </a:gs>
            </a:gsLst>
            <a:lin ang="10800000"/>
          </a:gradFill>
          <a:ln w="6480">
            <a:solidFill>
              <a:srgbClr val="000000"/>
            </a:solidFill>
            <a:miter/>
          </a:ln>
          <a:effectLst>
            <a:outerShdw dist="89604" dir="2700000" blurRad="0" rotWithShape="0">
              <a:srgbClr val="919191"/>
            </a:outerShdw>
          </a:effectLst>
        </p:spPr>
        <p:style>
          <a:lnRef idx="0"/>
          <a:fillRef idx="0"/>
          <a:effectRef idx="0"/>
          <a:fontRef idx="minor"/>
        </p:style>
        <p:txBody>
          <a:bodyPr lIns="92160" rIns="92160" tIns="46080" bIns="46080" anchor="ctr">
            <a:noAutofit/>
          </a:bodyPr>
          <a:p>
            <a:pPr algn="ct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algn="ct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sng">
                <a:solidFill>
                  <a:srgbClr val="000000"/>
                </a:solidFill>
                <a:effectLst/>
                <a:uFillTx/>
                <a:latin typeface="Arial"/>
              </a:rPr>
              <a:t>Lower Volumes</a:t>
            </a:r>
            <a:endParaRPr b="0" lang="en-US" sz="1800" strike="noStrike" u="none">
              <a:solidFill>
                <a:srgbClr val="000000"/>
              </a:solidFill>
              <a:effectLst/>
              <a:uFillTx/>
              <a:latin typeface="Times New Roman"/>
            </a:endParaRPr>
          </a:p>
          <a:p>
            <a:pPr algn="ct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800" strike="noStrike" u="none">
                <a:solidFill>
                  <a:srgbClr val="000000"/>
                </a:solidFill>
                <a:effectLst/>
                <a:uFillTx/>
                <a:latin typeface="Arial"/>
              </a:rPr>
              <a:t>Price/Volume Risk</a:t>
            </a:r>
            <a:endParaRPr b="0" lang="en-US" sz="1800" strike="noStrike" u="none">
              <a:solidFill>
                <a:srgbClr val="000000"/>
              </a:solidFill>
              <a:effectLst/>
              <a:uFillTx/>
              <a:latin typeface="Times New Roman"/>
            </a:endParaRPr>
          </a:p>
        </p:txBody>
      </p:sp>
      <p:sp>
        <p:nvSpPr>
          <p:cNvPr id="115" name=""/>
          <p:cNvSpPr/>
          <p:nvPr/>
        </p:nvSpPr>
        <p:spPr>
          <a:xfrm>
            <a:off x="2819520" y="1279440"/>
            <a:ext cx="3504960" cy="519480"/>
          </a:xfrm>
          <a:prstGeom prst="rect">
            <a:avLst/>
          </a:prstGeom>
          <a:noFill/>
          <a:ln w="0">
            <a:noFill/>
          </a:ln>
        </p:spPr>
        <p:style>
          <a:lnRef idx="0"/>
          <a:fillRef idx="0"/>
          <a:effectRef idx="0"/>
          <a:fontRef idx="minor"/>
        </p:style>
        <p:txBody>
          <a:bodyPr lIns="92160" rIns="92160" tIns="46080" bIns="46080" anchor="t">
            <a:spAutoFit/>
          </a:bodyPr>
          <a:p>
            <a:pPr algn="ctr">
              <a:lnSpc>
                <a:spcPct val="100000"/>
              </a:lnSpc>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Normal Weather</a:t>
            </a:r>
            <a:endParaRPr b="0" lang="en-US" sz="2800" strike="noStrike" u="none">
              <a:solidFill>
                <a:srgbClr val="000000"/>
              </a:solidFill>
              <a:effectLst/>
              <a:uFillTx/>
              <a:latin typeface="Times New Roman"/>
            </a:endParaRPr>
          </a:p>
        </p:txBody>
      </p:sp>
      <p:sp>
        <p:nvSpPr>
          <p:cNvPr id="116" name=""/>
          <p:cNvSpPr/>
          <p:nvPr/>
        </p:nvSpPr>
        <p:spPr>
          <a:xfrm>
            <a:off x="6477120" y="1355760"/>
            <a:ext cx="1981080" cy="366840"/>
          </a:xfrm>
          <a:prstGeom prst="rect">
            <a:avLst/>
          </a:prstGeom>
          <a:noFill/>
          <a:ln w="0">
            <a:noFill/>
          </a:ln>
        </p:spPr>
        <p:style>
          <a:lnRef idx="0"/>
          <a:fillRef idx="0"/>
          <a:effectRef idx="0"/>
          <a:fontRef idx="minor"/>
        </p:style>
        <p:txBody>
          <a:bodyPr lIns="92160" rIns="92160" tIns="46080" bIns="46080" anchor="t">
            <a:spAutoFit/>
          </a:bodyPr>
          <a:p>
            <a:pPr algn="ct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33cc"/>
                </a:solidFill>
                <a:effectLst/>
                <a:uFillTx/>
                <a:latin typeface="Arial"/>
              </a:rPr>
              <a:t>Colder Weather</a:t>
            </a:r>
            <a:endParaRPr b="0" lang="en-US" sz="1800" strike="noStrike" u="none">
              <a:solidFill>
                <a:srgbClr val="000000"/>
              </a:solidFill>
              <a:effectLst/>
              <a:uFillTx/>
              <a:latin typeface="Times New Roman"/>
            </a:endParaRPr>
          </a:p>
        </p:txBody>
      </p:sp>
      <p:sp>
        <p:nvSpPr>
          <p:cNvPr id="117" name=""/>
          <p:cNvSpPr/>
          <p:nvPr/>
        </p:nvSpPr>
        <p:spPr>
          <a:xfrm>
            <a:off x="685800" y="1370160"/>
            <a:ext cx="1981080" cy="366840"/>
          </a:xfrm>
          <a:prstGeom prst="rect">
            <a:avLst/>
          </a:prstGeom>
          <a:noFill/>
          <a:ln w="0">
            <a:noFill/>
          </a:ln>
        </p:spPr>
        <p:style>
          <a:lnRef idx="0"/>
          <a:fillRef idx="0"/>
          <a:effectRef idx="0"/>
          <a:fontRef idx="minor"/>
        </p:style>
        <p:txBody>
          <a:bodyPr lIns="92160" rIns="92160" tIns="46080" bIns="46080" anchor="t">
            <a:spAutoFit/>
          </a:bodyPr>
          <a:p>
            <a:pPr algn="ct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c0128"/>
                </a:solidFill>
                <a:effectLst/>
                <a:uFillTx/>
                <a:latin typeface="Arial"/>
              </a:rPr>
              <a:t>Warmer Weather</a:t>
            </a:r>
            <a:endParaRPr b="0" lang="en-US" sz="1800" strike="noStrike" u="none">
              <a:solidFill>
                <a:srgbClr val="000000"/>
              </a:solidFill>
              <a:effectLst/>
              <a:uFillTx/>
              <a:latin typeface="Times New Roman"/>
            </a:endParaRPr>
          </a:p>
        </p:txBody>
      </p:sp>
      <p:sp>
        <p:nvSpPr>
          <p:cNvPr id="118" name=""/>
          <p:cNvSpPr/>
          <p:nvPr/>
        </p:nvSpPr>
        <p:spPr>
          <a:xfrm>
            <a:off x="2590920" y="1889280"/>
            <a:ext cx="3962160" cy="1676160"/>
          </a:xfrm>
          <a:prstGeom prst="rect">
            <a:avLst/>
          </a:prstGeom>
          <a:solidFill>
            <a:srgbClr val="ffffcc"/>
          </a:solidFill>
          <a:ln w="6480">
            <a:solidFill>
              <a:srgbClr val="000000"/>
            </a:solidFill>
            <a:miter/>
          </a:ln>
          <a:effectLst>
            <a:outerShdw dist="71785" dir="2700000" blurRad="0" rotWithShape="0">
              <a:srgbClr val="919191"/>
            </a:outerShdw>
          </a:effectLst>
        </p:spPr>
        <p:style>
          <a:lnRef idx="0"/>
          <a:fillRef idx="0"/>
          <a:effectRef idx="0"/>
          <a:fontRef idx="minor"/>
        </p:style>
        <p:txBody>
          <a:bodyPr lIns="92160" rIns="92160" tIns="46080" bIns="46080" anchor="ctr">
            <a:noAutofit/>
          </a:bodyPr>
          <a:p>
            <a:pPr algn="ct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sng">
                <a:solidFill>
                  <a:srgbClr val="000000"/>
                </a:solidFill>
                <a:effectLst/>
                <a:uFillTx/>
                <a:latin typeface="Arial"/>
              </a:rPr>
              <a:t>Anticipated Base Load Volumes</a:t>
            </a:r>
            <a:endParaRPr b="0" lang="en-US" sz="1800" strike="noStrike" u="none">
              <a:solidFill>
                <a:srgbClr val="000000"/>
              </a:solidFill>
              <a:effectLst/>
              <a:uFillTx/>
              <a:latin typeface="Times New Roman"/>
            </a:endParaRPr>
          </a:p>
          <a:p>
            <a:pPr algn="ct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000000"/>
                </a:solidFill>
                <a:effectLst/>
                <a:uFillTx/>
                <a:latin typeface="Arial"/>
              </a:rPr>
              <a:t>Price Risk</a:t>
            </a:r>
            <a:endParaRPr b="0" lang="en-US" sz="1800" strike="noStrike" u="none">
              <a:solidFill>
                <a:srgbClr val="000000"/>
              </a:solidFill>
              <a:effectLst/>
              <a:uFillTx/>
              <a:latin typeface="Times New Roman"/>
            </a:endParaRPr>
          </a:p>
        </p:txBody>
      </p:sp>
      <p:sp>
        <p:nvSpPr>
          <p:cNvPr id="119" name=""/>
          <p:cNvSpPr/>
          <p:nvPr/>
        </p:nvSpPr>
        <p:spPr>
          <a:xfrm>
            <a:off x="6553080" y="1889280"/>
            <a:ext cx="1828800" cy="1676160"/>
          </a:xfrm>
          <a:prstGeom prst="rect">
            <a:avLst/>
          </a:prstGeom>
          <a:gradFill rotWithShape="0">
            <a:gsLst>
              <a:gs pos="0">
                <a:srgbClr val="0000ff"/>
              </a:gs>
              <a:gs pos="100000">
                <a:srgbClr val="ffffff"/>
              </a:gs>
            </a:gsLst>
            <a:lin ang="10800000"/>
          </a:gradFill>
          <a:ln w="6480">
            <a:solidFill>
              <a:srgbClr val="000000"/>
            </a:solidFill>
            <a:miter/>
          </a:ln>
          <a:effectLst>
            <a:outerShdw dist="81185" dir="3078030" blurRad="0" rotWithShape="0">
              <a:srgbClr val="919191"/>
            </a:outerShdw>
          </a:effectLst>
        </p:spPr>
        <p:style>
          <a:lnRef idx="0"/>
          <a:fillRef idx="0"/>
          <a:effectRef idx="0"/>
          <a:fontRef idx="minor"/>
        </p:style>
        <p:txBody>
          <a:bodyPr lIns="92160" rIns="92160" tIns="46080" bIns="46080" anchor="ctr">
            <a:noAutofit/>
          </a:bodyPr>
          <a:p>
            <a:pPr marL="114480" indent="-114480" algn="ct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114480" indent="-114480" algn="ct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sng">
                <a:solidFill>
                  <a:srgbClr val="000000"/>
                </a:solidFill>
                <a:effectLst/>
                <a:uFillTx/>
                <a:latin typeface="Arial"/>
              </a:rPr>
              <a:t>Higher Volumes</a:t>
            </a:r>
            <a:endParaRPr b="0" lang="en-US" sz="1800" strike="noStrike" u="none">
              <a:solidFill>
                <a:srgbClr val="000000"/>
              </a:solidFill>
              <a:effectLst/>
              <a:uFillTx/>
              <a:latin typeface="Times New Roman"/>
            </a:endParaRPr>
          </a:p>
          <a:p>
            <a:pPr marL="114480" indent="-114480" algn="ct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800" strike="noStrike" u="none">
                <a:solidFill>
                  <a:srgbClr val="000000"/>
                </a:solidFill>
                <a:effectLst/>
                <a:uFillTx/>
                <a:latin typeface="Arial"/>
              </a:rPr>
              <a:t>Price/Volume Risk</a:t>
            </a:r>
            <a:endParaRPr b="0" lang="en-US" sz="1800" strike="noStrike" u="none">
              <a:solidFill>
                <a:srgbClr val="000000"/>
              </a:solidFill>
              <a:effectLst/>
              <a:uFillTx/>
              <a:latin typeface="Times New Roman"/>
            </a:endParaRPr>
          </a:p>
        </p:txBody>
      </p:sp>
      <p:sp>
        <p:nvSpPr>
          <p:cNvPr id="120" name=""/>
          <p:cNvSpPr/>
          <p:nvPr/>
        </p:nvSpPr>
        <p:spPr>
          <a:xfrm>
            <a:off x="3352680" y="4495680"/>
            <a:ext cx="2895840" cy="458280"/>
          </a:xfrm>
          <a:prstGeom prst="rect">
            <a:avLst/>
          </a:prstGeom>
          <a:noFill/>
          <a:ln w="0">
            <a:noFill/>
          </a:ln>
        </p:spPr>
        <p:style>
          <a:lnRef idx="0"/>
          <a:fillRef idx="0"/>
          <a:effectRef idx="0"/>
          <a:fontRef idx="minor"/>
        </p:style>
        <p:txBody>
          <a:bodyPr lIns="92160" rIns="92160" tIns="46080" bIns="46080" anchor="t">
            <a:spAutoFit/>
          </a:bodyPr>
          <a:p>
            <a:pPr marL="169920" indent="-169920">
              <a:lnSpc>
                <a:spcPct val="100000"/>
              </a:lnSpc>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Fixed-Volume Price Swaps and Options</a:t>
            </a:r>
            <a:endParaRPr b="0" lang="en-US" sz="1200" strike="noStrike" u="none">
              <a:solidFill>
                <a:srgbClr val="000000"/>
              </a:solidFill>
              <a:effectLst/>
              <a:uFillTx/>
              <a:latin typeface="Times New Roman"/>
            </a:endParaRPr>
          </a:p>
        </p:txBody>
      </p:sp>
      <p:sp>
        <p:nvSpPr>
          <p:cNvPr id="121" name=""/>
          <p:cNvSpPr/>
          <p:nvPr/>
        </p:nvSpPr>
        <p:spPr>
          <a:xfrm>
            <a:off x="6477120" y="4267080"/>
            <a:ext cx="2133360" cy="1658880"/>
          </a:xfrm>
          <a:prstGeom prst="rect">
            <a:avLst/>
          </a:prstGeom>
          <a:noFill/>
          <a:ln w="0">
            <a:noFill/>
          </a:ln>
        </p:spPr>
        <p:style>
          <a:lnRef idx="0"/>
          <a:fillRef idx="0"/>
          <a:effectRef idx="0"/>
          <a:fontRef idx="minor"/>
        </p:style>
        <p:txBody>
          <a:bodyPr lIns="92160" rIns="92160" tIns="46080" bIns="46080" anchor="t">
            <a:spAutoFit/>
          </a:bodyPr>
          <a:p>
            <a:pPr marL="177840" indent="-177840">
              <a:lnSpc>
                <a:spcPct val="100000"/>
              </a:lnSpc>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Inside FERC/Gas Daily Options</a:t>
            </a:r>
            <a:endParaRPr b="0" lang="en-US" sz="1200" strike="noStrike" u="none">
              <a:solidFill>
                <a:srgbClr val="000000"/>
              </a:solidFill>
              <a:effectLst/>
              <a:uFillTx/>
              <a:latin typeface="Times New Roman"/>
            </a:endParaRPr>
          </a:p>
          <a:p>
            <a:pPr marL="177840" indent="-177840">
              <a:lnSpc>
                <a:spcPct val="100000"/>
              </a:lnSpc>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Storage/Storage Options</a:t>
            </a:r>
            <a:endParaRPr b="0" lang="en-US" sz="1200" strike="noStrike" u="none">
              <a:solidFill>
                <a:srgbClr val="000000"/>
              </a:solidFill>
              <a:effectLst/>
              <a:uFillTx/>
              <a:latin typeface="Times New Roman"/>
            </a:endParaRPr>
          </a:p>
          <a:p>
            <a:pPr marL="177840" indent="-177840">
              <a:lnSpc>
                <a:spcPct val="100000"/>
              </a:lnSpc>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Weather Swaps and Options</a:t>
            </a:r>
            <a:endParaRPr b="0" lang="en-US" sz="1200" strike="noStrike" u="none">
              <a:solidFill>
                <a:srgbClr val="000000"/>
              </a:solidFill>
              <a:effectLst/>
              <a:uFillTx/>
              <a:latin typeface="Times New Roman"/>
            </a:endParaRPr>
          </a:p>
          <a:p>
            <a:pPr marL="177840" indent="-177840">
              <a:lnSpc>
                <a:spcPct val="100000"/>
              </a:lnSpc>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Weather-Linked Gas Options</a:t>
            </a:r>
            <a:endParaRPr b="0" lang="en-US" sz="1200" strike="noStrike" u="none">
              <a:solidFill>
                <a:srgbClr val="000000"/>
              </a:solidFill>
              <a:effectLst/>
              <a:uFillTx/>
              <a:latin typeface="Times New Roman"/>
            </a:endParaRPr>
          </a:p>
        </p:txBody>
      </p:sp>
      <p:sp>
        <p:nvSpPr>
          <p:cNvPr id="122" name=""/>
          <p:cNvSpPr/>
          <p:nvPr/>
        </p:nvSpPr>
        <p:spPr>
          <a:xfrm>
            <a:off x="2971800" y="3657600"/>
            <a:ext cx="3200400" cy="702360"/>
          </a:xfrm>
          <a:prstGeom prst="rect">
            <a:avLst/>
          </a:prstGeom>
          <a:noFill/>
          <a:ln w="0">
            <a:noFill/>
          </a:ln>
        </p:spPr>
        <p:style>
          <a:lnRef idx="0"/>
          <a:fillRef idx="0"/>
          <a:effectRef idx="0"/>
          <a:fontRef idx="minor"/>
        </p:style>
        <p:txBody>
          <a:bodyPr lIns="92160" rIns="92160" tIns="46080" bIns="46080" anchor="t">
            <a:spAutoFit/>
          </a:bodyPr>
          <a:p>
            <a:pPr algn="ct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6600"/>
                </a:solidFill>
                <a:effectLst/>
                <a:uFillTx/>
                <a:latin typeface="Arial"/>
              </a:rPr>
              <a:t>Potential Risk Management Strategies</a:t>
            </a:r>
            <a:endParaRPr b="0" lang="en-US" sz="2000" strike="noStrike" u="none">
              <a:solidFill>
                <a:srgbClr val="000000"/>
              </a:solidFill>
              <a:effectLst/>
              <a:uFillTx/>
              <a:latin typeface="Times New Roman"/>
            </a:endParaRPr>
          </a:p>
        </p:txBody>
      </p:sp>
      <p:sp>
        <p:nvSpPr>
          <p:cNvPr id="123" name=""/>
          <p:cNvSpPr/>
          <p:nvPr/>
        </p:nvSpPr>
        <p:spPr>
          <a:xfrm>
            <a:off x="6248520" y="4022640"/>
            <a:ext cx="2133360" cy="0"/>
          </a:xfrm>
          <a:prstGeom prst="line">
            <a:avLst/>
          </a:prstGeom>
          <a:ln w="25560">
            <a:solidFill>
              <a:srgbClr val="006600"/>
            </a:solidFill>
            <a:miter/>
            <a:tailEnd len="lg" type="stealth" w="med"/>
          </a:ln>
        </p:spPr>
        <p:style>
          <a:lnRef idx="0"/>
          <a:fillRef idx="0"/>
          <a:effectRef idx="0"/>
          <a:fontRef idx="minor"/>
        </p:style>
        <p:txBody>
          <a:bodyPr lIns="91800" rIns="91800" tIns="-45720" bIns="-45720" anchor="ctr">
            <a:noAutofit/>
          </a:bodyPr>
          <a:p>
            <a:endParaRPr b="0" lang="en-US" sz="2400" strike="noStrike" u="none">
              <a:solidFill>
                <a:srgbClr val="000000"/>
              </a:solidFill>
              <a:effectLst/>
              <a:uFillTx/>
              <a:latin typeface="Times New Roman"/>
            </a:endParaRPr>
          </a:p>
        </p:txBody>
      </p:sp>
      <p:sp>
        <p:nvSpPr>
          <p:cNvPr id="124" name=""/>
          <p:cNvSpPr/>
          <p:nvPr/>
        </p:nvSpPr>
        <p:spPr>
          <a:xfrm>
            <a:off x="762120" y="4022640"/>
            <a:ext cx="2133360" cy="0"/>
          </a:xfrm>
          <a:prstGeom prst="line">
            <a:avLst/>
          </a:prstGeom>
          <a:ln w="25560">
            <a:solidFill>
              <a:srgbClr val="006600"/>
            </a:solidFill>
            <a:miter/>
            <a:headEnd len="lg" type="stealth" w="med"/>
          </a:ln>
        </p:spPr>
        <p:style>
          <a:lnRef idx="0"/>
          <a:fillRef idx="0"/>
          <a:effectRef idx="0"/>
          <a:fontRef idx="minor"/>
        </p:style>
        <p:txBody>
          <a:bodyPr lIns="91800" rIns="91800" tIns="-45720" bIns="-45720" anchor="ctr">
            <a:noAutofit/>
          </a:bodyPr>
          <a:p>
            <a:endParaRPr b="0" lang="en-US" sz="2400" strike="noStrike" u="none">
              <a:solidFill>
                <a:srgbClr val="000000"/>
              </a:solidFill>
              <a:effectLst/>
              <a:uFillTx/>
              <a:latin typeface="Times New Roman"/>
            </a:endParaRPr>
          </a:p>
        </p:txBody>
      </p:sp>
      <p:sp>
        <p:nvSpPr>
          <p:cNvPr id="125" name=""/>
          <p:cNvSpPr/>
          <p:nvPr/>
        </p:nvSpPr>
        <p:spPr>
          <a:xfrm>
            <a:off x="685800" y="4267080"/>
            <a:ext cx="2133720" cy="1937160"/>
          </a:xfrm>
          <a:prstGeom prst="rect">
            <a:avLst/>
          </a:prstGeom>
          <a:noFill/>
          <a:ln w="0">
            <a:noFill/>
          </a:ln>
        </p:spPr>
        <p:style>
          <a:lnRef idx="0"/>
          <a:fillRef idx="0"/>
          <a:effectRef idx="0"/>
          <a:fontRef idx="minor"/>
        </p:style>
        <p:txBody>
          <a:bodyPr lIns="92160" rIns="92160" tIns="46080" bIns="46080" anchor="t">
            <a:spAutoFit/>
          </a:bodyPr>
          <a:p>
            <a:pPr marL="177840" indent="-177840">
              <a:lnSpc>
                <a:spcPct val="100000"/>
              </a:lnSpc>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Inside FERC/Gas Daily Options</a:t>
            </a:r>
            <a:endParaRPr b="0" lang="en-US" sz="1200" strike="noStrike" u="none">
              <a:solidFill>
                <a:srgbClr val="000000"/>
              </a:solidFill>
              <a:effectLst/>
              <a:uFillTx/>
              <a:latin typeface="Times New Roman"/>
            </a:endParaRPr>
          </a:p>
          <a:p>
            <a:pPr marL="177840" indent="-177840">
              <a:lnSpc>
                <a:spcPct val="100000"/>
              </a:lnSpc>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Storage/Storage Options</a:t>
            </a:r>
            <a:endParaRPr b="0" lang="en-US" sz="1200" strike="noStrike" u="none">
              <a:solidFill>
                <a:srgbClr val="000000"/>
              </a:solidFill>
              <a:effectLst/>
              <a:uFillTx/>
              <a:latin typeface="Times New Roman"/>
            </a:endParaRPr>
          </a:p>
          <a:p>
            <a:pPr marL="177840" indent="-177840">
              <a:lnSpc>
                <a:spcPct val="100000"/>
              </a:lnSpc>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Weather Swaps and Options</a:t>
            </a:r>
            <a:endParaRPr b="0" lang="en-US" sz="1200" strike="noStrike" u="none">
              <a:solidFill>
                <a:srgbClr val="000000"/>
              </a:solidFill>
              <a:effectLst/>
              <a:uFillTx/>
              <a:latin typeface="Times New Roman"/>
            </a:endParaRPr>
          </a:p>
          <a:p>
            <a:pPr marL="177840" indent="-177840">
              <a:lnSpc>
                <a:spcPct val="100000"/>
              </a:lnSpc>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Weather-Linked Gas Options</a:t>
            </a:r>
            <a:endParaRPr b="0" lang="en-US" sz="1200" strike="noStrike" u="none">
              <a:solidFill>
                <a:srgbClr val="000000"/>
              </a:solidFill>
              <a:effectLst/>
              <a:uFillTx/>
              <a:latin typeface="Times New Roman"/>
            </a:endParaRPr>
          </a:p>
          <a:p>
            <a:pPr marL="177840" indent="-177840">
              <a:lnSpc>
                <a:spcPct val="100000"/>
              </a:lnSpc>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
        <p:nvSpPr>
          <p:cNvPr id="2" name="PlaceHolder 1"/>
          <p:cNvSpPr>
            <a:spLocks noGrp="1"/>
          </p:cNvSpPr>
          <p:nvPr>
            <p:ph type="sldNum" idx="1"/>
          </p:nvPr>
        </p:nvSpPr>
        <p:spPr/>
        <p:txBody>
          <a:bodyPr/>
          <a:p>
            <a:fld id="{87A3772B-0B8F-486F-8546-76A42635C223}" type="slidenum">
              <a:t>7</a:t>
            </a:fld>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6" name="PlaceHolder 1"/>
          <p:cNvSpPr>
            <a:spLocks noGrp="1"/>
          </p:cNvSpPr>
          <p:nvPr>
            <p:ph type="title"/>
          </p:nvPr>
        </p:nvSpPr>
        <p:spPr>
          <a:xfrm>
            <a:off x="228600" y="0"/>
            <a:ext cx="8696160" cy="836640"/>
          </a:xfrm>
          <a:prstGeom prst="rect">
            <a:avLst/>
          </a:prstGeom>
          <a:noFill/>
          <a:ln w="0">
            <a:noFill/>
          </a:ln>
        </p:spPr>
        <p:txBody>
          <a:bodyPr lIns="92160" rIns="92160" tIns="46080" bIns="46080" anchor="b">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95ba6"/>
                </a:solidFill>
                <a:effectLst/>
                <a:uFillTx/>
                <a:latin typeface="Arial"/>
              </a:rPr>
              <a:t>Unique Characteristics of the Weather Market</a:t>
            </a:r>
            <a:endParaRPr b="1" i="1" lang="en-US" sz="2800" strike="noStrike" u="none">
              <a:solidFill>
                <a:srgbClr val="095ba6"/>
              </a:solidFill>
              <a:effectLst/>
              <a:uFillTx/>
              <a:latin typeface="Arial"/>
            </a:endParaRPr>
          </a:p>
        </p:txBody>
      </p:sp>
      <p:sp>
        <p:nvSpPr>
          <p:cNvPr id="127" name="PlaceHolder 2"/>
          <p:cNvSpPr>
            <a:spLocks noGrp="1"/>
          </p:cNvSpPr>
          <p:nvPr>
            <p:ph/>
          </p:nvPr>
        </p:nvSpPr>
        <p:spPr>
          <a:xfrm>
            <a:off x="993240" y="1368360"/>
            <a:ext cx="7261560" cy="4880160"/>
          </a:xfrm>
          <a:prstGeom prst="rect">
            <a:avLst/>
          </a:prstGeom>
          <a:noFill/>
          <a:ln w="0">
            <a:noFill/>
          </a:ln>
        </p:spPr>
        <p:txBody>
          <a:bodyPr lIns="92160" rIns="92160" tIns="46080" bIns="46080" anchor="t">
            <a:normAutofit/>
          </a:bodyPr>
          <a:p>
            <a:pPr marL="228600" indent="-228600">
              <a:lnSpc>
                <a:spcPct val="90000"/>
              </a:lnSpc>
              <a:spcBef>
                <a:spcPts val="1125"/>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Predominantly a provider of volume hedges – most other markets are exclusively used for price hedging</a:t>
            </a:r>
            <a:endParaRPr b="0" lang="en-US" sz="2000" strike="noStrike" u="none">
              <a:solidFill>
                <a:srgbClr val="000000"/>
              </a:solidFill>
              <a:effectLst/>
              <a:uFillTx/>
              <a:latin typeface="Arial"/>
            </a:endParaRPr>
          </a:p>
          <a:p>
            <a:pPr marL="228600" indent="-228600">
              <a:lnSpc>
                <a:spcPct val="90000"/>
              </a:lnSpc>
              <a:spcBef>
                <a:spcPts val="1125"/>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Hybrid market with elements of traditional traded commodity markets and traditional insurance markets</a:t>
            </a:r>
            <a:endParaRPr b="0" lang="en-US" sz="2000" strike="noStrike" u="none">
              <a:solidFill>
                <a:srgbClr val="000000"/>
              </a:solidFill>
              <a:effectLst/>
              <a:uFillTx/>
              <a:latin typeface="Arial"/>
            </a:endParaRPr>
          </a:p>
          <a:p>
            <a:pPr lvl="1" marL="625320" indent="-228600">
              <a:lnSpc>
                <a:spcPct val="90000"/>
              </a:lnSpc>
              <a:spcBef>
                <a:spcPts val="788"/>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Risk capacity/appetite is largely relationship based (insurance influence)</a:t>
            </a:r>
            <a:endParaRPr b="0" lang="en-US" sz="1800" strike="noStrike" u="none">
              <a:solidFill>
                <a:srgbClr val="000000"/>
              </a:solidFill>
              <a:effectLst/>
              <a:uFillTx/>
              <a:latin typeface="Arial"/>
            </a:endParaRPr>
          </a:p>
          <a:p>
            <a:pPr lvl="1" marL="625320" indent="-228600">
              <a:lnSpc>
                <a:spcPct val="90000"/>
              </a:lnSpc>
              <a:spcBef>
                <a:spcPts val="788"/>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Pricing begins with actuarial view (insurance influence)</a:t>
            </a:r>
            <a:endParaRPr b="0" lang="en-US" sz="1800" strike="noStrike" u="none">
              <a:solidFill>
                <a:srgbClr val="000000"/>
              </a:solidFill>
              <a:effectLst/>
              <a:uFillTx/>
              <a:latin typeface="Arial"/>
            </a:endParaRPr>
          </a:p>
          <a:p>
            <a:pPr lvl="1" marL="625320" indent="-228600">
              <a:lnSpc>
                <a:spcPct val="90000"/>
              </a:lnSpc>
              <a:spcBef>
                <a:spcPts val="788"/>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Most liquid instruments are swaps traded between market makers to delta hedge exposures (trading influence)</a:t>
            </a:r>
            <a:endParaRPr b="0" lang="en-US" sz="1800" strike="noStrike" u="none">
              <a:solidFill>
                <a:srgbClr val="000000"/>
              </a:solidFill>
              <a:effectLst/>
              <a:uFillTx/>
              <a:latin typeface="Arial"/>
            </a:endParaRPr>
          </a:p>
          <a:p>
            <a:pPr lvl="1" marL="625320" indent="-228600">
              <a:lnSpc>
                <a:spcPct val="90000"/>
              </a:lnSpc>
              <a:spcBef>
                <a:spcPts val="788"/>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Pricing is greatly influenced by supply/demand balance shifts and forward forecasts (trading influence)</a:t>
            </a:r>
            <a:endParaRPr b="0" lang="en-US" sz="1800" strike="noStrike" u="none">
              <a:solidFill>
                <a:srgbClr val="000000"/>
              </a:solidFill>
              <a:effectLst/>
              <a:uFillTx/>
              <a:latin typeface="Arial"/>
            </a:endParaRPr>
          </a:p>
          <a:p>
            <a:pPr lvl="1" marL="625320" indent="-228600">
              <a:lnSpc>
                <a:spcPct val="90000"/>
              </a:lnSpc>
              <a:spcBef>
                <a:spcPts val="788"/>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Increased liquidity = more aggressive pricing (trading influence)</a:t>
            </a:r>
            <a:endParaRPr b="0" lang="en-US" sz="1800" strike="noStrike" u="none">
              <a:solidFill>
                <a:srgbClr val="000000"/>
              </a:solidFill>
              <a:effectLst/>
              <a:uFillTx/>
              <a:latin typeface="Arial"/>
            </a:endParaRPr>
          </a:p>
          <a:p>
            <a:pPr lvl="1" marL="625320" indent="-228600">
              <a:lnSpc>
                <a:spcPct val="90000"/>
              </a:lnSpc>
              <a:spcBef>
                <a:spcPts val="788"/>
              </a:spcBef>
              <a:buClr>
                <a:srgbClr val="095ba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Most deals have limits/maximum payouts (insurance influence)</a:t>
            </a:r>
            <a:endParaRPr b="0" lang="en-US" sz="1800" strike="noStrike" u="none">
              <a:solidFill>
                <a:srgbClr val="000000"/>
              </a:solidFill>
              <a:effectLst/>
              <a:uFillTx/>
              <a:latin typeface="Arial"/>
            </a:endParaRPr>
          </a:p>
          <a:p>
            <a:pPr marL="228600" indent="0">
              <a:lnSpc>
                <a:spcPct val="90000"/>
              </a:lnSpc>
              <a:spcBef>
                <a:spcPts val="1012"/>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29987104-40B5-462D-B572-393501E46D83}" type="slidenum">
              <a:t>8</a:t>
            </a:fld>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8" name=""/>
          <p:cNvSpPr/>
          <p:nvPr/>
        </p:nvSpPr>
        <p:spPr>
          <a:xfrm>
            <a:off x="6918480" y="3962520"/>
            <a:ext cx="183960" cy="457200"/>
          </a:xfrm>
          <a:prstGeom prst="rect">
            <a:avLst/>
          </a:prstGeom>
          <a:noFill/>
          <a:ln w="0">
            <a:noFill/>
          </a:ln>
        </p:spPr>
        <p:style>
          <a:lnRef idx="0"/>
          <a:fillRef idx="0"/>
          <a:effectRef idx="0"/>
          <a:fontRef idx="minor"/>
        </p:style>
        <p:txBody>
          <a:bodyPr wrap="none" lIns="92160" rIns="92160" tIns="46080" bIns="46080" anchor="t">
            <a:spAutoFit/>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29" name=""/>
          <p:cNvSpPr/>
          <p:nvPr/>
        </p:nvSpPr>
        <p:spPr>
          <a:xfrm>
            <a:off x="3581280" y="1219320"/>
            <a:ext cx="2057400" cy="914400"/>
          </a:xfrm>
          <a:prstGeom prst="rect">
            <a:avLst/>
          </a:prstGeom>
          <a:gradFill rotWithShape="0">
            <a:gsLst>
              <a:gs pos="0">
                <a:srgbClr val="000075"/>
              </a:gs>
              <a:gs pos="50000">
                <a:srgbClr val="0000ff"/>
              </a:gs>
              <a:gs pos="100000">
                <a:srgbClr val="000075"/>
              </a:gs>
            </a:gsLst>
            <a:lin ang="5400000"/>
          </a:gradFill>
          <a:ln w="0">
            <a:noFill/>
          </a:ln>
          <a:effectLst>
            <a:outerShdw dist="53966" dir="2700000" blurRad="0" rotWithShape="0">
              <a:srgbClr val="919191"/>
            </a:outerShdw>
          </a:effectLst>
        </p:spPr>
        <p:style>
          <a:lnRef idx="0"/>
          <a:fillRef idx="0"/>
          <a:effectRef idx="0"/>
          <a:fontRef idx="minor"/>
        </p:style>
        <p:txBody>
          <a:bodyPr wrap="none" lIns="92160" rIns="92160" tIns="46080" bIns="46080" anchor="ctr">
            <a:noAutofit/>
          </a:bodyPr>
          <a:p>
            <a:pPr algn="ct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Arial"/>
              </a:rPr>
              <a:t>DEALERS</a:t>
            </a:r>
            <a:endParaRPr b="0" lang="en-US" sz="2400" strike="noStrike" u="none">
              <a:solidFill>
                <a:srgbClr val="000000"/>
              </a:solidFill>
              <a:effectLst/>
              <a:uFillTx/>
              <a:latin typeface="Times New Roman"/>
            </a:endParaRPr>
          </a:p>
        </p:txBody>
      </p:sp>
      <p:sp>
        <p:nvSpPr>
          <p:cNvPr id="130" name=""/>
          <p:cNvSpPr/>
          <p:nvPr/>
        </p:nvSpPr>
        <p:spPr>
          <a:xfrm>
            <a:off x="6858000" y="4343400"/>
            <a:ext cx="2057400" cy="914400"/>
          </a:xfrm>
          <a:prstGeom prst="rect">
            <a:avLst/>
          </a:prstGeom>
          <a:gradFill rotWithShape="0">
            <a:gsLst>
              <a:gs pos="0">
                <a:srgbClr val="000075"/>
              </a:gs>
              <a:gs pos="50000">
                <a:srgbClr val="0000ff"/>
              </a:gs>
              <a:gs pos="100000">
                <a:srgbClr val="000075"/>
              </a:gs>
            </a:gsLst>
            <a:lin ang="5400000"/>
          </a:gradFill>
          <a:ln w="0">
            <a:noFill/>
          </a:ln>
          <a:effectLst>
            <a:outerShdw dist="63504" dir="2216091" blurRad="0" rotWithShape="0">
              <a:srgbClr val="919191"/>
            </a:outerShdw>
          </a:effectLst>
        </p:spPr>
        <p:style>
          <a:lnRef idx="0"/>
          <a:fillRef idx="0"/>
          <a:effectRef idx="0"/>
          <a:fontRef idx="minor"/>
        </p:style>
        <p:txBody>
          <a:bodyPr wrap="none" lIns="92160" rIns="92160" tIns="46080" bIns="46080" anchor="ctr">
            <a:noAutofit/>
          </a:bodyPr>
          <a:p>
            <a:pPr algn="ct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Arial"/>
              </a:rPr>
              <a:t>INSURANCE</a:t>
            </a:r>
            <a:endParaRPr b="0" lang="en-US" sz="2400" strike="noStrike" u="none">
              <a:solidFill>
                <a:srgbClr val="000000"/>
              </a:solidFill>
              <a:effectLst/>
              <a:uFillTx/>
              <a:latin typeface="Times New Roman"/>
            </a:endParaRPr>
          </a:p>
        </p:txBody>
      </p:sp>
      <p:sp>
        <p:nvSpPr>
          <p:cNvPr id="131" name=""/>
          <p:cNvSpPr/>
          <p:nvPr/>
        </p:nvSpPr>
        <p:spPr>
          <a:xfrm>
            <a:off x="3556080" y="5257800"/>
            <a:ext cx="2057400" cy="914400"/>
          </a:xfrm>
          <a:prstGeom prst="rect">
            <a:avLst/>
          </a:prstGeom>
          <a:gradFill rotWithShape="0">
            <a:gsLst>
              <a:gs pos="0">
                <a:srgbClr val="000075"/>
              </a:gs>
              <a:gs pos="50000">
                <a:srgbClr val="0000ff"/>
              </a:gs>
              <a:gs pos="100000">
                <a:srgbClr val="000075"/>
              </a:gs>
            </a:gsLst>
            <a:lin ang="5400000"/>
          </a:gradFill>
          <a:ln w="0">
            <a:noFill/>
          </a:ln>
          <a:effectLst>
            <a:outerShdw dist="53966" dir="2700000" blurRad="0" rotWithShape="0">
              <a:srgbClr val="919191"/>
            </a:outerShdw>
          </a:effectLst>
        </p:spPr>
        <p:style>
          <a:lnRef idx="0"/>
          <a:fillRef idx="0"/>
          <a:effectRef idx="0"/>
          <a:fontRef idx="minor"/>
        </p:style>
        <p:txBody>
          <a:bodyPr wrap="none" lIns="92160" rIns="92160" tIns="46080" bIns="46080" anchor="ctr">
            <a:noAutofit/>
          </a:bodyPr>
          <a:p>
            <a:pPr algn="ct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Arial"/>
              </a:rPr>
              <a:t>BROKERS</a:t>
            </a:r>
            <a:endParaRPr b="0" lang="en-US" sz="2400" strike="noStrike" u="none">
              <a:solidFill>
                <a:srgbClr val="000000"/>
              </a:solidFill>
              <a:effectLst/>
              <a:uFillTx/>
              <a:latin typeface="Times New Roman"/>
            </a:endParaRPr>
          </a:p>
        </p:txBody>
      </p:sp>
      <p:sp>
        <p:nvSpPr>
          <p:cNvPr id="132" name=""/>
          <p:cNvSpPr/>
          <p:nvPr/>
        </p:nvSpPr>
        <p:spPr>
          <a:xfrm>
            <a:off x="152280" y="3276720"/>
            <a:ext cx="2057400" cy="914400"/>
          </a:xfrm>
          <a:prstGeom prst="rect">
            <a:avLst/>
          </a:prstGeom>
          <a:gradFill rotWithShape="0">
            <a:gsLst>
              <a:gs pos="0">
                <a:srgbClr val="000075"/>
              </a:gs>
              <a:gs pos="50000">
                <a:srgbClr val="0000ff"/>
              </a:gs>
              <a:gs pos="100000">
                <a:srgbClr val="000075"/>
              </a:gs>
            </a:gsLst>
            <a:lin ang="5400000"/>
          </a:gradFill>
          <a:ln w="0">
            <a:noFill/>
          </a:ln>
          <a:effectLst>
            <a:outerShdw dist="53966" dir="2700000" blurRad="0" rotWithShape="0">
              <a:srgbClr val="919191"/>
            </a:outerShdw>
          </a:effectLst>
        </p:spPr>
        <p:style>
          <a:lnRef idx="0"/>
          <a:fillRef idx="0"/>
          <a:effectRef idx="0"/>
          <a:fontRef idx="minor"/>
        </p:style>
        <p:txBody>
          <a:bodyPr wrap="none" lIns="92160" rIns="92160" tIns="46080" bIns="46080" anchor="ctr">
            <a:noAutofit/>
          </a:bodyPr>
          <a:p>
            <a:pPr algn="ct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Arial"/>
              </a:rPr>
              <a:t>END USERS</a:t>
            </a:r>
            <a:endParaRPr b="0" lang="en-US" sz="2400" strike="noStrike" u="none">
              <a:solidFill>
                <a:srgbClr val="000000"/>
              </a:solidFill>
              <a:effectLst/>
              <a:uFillTx/>
              <a:latin typeface="Times New Roman"/>
            </a:endParaRPr>
          </a:p>
        </p:txBody>
      </p:sp>
      <p:sp>
        <p:nvSpPr>
          <p:cNvPr id="133" name=""/>
          <p:cNvSpPr/>
          <p:nvPr/>
        </p:nvSpPr>
        <p:spPr>
          <a:xfrm>
            <a:off x="4343400" y="2209680"/>
            <a:ext cx="457200" cy="609840"/>
          </a:xfrm>
          <a:prstGeom prst="upDownArrow">
            <a:avLst>
              <a:gd name="adj1" fmla="val 50000"/>
              <a:gd name="adj2" fmla="val 26553"/>
            </a:avLst>
          </a:prstGeom>
          <a:gradFill rotWithShape="0">
            <a:gsLst>
              <a:gs pos="0">
                <a:srgbClr val="000000"/>
              </a:gs>
              <a:gs pos="50000">
                <a:srgbClr val="ffff00"/>
              </a:gs>
              <a:gs pos="100000">
                <a:srgbClr val="000000"/>
              </a:gs>
            </a:gsLst>
            <a:lin ang="10800000"/>
          </a:gradFill>
          <a:ln w="6480">
            <a:solidFill>
              <a:srgbClr val="000000"/>
            </a:solidFill>
            <a:miter/>
          </a:ln>
          <a:effectLst>
            <a:outerShdw dist="17819" dir="2700000" blurRad="0" rotWithShape="0">
              <a:srgbClr val="000000"/>
            </a:outerShdw>
          </a:effectLst>
        </p:spPr>
        <p:style>
          <a:lnRef idx="0"/>
          <a:fillRef idx="0"/>
          <a:effectRef idx="0"/>
          <a:fontRef idx="minor"/>
        </p:style>
        <p:txBody>
          <a:bodyPr wrap="none" lIns="91800" rIns="91800" anchor="ctr">
            <a:noAutofit/>
          </a:bodyPr>
          <a:p>
            <a:endParaRPr b="0" lang="en-US" sz="2400" strike="noStrike" u="none">
              <a:solidFill>
                <a:srgbClr val="000000"/>
              </a:solidFill>
              <a:effectLst/>
              <a:uFillTx/>
              <a:latin typeface="Times New Roman"/>
            </a:endParaRPr>
          </a:p>
        </p:txBody>
      </p:sp>
      <p:sp>
        <p:nvSpPr>
          <p:cNvPr id="134" name=""/>
          <p:cNvSpPr/>
          <p:nvPr/>
        </p:nvSpPr>
        <p:spPr>
          <a:xfrm>
            <a:off x="4343400" y="4572000"/>
            <a:ext cx="457200" cy="609480"/>
          </a:xfrm>
          <a:prstGeom prst="upDownArrow">
            <a:avLst>
              <a:gd name="adj1" fmla="val 50000"/>
              <a:gd name="adj2" fmla="val 26538"/>
            </a:avLst>
          </a:prstGeom>
          <a:gradFill rotWithShape="0">
            <a:gsLst>
              <a:gs pos="0">
                <a:srgbClr val="000000"/>
              </a:gs>
              <a:gs pos="50000">
                <a:srgbClr val="ffff00"/>
              </a:gs>
              <a:gs pos="100000">
                <a:srgbClr val="000000"/>
              </a:gs>
            </a:gsLst>
            <a:lin ang="10800000"/>
          </a:gradFill>
          <a:ln w="6480">
            <a:solidFill>
              <a:srgbClr val="000000"/>
            </a:solidFill>
            <a:miter/>
          </a:ln>
          <a:effectLst>
            <a:outerShdw dist="17819" dir="2700000" blurRad="0" rotWithShape="0">
              <a:srgbClr val="000000"/>
            </a:outerShdw>
          </a:effectLst>
        </p:spPr>
        <p:style>
          <a:lnRef idx="0"/>
          <a:fillRef idx="0"/>
          <a:effectRef idx="0"/>
          <a:fontRef idx="minor"/>
        </p:style>
        <p:txBody>
          <a:bodyPr wrap="none" lIns="91800" rIns="91800" anchor="ctr">
            <a:noAutofit/>
          </a:bodyPr>
          <a:p>
            <a:endParaRPr b="0" lang="en-US" sz="2400" strike="noStrike" u="none">
              <a:solidFill>
                <a:srgbClr val="000000"/>
              </a:solidFill>
              <a:effectLst/>
              <a:uFillTx/>
              <a:latin typeface="Times New Roman"/>
            </a:endParaRPr>
          </a:p>
        </p:txBody>
      </p:sp>
      <p:sp>
        <p:nvSpPr>
          <p:cNvPr id="135" name=""/>
          <p:cNvSpPr/>
          <p:nvPr/>
        </p:nvSpPr>
        <p:spPr>
          <a:xfrm rot="19309800">
            <a:off x="6248520" y="2743200"/>
            <a:ext cx="457200" cy="380880"/>
          </a:xfrm>
          <a:prstGeom prst="leftRightArrow">
            <a:avLst>
              <a:gd name="adj1" fmla="val 50000"/>
              <a:gd name="adj2" fmla="val 23896"/>
            </a:avLst>
          </a:prstGeom>
          <a:gradFill rotWithShape="0">
            <a:gsLst>
              <a:gs pos="0">
                <a:srgbClr val="000000"/>
              </a:gs>
              <a:gs pos="50000">
                <a:srgbClr val="ffff00"/>
              </a:gs>
              <a:gs pos="100000">
                <a:srgbClr val="000000"/>
              </a:gs>
            </a:gsLst>
            <a:lin ang="5400000"/>
          </a:gradFill>
          <a:ln w="6480">
            <a:solidFill>
              <a:srgbClr val="000000"/>
            </a:solidFill>
            <a:miter/>
          </a:ln>
          <a:effectLst>
            <a:outerShdw dist="17819" dir="2700000" blurRad="0" rotWithShape="0">
              <a:srgbClr val="000000"/>
            </a:outerShdw>
          </a:effectLst>
        </p:spPr>
        <p:style>
          <a:lnRef idx="0"/>
          <a:fillRef idx="0"/>
          <a:effectRef idx="0"/>
          <a:fontRef idx="minor"/>
        </p:style>
        <p:txBody>
          <a:bodyPr wrap="none" lIns="91800" rIns="91800" anchor="ctr">
            <a:noAutofit/>
          </a:bodyPr>
          <a:p>
            <a:endParaRPr b="0" lang="en-US" sz="2400" strike="noStrike" u="none">
              <a:solidFill>
                <a:srgbClr val="000000"/>
              </a:solidFill>
              <a:effectLst/>
              <a:uFillTx/>
              <a:latin typeface="Times New Roman"/>
            </a:endParaRPr>
          </a:p>
        </p:txBody>
      </p:sp>
      <p:sp>
        <p:nvSpPr>
          <p:cNvPr id="136" name=""/>
          <p:cNvSpPr/>
          <p:nvPr/>
        </p:nvSpPr>
        <p:spPr>
          <a:xfrm>
            <a:off x="2260440" y="3581280"/>
            <a:ext cx="457200" cy="381240"/>
          </a:xfrm>
          <a:prstGeom prst="leftRightArrow">
            <a:avLst>
              <a:gd name="adj1" fmla="val 50000"/>
              <a:gd name="adj2" fmla="val 23874"/>
            </a:avLst>
          </a:prstGeom>
          <a:gradFill rotWithShape="0">
            <a:gsLst>
              <a:gs pos="0">
                <a:srgbClr val="000000"/>
              </a:gs>
              <a:gs pos="50000">
                <a:srgbClr val="ffff00"/>
              </a:gs>
              <a:gs pos="100000">
                <a:srgbClr val="000000"/>
              </a:gs>
            </a:gsLst>
            <a:lin ang="5400000"/>
          </a:gradFill>
          <a:ln w="6480">
            <a:solidFill>
              <a:srgbClr val="000000"/>
            </a:solidFill>
            <a:miter/>
          </a:ln>
          <a:effectLst>
            <a:outerShdw dist="17819" dir="2700000" blurRad="0" rotWithShape="0">
              <a:srgbClr val="000000"/>
            </a:outerShdw>
          </a:effectLst>
        </p:spPr>
        <p:style>
          <a:lnRef idx="0"/>
          <a:fillRef idx="0"/>
          <a:effectRef idx="0"/>
          <a:fontRef idx="minor"/>
        </p:style>
        <p:txBody>
          <a:bodyPr wrap="none" lIns="91800" rIns="91800" anchor="ctr">
            <a:noAutofit/>
          </a:bodyPr>
          <a:p>
            <a:endParaRPr b="0" lang="en-US" sz="2400" strike="noStrike" u="none">
              <a:solidFill>
                <a:srgbClr val="000000"/>
              </a:solidFill>
              <a:effectLst/>
              <a:uFillTx/>
              <a:latin typeface="Times New Roman"/>
            </a:endParaRPr>
          </a:p>
        </p:txBody>
      </p:sp>
      <p:sp>
        <p:nvSpPr>
          <p:cNvPr id="137" name=""/>
          <p:cNvSpPr/>
          <p:nvPr/>
        </p:nvSpPr>
        <p:spPr>
          <a:xfrm>
            <a:off x="2895480" y="3048120"/>
            <a:ext cx="3657600" cy="1411200"/>
          </a:xfrm>
          <a:prstGeom prst="ellipse">
            <a:avLst/>
          </a:prstGeom>
          <a:blipFill rotWithShape="0">
            <a:blip r:embed="rId1"/>
            <a:srcRect/>
            <a:tile tx="0" ty="0" sx="100000" sy="100000" algn="ctr"/>
          </a:blipFill>
          <a:ln w="0">
            <a:noFill/>
          </a:ln>
          <a:effectLst>
            <a:outerShdw dist="71785" dir="2700000" blurRad="0" rotWithShape="0">
              <a:srgbClr val="919191"/>
            </a:outerShdw>
          </a:effectLst>
        </p:spPr>
        <p:style>
          <a:lnRef idx="0"/>
          <a:fillRef idx="0"/>
          <a:effectRef idx="0"/>
          <a:fontRef idx="minor"/>
        </p:style>
        <p:txBody>
          <a:bodyPr wrap="none" lIns="92160" rIns="92160" tIns="46080" bIns="46080" anchor="ctr">
            <a:noAutofit/>
          </a:bodyPr>
          <a:p>
            <a:pPr algn="ct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FINANCIAL </a:t>
            </a:r>
            <a:endParaRPr b="0" lang="en-US" sz="2400" strike="noStrike" u="none">
              <a:solidFill>
                <a:srgbClr val="000000"/>
              </a:solidFill>
              <a:effectLst/>
              <a:uFillTx/>
              <a:latin typeface="Times New Roman"/>
            </a:endParaRPr>
          </a:p>
          <a:p>
            <a:pPr algn="ct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WEATHER MARKET</a:t>
            </a:r>
            <a:endParaRPr b="0" lang="en-US" sz="2400" strike="noStrike" u="none">
              <a:solidFill>
                <a:srgbClr val="000000"/>
              </a:solidFill>
              <a:effectLst/>
              <a:uFillTx/>
              <a:latin typeface="Times New Roman"/>
            </a:endParaRPr>
          </a:p>
        </p:txBody>
      </p:sp>
      <p:sp>
        <p:nvSpPr>
          <p:cNvPr id="138" name=""/>
          <p:cNvSpPr/>
          <p:nvPr/>
        </p:nvSpPr>
        <p:spPr>
          <a:xfrm>
            <a:off x="7070760" y="4114800"/>
            <a:ext cx="183960" cy="457200"/>
          </a:xfrm>
          <a:prstGeom prst="rect">
            <a:avLst/>
          </a:prstGeom>
          <a:noFill/>
          <a:ln w="0">
            <a:noFill/>
          </a:ln>
        </p:spPr>
        <p:style>
          <a:lnRef idx="0"/>
          <a:fillRef idx="0"/>
          <a:effectRef idx="0"/>
          <a:fontRef idx="minor"/>
        </p:style>
        <p:txBody>
          <a:bodyPr wrap="none" lIns="92160" rIns="92160" tIns="46080" bIns="46080" anchor="t">
            <a:spAutoFit/>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39" name=""/>
          <p:cNvSpPr/>
          <p:nvPr/>
        </p:nvSpPr>
        <p:spPr>
          <a:xfrm>
            <a:off x="6858000" y="1981080"/>
            <a:ext cx="2057400" cy="914400"/>
          </a:xfrm>
          <a:prstGeom prst="rect">
            <a:avLst/>
          </a:prstGeom>
          <a:gradFill rotWithShape="0">
            <a:gsLst>
              <a:gs pos="0">
                <a:srgbClr val="000075"/>
              </a:gs>
              <a:gs pos="50000">
                <a:srgbClr val="0000ff"/>
              </a:gs>
              <a:gs pos="100000">
                <a:srgbClr val="000075"/>
              </a:gs>
            </a:gsLst>
            <a:lin ang="5400000"/>
          </a:gradFill>
          <a:ln w="0">
            <a:noFill/>
          </a:ln>
          <a:effectLst>
            <a:outerShdw dist="63504" dir="2216091" blurRad="0" rotWithShape="0">
              <a:srgbClr val="919191"/>
            </a:outerShdw>
          </a:effectLst>
        </p:spPr>
        <p:style>
          <a:lnRef idx="0"/>
          <a:fillRef idx="0"/>
          <a:effectRef idx="0"/>
          <a:fontRef idx="minor"/>
        </p:style>
        <p:txBody>
          <a:bodyPr wrap="none" lIns="92160" rIns="92160" tIns="46080" bIns="46080" anchor="ctr">
            <a:noAutofit/>
          </a:bodyPr>
          <a:p>
            <a:pPr algn="ct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Arial"/>
              </a:rPr>
              <a:t>CAPITAL</a:t>
            </a:r>
            <a:endParaRPr b="0" lang="en-US" sz="2400" strike="noStrike" u="none">
              <a:solidFill>
                <a:srgbClr val="000000"/>
              </a:solidFill>
              <a:effectLst/>
              <a:uFillTx/>
              <a:latin typeface="Times New Roman"/>
            </a:endParaRPr>
          </a:p>
          <a:p>
            <a:pPr algn="ct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Arial"/>
              </a:rPr>
              <a:t>MARKETS</a:t>
            </a:r>
            <a:endParaRPr b="0" lang="en-US" sz="2400" strike="noStrike" u="none">
              <a:solidFill>
                <a:srgbClr val="000000"/>
              </a:solidFill>
              <a:effectLst/>
              <a:uFillTx/>
              <a:latin typeface="Times New Roman"/>
            </a:endParaRPr>
          </a:p>
        </p:txBody>
      </p:sp>
      <p:sp>
        <p:nvSpPr>
          <p:cNvPr id="140" name=""/>
          <p:cNvSpPr/>
          <p:nvPr/>
        </p:nvSpPr>
        <p:spPr>
          <a:xfrm rot="2386800">
            <a:off x="6248160" y="4343040"/>
            <a:ext cx="457200" cy="380880"/>
          </a:xfrm>
          <a:prstGeom prst="leftRightArrow">
            <a:avLst>
              <a:gd name="adj1" fmla="val 50000"/>
              <a:gd name="adj2" fmla="val 23896"/>
            </a:avLst>
          </a:prstGeom>
          <a:gradFill rotWithShape="0">
            <a:gsLst>
              <a:gs pos="0">
                <a:srgbClr val="000000"/>
              </a:gs>
              <a:gs pos="50000">
                <a:srgbClr val="ffff00"/>
              </a:gs>
              <a:gs pos="100000">
                <a:srgbClr val="000000"/>
              </a:gs>
            </a:gsLst>
            <a:lin ang="5400000"/>
          </a:gradFill>
          <a:ln w="6480">
            <a:solidFill>
              <a:srgbClr val="000000"/>
            </a:solidFill>
            <a:miter/>
          </a:ln>
          <a:effectLst>
            <a:outerShdw dist="17819" dir="2700000" blurRad="0" rotWithShape="0">
              <a:srgbClr val="000000"/>
            </a:outerShdw>
          </a:effectLst>
        </p:spPr>
        <p:style>
          <a:lnRef idx="0"/>
          <a:fillRef idx="0"/>
          <a:effectRef idx="0"/>
          <a:fontRef idx="minor"/>
        </p:style>
        <p:txBody>
          <a:bodyPr wrap="none" lIns="91800" rIns="91800" anchor="ctr">
            <a:noAutofit/>
          </a:bodyPr>
          <a:p>
            <a:endParaRPr b="0" lang="en-US" sz="2400" strike="noStrike" u="none">
              <a:solidFill>
                <a:srgbClr val="000000"/>
              </a:solidFill>
              <a:effectLst/>
              <a:uFillTx/>
              <a:latin typeface="Times New Roman"/>
            </a:endParaRPr>
          </a:p>
        </p:txBody>
      </p:sp>
      <p:sp>
        <p:nvSpPr>
          <p:cNvPr id="141" name=""/>
          <p:cNvSpPr/>
          <p:nvPr/>
        </p:nvSpPr>
        <p:spPr>
          <a:xfrm>
            <a:off x="3578400" y="6324480"/>
            <a:ext cx="2079000" cy="275400"/>
          </a:xfrm>
          <a:prstGeom prst="rect">
            <a:avLst/>
          </a:prstGeom>
          <a:noFill/>
          <a:ln w="0">
            <a:noFill/>
          </a:ln>
        </p:spPr>
        <p:style>
          <a:lnRef idx="0"/>
          <a:fillRef idx="0"/>
          <a:effectRef idx="0"/>
          <a:fontRef idx="minor"/>
        </p:style>
        <p:txBody>
          <a:bodyPr wrap="none" lIns="92160" rIns="92160" tIns="46080" bIns="46080" anchor="t">
            <a:spAutoFit/>
          </a:bodyPr>
          <a:p>
            <a:pPr marL="174600" indent="-174600">
              <a:lnSpc>
                <a:spcPct val="100000"/>
              </a:lnSpc>
              <a:buClr>
                <a:srgbClr val="fc0128"/>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Arial"/>
              </a:rPr>
              <a:t>Inter-Dealer Transactions</a:t>
            </a:r>
            <a:endParaRPr b="0" lang="en-US" sz="1200" strike="noStrike" u="none">
              <a:solidFill>
                <a:srgbClr val="000000"/>
              </a:solidFill>
              <a:effectLst/>
              <a:uFillTx/>
              <a:latin typeface="Times New Roman"/>
            </a:endParaRPr>
          </a:p>
        </p:txBody>
      </p:sp>
      <p:sp>
        <p:nvSpPr>
          <p:cNvPr id="142" name=""/>
          <p:cNvSpPr/>
          <p:nvPr/>
        </p:nvSpPr>
        <p:spPr>
          <a:xfrm>
            <a:off x="35280" y="4267080"/>
            <a:ext cx="2736360" cy="1738440"/>
          </a:xfrm>
          <a:prstGeom prst="rect">
            <a:avLst/>
          </a:prstGeom>
          <a:noFill/>
          <a:ln w="0">
            <a:noFill/>
          </a:ln>
        </p:spPr>
        <p:style>
          <a:lnRef idx="0"/>
          <a:fillRef idx="0"/>
          <a:effectRef idx="0"/>
          <a:fontRef idx="minor"/>
        </p:style>
        <p:txBody>
          <a:bodyPr wrap="none" lIns="92160" rIns="92160" tIns="46080" bIns="46080" anchor="t">
            <a:spAutoFit/>
          </a:bodyPr>
          <a:p>
            <a:pPr lvl="1" marL="281160" indent="-166680">
              <a:lnSpc>
                <a:spcPct val="100000"/>
              </a:lnSpc>
              <a:buClr>
                <a:srgbClr val="fc0128"/>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Arial"/>
              </a:rPr>
              <a:t>Energy Utilities/Local Distribution </a:t>
            </a:r>
            <a:endParaRPr b="0" lang="en-US" sz="1200" strike="noStrike" u="none">
              <a:solidFill>
                <a:srgbClr val="000000"/>
              </a:solidFill>
              <a:effectLst/>
              <a:uFillTx/>
              <a:latin typeface="Times New Roman"/>
            </a:endParaRPr>
          </a:p>
          <a:p>
            <a:pPr lvl="1" marL="281160" indent="-1666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Arial"/>
              </a:rPr>
              <a:t>	</a:t>
            </a:r>
            <a:r>
              <a:rPr b="0" i="1" lang="en-US" sz="1200" strike="noStrike" u="none">
                <a:solidFill>
                  <a:srgbClr val="000000"/>
                </a:solidFill>
                <a:effectLst/>
                <a:uFillTx/>
                <a:latin typeface="Arial"/>
              </a:rPr>
              <a:t>Companies/Pipelines</a:t>
            </a:r>
            <a:endParaRPr b="0" lang="en-US" sz="1200" strike="noStrike" u="none">
              <a:solidFill>
                <a:srgbClr val="000000"/>
              </a:solidFill>
              <a:effectLst/>
              <a:uFillTx/>
              <a:latin typeface="Times New Roman"/>
            </a:endParaRPr>
          </a:p>
          <a:p>
            <a:pPr lvl="1" marL="281160" indent="-166680">
              <a:lnSpc>
                <a:spcPct val="100000"/>
              </a:lnSpc>
              <a:buClr>
                <a:srgbClr val="fc0128"/>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Arial"/>
              </a:rPr>
              <a:t>Agriculture Companies</a:t>
            </a:r>
            <a:endParaRPr b="0" lang="en-US" sz="1200" strike="noStrike" u="none">
              <a:solidFill>
                <a:srgbClr val="000000"/>
              </a:solidFill>
              <a:effectLst/>
              <a:uFillTx/>
              <a:latin typeface="Times New Roman"/>
            </a:endParaRPr>
          </a:p>
          <a:p>
            <a:pPr lvl="1" marL="281160" indent="-166680">
              <a:lnSpc>
                <a:spcPct val="100000"/>
              </a:lnSpc>
              <a:buClr>
                <a:srgbClr val="fc0128"/>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Arial"/>
              </a:rPr>
              <a:t>Ski &amp; Other Vacation Resorts</a:t>
            </a:r>
            <a:endParaRPr b="0" lang="en-US" sz="1200" strike="noStrike" u="none">
              <a:solidFill>
                <a:srgbClr val="000000"/>
              </a:solidFill>
              <a:effectLst/>
              <a:uFillTx/>
              <a:latin typeface="Times New Roman"/>
            </a:endParaRPr>
          </a:p>
          <a:p>
            <a:pPr lvl="1" marL="281160" indent="-166680">
              <a:lnSpc>
                <a:spcPct val="100000"/>
              </a:lnSpc>
              <a:buClr>
                <a:srgbClr val="fc0128"/>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Arial"/>
              </a:rPr>
              <a:t>Construction Companies</a:t>
            </a:r>
            <a:endParaRPr b="0" lang="en-US" sz="1200" strike="noStrike" u="none">
              <a:solidFill>
                <a:srgbClr val="000000"/>
              </a:solidFill>
              <a:effectLst/>
              <a:uFillTx/>
              <a:latin typeface="Times New Roman"/>
            </a:endParaRPr>
          </a:p>
          <a:p>
            <a:pPr lvl="1" marL="281160" indent="-166680">
              <a:lnSpc>
                <a:spcPct val="100000"/>
              </a:lnSpc>
              <a:buClr>
                <a:srgbClr val="fc0128"/>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Arial"/>
              </a:rPr>
              <a:t>Entertainment</a:t>
            </a:r>
            <a:endParaRPr b="0" lang="en-US" sz="1200" strike="noStrike" u="none">
              <a:solidFill>
                <a:srgbClr val="000000"/>
              </a:solidFill>
              <a:effectLst/>
              <a:uFillTx/>
              <a:latin typeface="Times New Roman"/>
            </a:endParaRPr>
          </a:p>
          <a:p>
            <a:pPr lvl="1" marL="281160" indent="-166680">
              <a:lnSpc>
                <a:spcPct val="100000"/>
              </a:lnSpc>
              <a:buClr>
                <a:srgbClr val="fc0128"/>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Arial"/>
              </a:rPr>
              <a:t>Transportation</a:t>
            </a:r>
            <a:endParaRPr b="0" lang="en-US" sz="1200" strike="noStrike" u="none">
              <a:solidFill>
                <a:srgbClr val="000000"/>
              </a:solidFill>
              <a:effectLst/>
              <a:uFillTx/>
              <a:latin typeface="Times New Roman"/>
            </a:endParaRPr>
          </a:p>
          <a:p>
            <a:pPr lvl="1" marL="281160" indent="-166680">
              <a:lnSpc>
                <a:spcPct val="100000"/>
              </a:lnSpc>
              <a:buClr>
                <a:srgbClr val="fc0128"/>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Arial"/>
              </a:rPr>
              <a:t>Retail</a:t>
            </a:r>
            <a:endParaRPr b="0" lang="en-US" sz="1200" strike="noStrike" u="none">
              <a:solidFill>
                <a:srgbClr val="000000"/>
              </a:solidFill>
              <a:effectLst/>
              <a:uFillTx/>
              <a:latin typeface="Times New Roman"/>
            </a:endParaRPr>
          </a:p>
          <a:p>
            <a:pPr lvl="1" marL="281160" indent="-166680">
              <a:lnSpc>
                <a:spcPct val="100000"/>
              </a:lnSpc>
              <a:buClr>
                <a:srgbClr val="fc0128"/>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Arial"/>
              </a:rPr>
              <a:t>Food and Beverage</a:t>
            </a:r>
            <a:endParaRPr b="0" lang="en-US" sz="1200" strike="noStrike" u="none">
              <a:solidFill>
                <a:srgbClr val="000000"/>
              </a:solidFill>
              <a:effectLst/>
              <a:uFillTx/>
              <a:latin typeface="Times New Roman"/>
            </a:endParaRPr>
          </a:p>
        </p:txBody>
      </p:sp>
      <p:sp>
        <p:nvSpPr>
          <p:cNvPr id="143" name="PlaceHolder 1"/>
          <p:cNvSpPr>
            <a:spLocks noGrp="1"/>
          </p:cNvSpPr>
          <p:nvPr>
            <p:ph type="title"/>
          </p:nvPr>
        </p:nvSpPr>
        <p:spPr>
          <a:xfrm>
            <a:off x="410760" y="105840"/>
            <a:ext cx="8226360" cy="731880"/>
          </a:xfrm>
          <a:prstGeom prst="rect">
            <a:avLst/>
          </a:prstGeom>
          <a:noFill/>
          <a:ln w="0">
            <a:noFill/>
          </a:ln>
        </p:spPr>
        <p:txBody>
          <a:bodyPr lIns="92160" rIns="92160" tIns="46080" bIns="46080" anchor="b">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095ba6"/>
                </a:solidFill>
                <a:effectLst/>
                <a:uFillTx/>
                <a:latin typeface="Arial"/>
              </a:rPr>
              <a:t>Weather Market Composition</a:t>
            </a:r>
            <a:endParaRPr b="1" i="1" lang="en-US" sz="3200" strike="noStrike" u="none">
              <a:solidFill>
                <a:srgbClr val="095ba6"/>
              </a:solidFill>
              <a:effectLst/>
              <a:uFillTx/>
              <a:latin typeface="Arial"/>
            </a:endParaRPr>
          </a:p>
        </p:txBody>
      </p:sp>
      <p:sp>
        <p:nvSpPr>
          <p:cNvPr id="144" name=""/>
          <p:cNvSpPr/>
          <p:nvPr/>
        </p:nvSpPr>
        <p:spPr>
          <a:xfrm>
            <a:off x="664560" y="1341360"/>
            <a:ext cx="2846520" cy="641160"/>
          </a:xfrm>
          <a:prstGeom prst="rect">
            <a:avLst/>
          </a:prstGeom>
          <a:noFill/>
          <a:ln w="0">
            <a:noFill/>
          </a:ln>
        </p:spPr>
        <p:style>
          <a:lnRef idx="0"/>
          <a:fillRef idx="0"/>
          <a:effectRef idx="0"/>
          <a:fontRef idx="minor"/>
        </p:style>
        <p:txBody>
          <a:bodyPr wrap="none" lIns="92160" rIns="92160" tIns="46080" bIns="46080" anchor="t">
            <a:spAutoFit/>
          </a:bodyPr>
          <a:p>
            <a:pPr lvl="1" marL="281160" indent="-166680">
              <a:lnSpc>
                <a:spcPct val="100000"/>
              </a:lnSpc>
              <a:buClr>
                <a:srgbClr val="fc0128"/>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Arial"/>
              </a:rPr>
              <a:t>Energy Companies</a:t>
            </a:r>
            <a:endParaRPr b="0" lang="en-US" sz="1200" strike="noStrike" u="none">
              <a:solidFill>
                <a:srgbClr val="000000"/>
              </a:solidFill>
              <a:effectLst/>
              <a:uFillTx/>
              <a:latin typeface="Times New Roman"/>
            </a:endParaRPr>
          </a:p>
          <a:p>
            <a:pPr lvl="1" marL="281160" indent="-166680">
              <a:lnSpc>
                <a:spcPct val="100000"/>
              </a:lnSpc>
              <a:buClr>
                <a:srgbClr val="fc0128"/>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Arial"/>
              </a:rPr>
              <a:t>Insurance/Reinsurance Companies</a:t>
            </a:r>
            <a:endParaRPr b="0" lang="en-US" sz="1200" strike="noStrike" u="none">
              <a:solidFill>
                <a:srgbClr val="000000"/>
              </a:solidFill>
              <a:effectLst/>
              <a:uFillTx/>
              <a:latin typeface="Times New Roman"/>
            </a:endParaRPr>
          </a:p>
          <a:p>
            <a:pPr lvl="1" marL="281160" indent="-166680">
              <a:lnSpc>
                <a:spcPct val="100000"/>
              </a:lnSpc>
              <a:buClr>
                <a:srgbClr val="fc0128"/>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Arial"/>
              </a:rPr>
              <a:t>Financial Institutions</a:t>
            </a:r>
            <a:endParaRPr b="0" lang="en-US" sz="1200" strike="noStrike" u="none">
              <a:solidFill>
                <a:srgbClr val="000000"/>
              </a:solidFill>
              <a:effectLst/>
              <a:uFillTx/>
              <a:latin typeface="Times New Roman"/>
            </a:endParaRPr>
          </a:p>
        </p:txBody>
      </p:sp>
      <p:sp>
        <p:nvSpPr>
          <p:cNvPr id="3" name="PlaceHolder 2"/>
          <p:cNvSpPr>
            <a:spLocks noGrp="1"/>
          </p:cNvSpPr>
          <p:nvPr>
            <p:ph type="sldNum" idx="1"/>
          </p:nvPr>
        </p:nvSpPr>
        <p:spPr/>
        <p:txBody>
          <a:bodyPr/>
          <a:p>
            <a:fld id="{4FCE6781-5283-4B0A-9F63-F2B02499829C}" type="slidenum">
              <a:t>9</a:t>
            </a:fld>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29855</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1998-10-07T10:56:45Z</dcterms:created>
  <dc:creator>jennifer.mcclain</dc:creator>
  <dc:description/>
  <dc:language>en-US</dc:language>
  <cp:lastModifiedBy>kd</cp:lastModifiedBy>
  <cp:lastPrinted>2001-05-16T17:11:57Z</cp:lastPrinted>
  <dcterms:modified xsi:type="dcterms:W3CDTF">2001-10-26T21:27:40Z</dcterms:modified>
  <cp:revision>352</cp:revision>
  <dc:subject/>
  <dc:title>WEATHER RISK MANAGEMENT</dc:title>
</cp:coreProperties>
</file>