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907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915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915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63320" y="1447920"/>
            <a:ext cx="883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915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63320" y="1447920"/>
            <a:ext cx="88326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00004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915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63320" y="1447920"/>
            <a:ext cx="883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193680" indent="-1936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71680" indent="-18756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60400" indent="-982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239840" indent="-18900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525680" indent="-9540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525680" indent="-954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525680" indent="-954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304920" y="6324480"/>
            <a:ext cx="495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E3CB0B-F81C-4F66-B7C0-C259A75F561E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001720" y="6477120"/>
            <a:ext cx="1741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Philip Davies/Internal Presentation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00004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61760" y="2285640"/>
            <a:ext cx="83818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POLISH ELECTRICITY</a:t>
            </a:r>
            <a:br>
              <a:rPr sz="4000"/>
            </a:b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Book Antiqua"/>
              </a:rPr>
              <a:t>Regulatory Agenda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3886200"/>
            <a:ext cx="86104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Objective: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Enron to be a Participant in Wholesale Power Trading ASAP - September 2000?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00004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6840" y="456840"/>
            <a:ext cx="8915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Why is Poland a Priority Market for Enron?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63320" y="1447920"/>
            <a:ext cx="883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193680" indent="-1936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 Domestic Market with Potentially Competitive Structure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71680" indent="-18756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30 generators, 33 distcos, national grid, interconnections to Germany, Sweden, Czech Rep, Ukraine, Belarus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Privatisation will transform incentives and behaviour -as well as ownership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Existing interests (Enron Nowa Sarzyna) give us a platform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716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00004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906804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Liberalisation is gaining momentum through creation of Polish Power Exchange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6840" y="1447920"/>
            <a:ext cx="8915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193680" indent="-1936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Law adopted in 1997 but virtually no third party access in practice up to now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Ministry of Treasury tender for power exchange (August 1999) is leading to an (unregulated) power exchange opening on 1 July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PSE has been driven to produce “balancing and settlement code” of some description in time for 1 July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connection with this code, contracts enabling Enron to participate in the market will be offered by PSE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00004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80520" y="456840"/>
            <a:ext cx="8915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Potential Obstacles to Effective Competition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63320" y="1142640"/>
            <a:ext cx="898524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193680" indent="-1936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PSE has long-term power purchase agreements covering 2/3 of demand (70% in 2000).  Stranded cost solution agreed in principle, but implementation process and consequences uncertain.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secondary legislation must be completely replaced - target is now for implementation by September 2000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“balancing and settlement code” - how will it treat non-physical players?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Draft Commodity Exchange Law could severely restrict bilateral OTC commodity derivative trading and internet-based trading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Continued disinterest in competition from the regulator (URE)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-19368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Threat of a wave of vertical integration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936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99"/>
            </a:gs>
            <a:gs pos="100000">
              <a:srgbClr val="00004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609480" y="1752480"/>
            <a:ext cx="8763120" cy="45720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280" y="304920"/>
            <a:ext cx="960120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Requiring traders to have a predetermined net imbalance position before gate closure (ie, zero) imposes an unnecessary &amp; discriminatory obligation on traders.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2216160" y="2383560"/>
            <a:ext cx="123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Trades Before Gate Closure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516480" y="2383560"/>
            <a:ext cx="912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Balancing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19720" y="238356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Meter (Ex Post)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0" y="2383560"/>
            <a:ext cx="121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Imbalance Settlement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14400" y="3036960"/>
            <a:ext cx="129060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914400" y="3591000"/>
            <a:ext cx="129060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 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914400" y="4176720"/>
            <a:ext cx="129060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 B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914400" y="4689360"/>
            <a:ext cx="129060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05000" y="2895480"/>
            <a:ext cx="116856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373560" y="2895480"/>
            <a:ext cx="116820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41760" y="2895480"/>
            <a:ext cx="116856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710320" y="2895480"/>
            <a:ext cx="1168200" cy="57168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78520" y="2895480"/>
            <a:ext cx="116856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05000" y="3467160"/>
            <a:ext cx="1168560" cy="57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373560" y="3467160"/>
            <a:ext cx="1168200" cy="57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541760" y="3467160"/>
            <a:ext cx="1168560" cy="5713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710320" y="3467160"/>
            <a:ext cx="1168200" cy="57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878520" y="3467160"/>
            <a:ext cx="1168560" cy="57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05000" y="4038480"/>
            <a:ext cx="116856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373560" y="4038480"/>
            <a:ext cx="116820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541760" y="4038480"/>
            <a:ext cx="1168560" cy="57168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10320" y="4038480"/>
            <a:ext cx="116820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78520" y="4038480"/>
            <a:ext cx="116856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209680" y="4605480"/>
            <a:ext cx="1168560" cy="57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373560" y="4610160"/>
            <a:ext cx="1168200" cy="57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541760" y="4610160"/>
            <a:ext cx="1168560" cy="5713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710320" y="4610160"/>
            <a:ext cx="1168200" cy="5713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878520" y="4610160"/>
            <a:ext cx="1168560" cy="57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484360" y="2937600"/>
            <a:ext cx="59544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Sold 400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389320" y="3533040"/>
            <a:ext cx="84744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Bought 150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09680" y="4656960"/>
            <a:ext cx="114300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Sold 250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Bought 200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710320" y="2383560"/>
            <a:ext cx="121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Offtake Meter (Ex-Post)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389320" y="4090320"/>
            <a:ext cx="84744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Bought 300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95680" y="2937600"/>
            <a:ext cx="59544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Sold 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511440" y="3534480"/>
            <a:ext cx="84780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Sold 100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511440" y="4147560"/>
            <a:ext cx="84780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511440" y="4757040"/>
            <a:ext cx="84780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572000" y="2986200"/>
            <a:ext cx="103824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754600" y="3565440"/>
            <a:ext cx="103824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754600" y="4114800"/>
            <a:ext cx="103824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11920" y="2945520"/>
            <a:ext cx="124632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Gets Paid</a:t>
            </a:r>
            <a:br>
              <a:rPr sz="1300"/>
            </a:b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943680" y="3521880"/>
            <a:ext cx="103824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Pays for 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954840" y="4649040"/>
            <a:ext cx="101592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Pays for 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899400" y="4180680"/>
            <a:ext cx="120960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Pays for 100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2000-06-05T14:36:52Z</dcterms:created>
  <dc:creator>HJarabak</dc:creator>
  <dc:description/>
  <dc:language>en-US</dc:language>
  <cp:lastModifiedBy>Enron Europe Ltd</cp:lastModifiedBy>
  <cp:lastPrinted>2000-06-06T10:45:35Z</cp:lastPrinted>
  <dcterms:modified xsi:type="dcterms:W3CDTF">2000-07-17T19:13:40Z</dcterms:modified>
  <cp:revision>25</cp:revision>
  <dc:subject/>
  <dc:title>No Slide Title</dc:title>
</cp:coreProperties>
</file>