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wmf" ContentType="image/x-wmf"/>
  <Override PartName="/ppt/media/image4.wmf" ContentType="image/x-wmf"/>
  <Override PartName="/ppt/embeddings/oleObject1.bin" ContentType="application/vnd.openxmlformats-officedocument.oleObject"/>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4.xml.rels" ContentType="application/vnd.openxmlformats-package.relationships+xml"/>
  <Override PartName="/ppt/slides/_rels/slide26.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D386E66A-33F8-461E-BEAA-91FEAE22B902}"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hart"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8040"/>
            <a:ext cx="7772400" cy="76428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 name="PlaceHolder 3"/>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F2CFEF34-EEE9-43F5-ABB6-6ABE5A838760}"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608040"/>
            <a:ext cx="7772400" cy="76428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8A6CFCAC-F336-432F-A333-6EA6ED7538F9}"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608040"/>
            <a:ext cx="7772400" cy="76428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3"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192C7A1C-AA67-420D-9DB7-43D9B2F658BD}"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762120"/>
          </a:xfrm>
          <a:prstGeom prst="rect">
            <a:avLst/>
          </a:prstGeom>
          <a:solidFill>
            <a:srgbClr val="c0c0c0"/>
          </a:solidFill>
          <a:ln w="76320">
            <a:solidFill>
              <a:srgbClr val="ff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Click to edit the outline text format</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Second Outline Level</a:t>
            </a:r>
            <a:endParaRPr b="0" lang="en-US" sz="24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Fourth Outline Level</a:t>
            </a:r>
            <a:endParaRPr b="0" lang="en-US" sz="2400" strike="noStrike" u="none">
              <a:solidFill>
                <a:srgbClr val="000000"/>
              </a:solidFill>
              <a:effectLst/>
              <a:uFillTx/>
              <a:latin typeface="Times New Roman"/>
            </a:endParaRPr>
          </a:p>
          <a:p>
            <a:pPr lvl="4"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Fifth Outline Level</a:t>
            </a:r>
            <a:endParaRPr b="0" lang="en-US" sz="2400" strike="noStrike" u="none">
              <a:solidFill>
                <a:srgbClr val="000000"/>
              </a:solidFill>
              <a:effectLst/>
              <a:uFillTx/>
              <a:latin typeface="Times New Roman"/>
            </a:endParaRPr>
          </a:p>
          <a:p>
            <a:pPr lvl="5"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Sixth Outline Level</a:t>
            </a:r>
            <a:endParaRPr b="0" lang="en-US" sz="2400" strike="noStrike" u="none">
              <a:solidFill>
                <a:srgbClr val="000000"/>
              </a:solidFill>
              <a:effectLst/>
              <a:uFillTx/>
              <a:latin typeface="Times New Roman"/>
            </a:endParaRPr>
          </a:p>
          <a:p>
            <a:pPr lvl="6"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Seventh Outline Level</a:t>
            </a:r>
            <a:endParaRPr b="0" lang="en-US" sz="24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476760"/>
            <a:ext cx="1905120" cy="2286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C56AF6C-73EE-4201-BE8D-3ED3A0B3B42A}"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477120"/>
            <a:ext cx="1905120" cy="38088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Page </a:t>
            </a:r>
            <a:fld id="{B94A5672-9380-4273-9508-5082ACF21A2F}"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pic>
        <p:nvPicPr>
          <p:cNvPr id="5" name="InterfitLogoBlack" descr=""/>
          <p:cNvPicPr/>
          <p:nvPr/>
        </p:nvPicPr>
        <p:blipFill>
          <a:blip r:embed="rId2">
            <a:lum bright="90000"/>
          </a:blip>
          <a:stretch/>
        </p:blipFill>
        <p:spPr>
          <a:xfrm>
            <a:off x="762120" y="1905120"/>
            <a:ext cx="7467480" cy="4190760"/>
          </a:xfrm>
          <a:prstGeom prst="rect">
            <a:avLst/>
          </a:prstGeom>
          <a:noFill/>
          <a:ln w="0">
            <a:noFill/>
          </a:ln>
        </p:spPr>
      </p:pic>
      <p:pic>
        <p:nvPicPr>
          <p:cNvPr id="6" name="InterfitLogo" descr=""/>
          <p:cNvPicPr/>
          <p:nvPr/>
        </p:nvPicPr>
        <p:blipFill>
          <a:blip r:embed="rId3"/>
          <a:stretch/>
        </p:blipFill>
        <p:spPr>
          <a:xfrm>
            <a:off x="7238880" y="5715000"/>
            <a:ext cx="1524240" cy="77940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wmf"/><Relationship Id="rId3"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subTitle"/>
          </p:nvPr>
        </p:nvSpPr>
        <p:spPr>
          <a:xfrm>
            <a:off x="1371600" y="4876920"/>
            <a:ext cx="6400800" cy="1295280"/>
          </a:xfrm>
          <a:prstGeom prst="rect">
            <a:avLst/>
          </a:prstGeom>
          <a:noFill/>
          <a:ln w="0">
            <a:noFill/>
          </a:ln>
        </p:spPr>
        <p:txBody>
          <a:bodyPr lIns="90000" rIns="90000" tIns="46800" bIns="46800" anchor="t">
            <a:noAutofit/>
          </a:bodyPr>
          <a:p>
            <a:pPr algn="ctr">
              <a:lnSpc>
                <a:spcPct val="100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Business Plan Summary</a:t>
            </a:r>
            <a:endParaRPr b="0" lang="en-US" sz="3600" strike="noStrike" u="none">
              <a:solidFill>
                <a:srgbClr val="000000"/>
              </a:solidFill>
              <a:effectLst/>
              <a:uFillTx/>
              <a:latin typeface="Times New Roman"/>
            </a:endParaRPr>
          </a:p>
          <a:p>
            <a:pPr algn="ctr">
              <a:lnSpc>
                <a:spcPct val="100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October 2000</a:t>
            </a:r>
            <a:endParaRPr b="0" lang="en-US" sz="3600" strike="noStrike" u="none">
              <a:solidFill>
                <a:srgbClr val="000000"/>
              </a:solidFill>
              <a:effectLst/>
              <a:uFillTx/>
              <a:latin typeface="Times New Roman"/>
            </a:endParaRPr>
          </a:p>
        </p:txBody>
      </p:sp>
      <p:pic>
        <p:nvPicPr>
          <p:cNvPr id="15" name="InterfitLogo" descr=""/>
          <p:cNvPicPr/>
          <p:nvPr/>
        </p:nvPicPr>
        <p:blipFill>
          <a:blip r:embed="rId1"/>
          <a:stretch/>
        </p:blipFill>
        <p:spPr>
          <a:xfrm>
            <a:off x="990720" y="1371600"/>
            <a:ext cx="6476760" cy="3200400"/>
          </a:xfrm>
          <a:prstGeom prst="rect">
            <a:avLst/>
          </a:prstGeom>
          <a:solidFill>
            <a:srgbClr val="ff0000"/>
          </a:solid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
          <p:cNvSpPr txBox="1"/>
          <p:nvPr/>
        </p:nvSpPr>
        <p:spPr>
          <a:xfrm>
            <a:off x="6553080" y="6477120"/>
            <a:ext cx="1905120" cy="38088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Page </a:t>
            </a:r>
            <a:fld id="{F9DCB8F6-95C4-4866-A061-8F879BD6BEAE}"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49" name=""/>
          <p:cNvSpPr txBox="1"/>
          <p:nvPr/>
        </p:nvSpPr>
        <p:spPr>
          <a:xfrm>
            <a:off x="685800" y="6476760"/>
            <a:ext cx="1905120" cy="2286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17ADE86-9616-49FA-AD57-9E32AA028937}"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50" name="PlaceHolder 1"/>
          <p:cNvSpPr>
            <a:spLocks noGrp="1"/>
          </p:cNvSpPr>
          <p:nvPr>
            <p:ph/>
          </p:nvPr>
        </p:nvSpPr>
        <p:spPr>
          <a:xfrm>
            <a:off x="761760" y="1676520"/>
            <a:ext cx="3733560" cy="4419360"/>
          </a:xfrm>
          <a:prstGeom prst="rect">
            <a:avLst/>
          </a:prstGeom>
          <a:noFill/>
          <a:ln w="0">
            <a:noFill/>
          </a:ln>
        </p:spPr>
        <p:txBody>
          <a:bodyPr lIns="90000" rIns="90000" tIns="46800" bIns="46800" anchor="t">
            <a:normAutofit fontScale="92500" lnSpcReduction="9999"/>
          </a:bodyPr>
          <a:p>
            <a:pPr marL="343080" indent="-34308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 billion lab tests are performed annually in the US at a cost of $20 billion.</a:t>
            </a:r>
            <a:endParaRPr b="0" lang="en-US" sz="1800" strike="noStrike" u="none">
              <a:solidFill>
                <a:srgbClr val="000000"/>
              </a:solidFill>
              <a:effectLst/>
              <a:uFillTx/>
              <a:latin typeface="Times New Roman"/>
            </a:endParaRPr>
          </a:p>
          <a:p>
            <a:pPr marL="343080" indent="0">
              <a:lnSpc>
                <a:spcPct val="5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Nearly 470 million tests are done on hospital inpatients.</a:t>
            </a:r>
            <a:endParaRPr b="0" lang="en-US" sz="1800" strike="noStrike" u="none">
              <a:solidFill>
                <a:srgbClr val="000000"/>
              </a:solidFill>
              <a:effectLst/>
              <a:uFillTx/>
              <a:latin typeface="Times New Roman"/>
            </a:endParaRPr>
          </a:p>
          <a:p>
            <a:pPr marL="343080" indent="0">
              <a:lnSpc>
                <a:spcPct val="7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Over 400 million tests are done in doctors’ offices and other outpatient settings.  </a:t>
            </a:r>
            <a:r>
              <a:rPr b="1" lang="en-US" sz="1800" strike="noStrike" u="none">
                <a:solidFill>
                  <a:srgbClr val="000000"/>
                </a:solidFill>
                <a:effectLst/>
                <a:uFillTx/>
                <a:latin typeface="Arial"/>
              </a:rPr>
              <a:t>This is InterFit’s potential market.</a:t>
            </a:r>
            <a:endParaRPr b="0" lang="en-US" sz="1800" strike="noStrike" u="none">
              <a:solidFill>
                <a:srgbClr val="000000"/>
              </a:solidFill>
              <a:effectLst/>
              <a:uFillTx/>
              <a:latin typeface="Times New Roman"/>
            </a:endParaRPr>
          </a:p>
          <a:p>
            <a:pPr marL="343080" indent="0">
              <a:lnSpc>
                <a:spcPct val="7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most common tests done are cholesterol, CBC, urinalysis, pregnancy and PSA, all of which can be ordered through InterFit.</a:t>
            </a:r>
            <a:endParaRPr b="0" lang="en-US" sz="1800" strike="noStrike" u="none">
              <a:solidFill>
                <a:srgbClr val="000000"/>
              </a:solidFill>
              <a:effectLst/>
              <a:uFillTx/>
              <a:latin typeface="Times New Roman"/>
            </a:endParaRPr>
          </a:p>
          <a:p>
            <a:pPr marL="343080" indent="0">
              <a:lnSpc>
                <a:spcPct val="4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90000"/>
              </a:lnSpc>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Source: CLIA data, 1997</a:t>
            </a:r>
            <a:endParaRPr b="0" lang="en-US" sz="1000" strike="noStrike" u="none">
              <a:solidFill>
                <a:srgbClr val="000000"/>
              </a:solidFill>
              <a:effectLst/>
              <a:uFillTx/>
              <a:latin typeface="Times New Roman"/>
            </a:endParaRPr>
          </a:p>
        </p:txBody>
      </p:sp>
      <p:graphicFrame>
        <p:nvGraphicFramePr>
          <p:cNvPr id="51" name=""/>
          <p:cNvGraphicFramePr/>
          <p:nvPr/>
        </p:nvGraphicFramePr>
        <p:xfrm>
          <a:off x="4572000" y="1333440"/>
          <a:ext cx="3835440" cy="4838760"/>
        </p:xfrm>
        <a:graphic>
          <a:graphicData uri="http://schemas.openxmlformats.org/presentationml/2006/ole">
            <p:oleObj r:id="rId1" spid="">
              <p:embed/>
              <p:pic>
                <p:nvPicPr>
                  <p:cNvPr id="52" name="" descr=""/>
                  <p:cNvPicPr/>
                  <p:nvPr/>
                </p:nvPicPr>
                <p:blipFill>
                  <a:blip r:embed="rId2"/>
                  <a:stretch/>
                </p:blipFill>
                <p:spPr>
                  <a:xfrm>
                    <a:off x="4572000" y="1333440"/>
                    <a:ext cx="3835440" cy="4838760"/>
                  </a:xfrm>
                  <a:prstGeom prst="rect">
                    <a:avLst/>
                  </a:prstGeom>
                  <a:noFill/>
                  <a:ln w="0">
                    <a:noFill/>
                  </a:ln>
                </p:spPr>
              </p:pic>
            </p:oleObj>
          </a:graphicData>
        </a:graphic>
      </p:graphicFrame>
      <p:sp>
        <p:nvSpPr>
          <p:cNvPr id="53" name="PlaceHolder 2"/>
          <p:cNvSpPr>
            <a:spLocks noGrp="1"/>
          </p:cNvSpPr>
          <p:nvPr>
            <p:ph type="title"/>
          </p:nvPr>
        </p:nvSpPr>
        <p:spPr>
          <a:xfrm>
            <a:off x="685800" y="533520"/>
            <a:ext cx="7772400" cy="914400"/>
          </a:xfrm>
          <a:prstGeom prst="rect">
            <a:avLst/>
          </a:prstGeom>
          <a:solidFill>
            <a:srgbClr val="c0c0c0"/>
          </a:solidFill>
          <a:ln w="76320">
            <a:solidFill>
              <a:srgbClr val="ff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Existing Lab Environment</a:t>
            </a:r>
            <a:endParaRPr b="0" lang="en-US" sz="3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
          <p:cNvSpPr txBox="1"/>
          <p:nvPr/>
        </p:nvSpPr>
        <p:spPr>
          <a:xfrm>
            <a:off x="6553080" y="6477120"/>
            <a:ext cx="1905120" cy="38088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Page </a:t>
            </a:r>
            <a:fld id="{A19ED422-4D19-4392-9754-37649C6C03DF}"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55" name=""/>
          <p:cNvSpPr txBox="1"/>
          <p:nvPr/>
        </p:nvSpPr>
        <p:spPr>
          <a:xfrm>
            <a:off x="685800" y="6476760"/>
            <a:ext cx="1905120" cy="2286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03EA7D8-3C57-434F-8BD7-13AD62B92CCB}"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56" name="PlaceHolder 1"/>
          <p:cNvSpPr>
            <a:spLocks noGrp="1"/>
          </p:cNvSpPr>
          <p:nvPr>
            <p:ph/>
          </p:nvPr>
        </p:nvSpPr>
        <p:spPr>
          <a:xfrm>
            <a:off x="762120" y="1676520"/>
            <a:ext cx="3962160" cy="4495680"/>
          </a:xfrm>
          <a:prstGeom prst="rect">
            <a:avLst/>
          </a:prstGeom>
          <a:noFill/>
          <a:ln w="0">
            <a:noFill/>
          </a:ln>
        </p:spPr>
        <p:txBody>
          <a:bodyPr lIns="90000" rIns="90000" tIns="46800" bIns="46800" anchor="t">
            <a:normAutofit lnSpcReduction="9999"/>
          </a:bodyPr>
          <a:p>
            <a:pPr marL="343080" indent="-34308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Online health information use is growing much faster than the number of adult internet users.</a:t>
            </a:r>
            <a:endParaRPr b="0" lang="en-US" sz="1800" strike="noStrike" u="none">
              <a:solidFill>
                <a:srgbClr val="000000"/>
              </a:solidFill>
              <a:effectLst/>
              <a:uFillTx/>
              <a:latin typeface="Times New Roman"/>
            </a:endParaRPr>
          </a:p>
          <a:p>
            <a:pPr marL="343080" indent="0">
              <a:lnSpc>
                <a:spcPct val="7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Activemedia’s survey showed that health information is the 2nd most frequently viewed online topic for seniors and women.</a:t>
            </a:r>
            <a:endParaRPr b="0" lang="en-US" sz="1800" strike="noStrike" u="none">
              <a:solidFill>
                <a:srgbClr val="000000"/>
              </a:solidFill>
              <a:effectLst/>
              <a:uFillTx/>
              <a:latin typeface="Times New Roman"/>
            </a:endParaRPr>
          </a:p>
          <a:p>
            <a:pPr marL="343080" indent="0">
              <a:lnSpc>
                <a:spcPct val="6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Popular health topics include:</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disease-specific content, </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nutrition, </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women’s health,</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pharmaceuticals, </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alternative medicine and </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fitness.</a:t>
            </a:r>
            <a:endParaRPr b="0" lang="en-US" sz="1800" strike="noStrike" u="none">
              <a:solidFill>
                <a:srgbClr val="000000"/>
              </a:solidFill>
              <a:effectLst/>
              <a:uFillTx/>
              <a:latin typeface="Times New Roman"/>
            </a:endParaRPr>
          </a:p>
        </p:txBody>
      </p:sp>
      <p:graphicFrame>
        <p:nvGraphicFramePr>
          <p:cNvPr id="57" name=""/>
          <p:cNvGraphicFramePr/>
          <p:nvPr/>
        </p:nvGraphicFramePr>
        <p:xfrm>
          <a:off x="4724280" y="1523880"/>
          <a:ext cx="3962520" cy="4343400"/>
        </p:xfrm>
        <a:graphic>
          <a:graphicData uri="http://schemas.openxmlformats.org/presentationml/2006/ole">
            <p:oleObj r:id="rId1" spid="">
              <p:embed/>
              <p:pic>
                <p:nvPicPr>
                  <p:cNvPr id="58" name="" descr=""/>
                  <p:cNvPicPr/>
                  <p:nvPr/>
                </p:nvPicPr>
                <p:blipFill>
                  <a:blip r:embed="rId2"/>
                  <a:stretch/>
                </p:blipFill>
                <p:spPr>
                  <a:xfrm>
                    <a:off x="4724280" y="1523880"/>
                    <a:ext cx="3962520" cy="4343400"/>
                  </a:xfrm>
                  <a:prstGeom prst="rect">
                    <a:avLst/>
                  </a:prstGeom>
                  <a:noFill/>
                  <a:ln w="0">
                    <a:noFill/>
                  </a:ln>
                </p:spPr>
              </p:pic>
            </p:oleObj>
          </a:graphicData>
        </a:graphic>
      </p:graphicFrame>
      <p:sp>
        <p:nvSpPr>
          <p:cNvPr id="59" name=""/>
          <p:cNvSpPr/>
          <p:nvPr/>
        </p:nvSpPr>
        <p:spPr>
          <a:xfrm>
            <a:off x="4572000" y="6019920"/>
            <a:ext cx="281952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Source:  Harris, from VHA Presentation at the e-Healthcare Tour on 1/14/00, Houston</a:t>
            </a:r>
            <a:endParaRPr b="0" lang="en-US" sz="1000" strike="noStrike" u="none">
              <a:solidFill>
                <a:srgbClr val="000000"/>
              </a:solidFill>
              <a:effectLst/>
              <a:uFillTx/>
              <a:latin typeface="Times New Roman"/>
            </a:endParaRPr>
          </a:p>
        </p:txBody>
      </p:sp>
      <p:sp>
        <p:nvSpPr>
          <p:cNvPr id="60" name=""/>
          <p:cNvSpPr/>
          <p:nvPr/>
        </p:nvSpPr>
        <p:spPr>
          <a:xfrm>
            <a:off x="4800600" y="1447920"/>
            <a:ext cx="198108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Million Individual Users</a:t>
            </a:r>
            <a:endParaRPr b="0" lang="en-US" sz="1400" strike="noStrike" u="none">
              <a:solidFill>
                <a:srgbClr val="000000"/>
              </a:solidFill>
              <a:effectLst/>
              <a:uFillTx/>
              <a:latin typeface="Times New Roman"/>
            </a:endParaRPr>
          </a:p>
        </p:txBody>
      </p:sp>
      <p:sp>
        <p:nvSpPr>
          <p:cNvPr id="61" name="PlaceHolder 2"/>
          <p:cNvSpPr>
            <a:spLocks noGrp="1"/>
          </p:cNvSpPr>
          <p:nvPr>
            <p:ph type="title"/>
          </p:nvPr>
        </p:nvSpPr>
        <p:spPr>
          <a:xfrm>
            <a:off x="914040" y="533160"/>
            <a:ext cx="7543800" cy="711000"/>
          </a:xfrm>
          <a:prstGeom prst="rect">
            <a:avLst/>
          </a:prstGeom>
          <a:solidFill>
            <a:srgbClr val="c0c0c0"/>
          </a:solidFill>
          <a:ln w="76320">
            <a:solidFill>
              <a:srgbClr val="ff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Growing Internet Health Usage</a:t>
            </a:r>
            <a:endParaRPr b="0" lang="en-US" sz="3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 name="PlaceHolder 1"/>
          <p:cNvSpPr>
            <a:spLocks noGrp="1"/>
          </p:cNvSpPr>
          <p:nvPr>
            <p:ph type="title"/>
          </p:nvPr>
        </p:nvSpPr>
        <p:spPr>
          <a:xfrm>
            <a:off x="685800" y="609120"/>
            <a:ext cx="7772400" cy="762120"/>
          </a:xfrm>
          <a:prstGeom prst="rect">
            <a:avLst/>
          </a:prstGeom>
          <a:solidFill>
            <a:srgbClr val="c0c0c0"/>
          </a:solidFill>
          <a:ln w="76320">
            <a:solidFill>
              <a:srgbClr val="ff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InterFit’s Financial Forecast</a:t>
            </a:r>
            <a:endParaRPr b="0" lang="en-US" sz="3600" strike="noStrike" u="none">
              <a:solidFill>
                <a:srgbClr val="000000"/>
              </a:solidFill>
              <a:effectLst/>
              <a:uFillTx/>
              <a:latin typeface="Times New Roman"/>
            </a:endParaRPr>
          </a:p>
        </p:txBody>
      </p:sp>
      <p:sp>
        <p:nvSpPr>
          <p:cNvPr id="63" name="PlaceHolder 2"/>
          <p:cNvSpPr>
            <a:spLocks noGrp="1"/>
          </p:cNvSpPr>
          <p:nvPr>
            <p:ph/>
          </p:nvPr>
        </p:nvSpPr>
        <p:spPr>
          <a:xfrm>
            <a:off x="837720" y="1600200"/>
            <a:ext cx="7239240" cy="4114800"/>
          </a:xfrm>
          <a:prstGeom prst="rect">
            <a:avLst/>
          </a:prstGeom>
          <a:noFill/>
          <a:ln w="0">
            <a:noFill/>
          </a:ln>
        </p:spPr>
        <p:txBody>
          <a:bodyPr lIns="90000" rIns="90000" tIns="46800" bIns="46800" anchor="t">
            <a:normAutofit lnSpcReduction="9999"/>
          </a:bodyPr>
          <a:p>
            <a:pPr marL="343080" indent="-34308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Forecast Income Statement</a:t>
            </a:r>
            <a:endParaRPr b="0" lang="en-US" sz="2000" strike="noStrike" u="none">
              <a:solidFill>
                <a:srgbClr val="000000"/>
              </a:solidFill>
              <a:effectLst/>
              <a:uFillTx/>
              <a:latin typeface="Times New Roman"/>
            </a:endParaRPr>
          </a:p>
          <a:p>
            <a:pPr marL="343080" indent="-343080" algn="ctr">
              <a:lnSpc>
                <a:spcPct val="6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 $000)</a:t>
            </a:r>
            <a:endParaRPr b="0" lang="en-US" sz="1600" strike="noStrike" u="none">
              <a:solidFill>
                <a:srgbClr val="000000"/>
              </a:solidFill>
              <a:effectLst/>
              <a:uFillTx/>
              <a:latin typeface="Times New Roman"/>
            </a:endParaRPr>
          </a:p>
          <a:p>
            <a:pPr marL="343080" indent="-343080">
              <a:lnSpc>
                <a:spcPct val="6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1" lang="en-US" sz="1800" strike="noStrike" u="none">
                <a:solidFill>
                  <a:srgbClr val="000000"/>
                </a:solidFill>
                <a:effectLst/>
                <a:uFillTx/>
                <a:latin typeface="Arial"/>
              </a:rPr>
              <a:t>Year 1</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Year 2</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Year 3</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Year 4</a:t>
            </a:r>
            <a:endParaRPr b="0" lang="en-US" sz="1800" strike="noStrike" u="none">
              <a:solidFill>
                <a:srgbClr val="000000"/>
              </a:solidFill>
              <a:effectLst/>
              <a:uFillTx/>
              <a:latin typeface="Times New Roman"/>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Revenues</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$1,935</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$9,378</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$26,724   $32,194</a:t>
            </a:r>
            <a:endParaRPr b="0" lang="en-US" sz="1800" strike="noStrike" u="none">
              <a:solidFill>
                <a:srgbClr val="000000"/>
              </a:solidFill>
              <a:effectLst/>
              <a:uFillTx/>
              <a:latin typeface="Times New Roman"/>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Cost of Goods</a:t>
            </a:r>
            <a:r>
              <a:rPr b="1"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1,130</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3,881</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9,913</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12,113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Gross Profit</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   804</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5,497</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16,764</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20,082</a:t>
            </a:r>
            <a:endParaRPr b="0" lang="en-US" sz="1800" strike="noStrike" u="none">
              <a:solidFill>
                <a:srgbClr val="000000"/>
              </a:solidFill>
              <a:effectLst/>
              <a:uFillTx/>
              <a:latin typeface="Times New Roman"/>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1" lang="en-US" sz="1800" strike="noStrike" u="none">
                <a:solidFill>
                  <a:srgbClr val="000000"/>
                </a:solidFill>
                <a:effectLst/>
                <a:uFillTx/>
                <a:latin typeface="Arial"/>
              </a:rPr>
              <a:t>Gross Margin %</a:t>
            </a:r>
            <a:r>
              <a:rPr b="1" lang="en-US" sz="1800" strike="noStrike" u="none">
                <a:solidFill>
                  <a:srgbClr val="000000"/>
                </a:solidFill>
                <a:effectLst/>
                <a:uFillTx/>
                <a:latin typeface="Arial"/>
              </a:rPr>
              <a:t>	</a:t>
            </a:r>
            <a:r>
              <a:rPr b="0" lang="en-US" sz="1800" strike="noStrike" u="none">
                <a:solidFill>
                  <a:srgbClr val="000000"/>
                </a:solidFill>
                <a:effectLst/>
                <a:uFillTx/>
                <a:latin typeface="Arial"/>
              </a:rPr>
              <a:t>  41.6%</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58.6%</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62.7%</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62.4%</a:t>
            </a:r>
            <a:endParaRPr b="0" lang="en-US" sz="1800" strike="noStrike" u="none">
              <a:solidFill>
                <a:srgbClr val="000000"/>
              </a:solidFill>
              <a:effectLst/>
              <a:uFillTx/>
              <a:latin typeface="Times New Roman"/>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Sales Expense</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1,754</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4,417</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9,885</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10,039</a:t>
            </a:r>
            <a:endParaRPr b="0" lang="en-US" sz="1800" strike="noStrike" u="none">
              <a:solidFill>
                <a:srgbClr val="000000"/>
              </a:solidFill>
              <a:effectLst/>
              <a:uFillTx/>
              <a:latin typeface="Times New Roman"/>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G&amp;A Expense</a:t>
            </a:r>
            <a:r>
              <a:rPr b="1"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1,231</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1,793</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2,071</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2,215</a:t>
            </a:r>
            <a:endParaRPr b="0" lang="en-US" sz="1800" strike="noStrike" u="none">
              <a:solidFill>
                <a:srgbClr val="000000"/>
              </a:solidFill>
              <a:effectLst/>
              <a:uFillTx/>
              <a:latin typeface="Times New Roman"/>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EBITDA</a:t>
            </a:r>
            <a:r>
              <a:rPr b="1"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($2,181)</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($713)     4,808</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$ 7,827</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116ED5F1-A3B7-4669-BA3B-957757CEA84F}" type="slidenum">
              <a:t>12</a:t>
            </a:fld>
          </a:p>
        </p:txBody>
      </p:sp>
      <p:sp>
        <p:nvSpPr>
          <p:cNvPr id="5" name="PlaceHolder 4"/>
          <p:cNvSpPr>
            <a:spLocks noGrp="1"/>
          </p:cNvSpPr>
          <p:nvPr>
            <p:ph type="dt" idx="1"/>
          </p:nvPr>
        </p:nvSpPr>
        <p:spPr/>
        <p:txBody>
          <a:bodyPr/>
          <a:p>
            <a:fld id="{4BC9301C-55BA-44FD-A209-BB23B87AA91E}" type="datetime1">
              <a:rPr lang="en-US"/>
              <a:t>09/27/25</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 name="PlaceHolder 1"/>
          <p:cNvSpPr>
            <a:spLocks noGrp="1"/>
          </p:cNvSpPr>
          <p:nvPr>
            <p:ph type="title"/>
          </p:nvPr>
        </p:nvSpPr>
        <p:spPr>
          <a:xfrm>
            <a:off x="685800" y="609120"/>
            <a:ext cx="7772400" cy="762120"/>
          </a:xfrm>
          <a:prstGeom prst="rect">
            <a:avLst/>
          </a:prstGeom>
          <a:solidFill>
            <a:srgbClr val="c0c0c0"/>
          </a:solidFill>
          <a:ln w="76320">
            <a:solidFill>
              <a:srgbClr val="ff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InterFit’s Financial Forecast</a:t>
            </a:r>
            <a:endParaRPr b="0" lang="en-US" sz="3600" strike="noStrike" u="none">
              <a:solidFill>
                <a:srgbClr val="000000"/>
              </a:solidFill>
              <a:effectLst/>
              <a:uFillTx/>
              <a:latin typeface="Times New Roman"/>
            </a:endParaRPr>
          </a:p>
        </p:txBody>
      </p:sp>
      <p:sp>
        <p:nvSpPr>
          <p:cNvPr id="6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Financial projections over a four (4) year period indicate:</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cost of good sold is approximately 38% of revenues,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enterprise becomes profitable in the 2</a:t>
            </a:r>
            <a:r>
              <a:rPr b="0" lang="en-US" sz="2000" strike="noStrike" u="none" baseline="30000">
                <a:solidFill>
                  <a:srgbClr val="000000"/>
                </a:solidFill>
                <a:effectLst/>
                <a:uFillTx/>
                <a:latin typeface="Arial"/>
              </a:rPr>
              <a:t>nd</a:t>
            </a:r>
            <a:r>
              <a:rPr b="0" lang="en-US" sz="2000" strike="noStrike" u="none">
                <a:solidFill>
                  <a:srgbClr val="000000"/>
                </a:solidFill>
                <a:effectLst/>
                <a:uFillTx/>
                <a:latin typeface="Arial"/>
              </a:rPr>
              <a:t> year of                     operations, </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EBITDA is 24% of revenues in Year 4, and</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national market penetration required to meet these forecasted revenues is slightly greater than </a:t>
            </a:r>
            <a:r>
              <a:rPr b="1" lang="en-US" sz="2000" strike="noStrike" u="none">
                <a:solidFill>
                  <a:srgbClr val="000000"/>
                </a:solidFill>
                <a:effectLst/>
                <a:uFillTx/>
                <a:latin typeface="Arial"/>
              </a:rPr>
              <a:t>one-tenth of one percent.</a:t>
            </a: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63A8D0BF-4B88-439C-8E7D-510B576C37E8}" type="slidenum">
              <a:t>13</a:t>
            </a:fld>
          </a:p>
        </p:txBody>
      </p:sp>
      <p:sp>
        <p:nvSpPr>
          <p:cNvPr id="5" name="PlaceHolder 4"/>
          <p:cNvSpPr>
            <a:spLocks noGrp="1"/>
          </p:cNvSpPr>
          <p:nvPr>
            <p:ph type="dt" idx="1"/>
          </p:nvPr>
        </p:nvSpPr>
        <p:spPr/>
        <p:txBody>
          <a:bodyPr/>
          <a:p>
            <a:fld id="{727FCD95-CB19-4149-AD63-994EE2A4CC6E}" type="datetime1">
              <a:rPr lang="en-US"/>
              <a:t>09/27/25</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685800" y="609120"/>
            <a:ext cx="7772400" cy="762120"/>
          </a:xfrm>
          <a:prstGeom prst="rect">
            <a:avLst/>
          </a:prstGeom>
          <a:solidFill>
            <a:srgbClr val="c0c0c0"/>
          </a:solidFill>
          <a:ln w="76320">
            <a:solidFill>
              <a:srgbClr val="ff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InterFit’s Capital Needs</a:t>
            </a:r>
            <a:endParaRPr b="0" lang="en-US" sz="3600" strike="noStrike" u="none">
              <a:solidFill>
                <a:srgbClr val="000000"/>
              </a:solidFill>
              <a:effectLst/>
              <a:uFillTx/>
              <a:latin typeface="Times New Roman"/>
            </a:endParaRPr>
          </a:p>
        </p:txBody>
      </p:sp>
      <p:sp>
        <p:nvSpPr>
          <p:cNvPr id="67" name="PlaceHolder 2"/>
          <p:cNvSpPr>
            <a:spLocks noGrp="1"/>
          </p:cNvSpPr>
          <p:nvPr>
            <p:ph/>
          </p:nvPr>
        </p:nvSpPr>
        <p:spPr>
          <a:xfrm>
            <a:off x="533520" y="1523880"/>
            <a:ext cx="8229600" cy="4572000"/>
          </a:xfrm>
          <a:prstGeom prst="rect">
            <a:avLst/>
          </a:prstGeom>
          <a:noFill/>
          <a:ln w="0">
            <a:noFill/>
          </a:ln>
        </p:spPr>
        <p:txBody>
          <a:bodyPr lIns="90000" rIns="90000" tIns="46800" bIns="46800" anchor="t">
            <a:normAutofit lnSpcReduction="9999"/>
          </a:bodyPr>
          <a:p>
            <a:pPr marL="343080" indent="-343080">
              <a:lnSpc>
                <a:spcPct val="8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first offering will raise up to $1,500,000 in exchange for preferred stock convertible into 21% of the company’s common stock.  Investors will have a preemptive right to participate in the subsequent offering. </a:t>
            </a:r>
            <a:endParaRPr b="0" lang="en-US" sz="1600" strike="noStrike" u="none">
              <a:solidFill>
                <a:srgbClr val="000000"/>
              </a:solidFill>
              <a:effectLst/>
              <a:uFillTx/>
              <a:latin typeface="Times New Roman"/>
            </a:endParaRPr>
          </a:p>
          <a:p>
            <a:pPr marL="343080" indent="-343080">
              <a:lnSpc>
                <a:spcPct val="4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8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Funding will be used to secure InterFit’s market position in the Upper Gulf Coast of Texas and prepare for the phased national rollout by meeting these objectives:</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Contract for laboratory services covering a minimum of the Upper Gulf Coast market with multiple vendors,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Establish contracts with major employers for the use of Interfit’s online services,   </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Serve as a marketing link for pharmaceutical and other health-related firms, </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Set up the healthcare provider network for the Upper Gulf Coast of Texas,</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Form strategic relationships with other web-based healthcare businesses and linkages for fulfillment of health mall services,</a:t>
            </a:r>
            <a:endParaRPr b="0" lang="en-US" sz="1600" strike="noStrike" u="none">
              <a:solidFill>
                <a:srgbClr val="000000"/>
              </a:solidFill>
              <a:effectLst/>
              <a:uFillTx/>
              <a:latin typeface="Times New Roman"/>
            </a:endParaRPr>
          </a:p>
          <a:p>
            <a:pPr lvl="1" marL="743040" indent="-285840">
              <a:lnSpc>
                <a:spcPct val="8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Build and launch web site in January, 2001, and</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Establish marketing and media plan for phased national rollout following the second round funding.</a:t>
            </a:r>
            <a:endParaRPr b="0" lang="en-US" sz="1600" strike="noStrike" u="none">
              <a:solidFill>
                <a:srgbClr val="000000"/>
              </a:solidFill>
              <a:effectLst/>
              <a:uFillTx/>
              <a:latin typeface="Times New Roman"/>
            </a:endParaRPr>
          </a:p>
          <a:p>
            <a:pPr lvl="1" marL="743040" indent="0">
              <a:lnSpc>
                <a:spcPct val="3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8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estimated rate of return for investors per year is 54% over four years, assuming a 5 EBITDA multiple, and 83% using a 10 EBITDA.</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01B6EF5A-968B-45C6-ADAA-B482C78D2455}" type="slidenum">
              <a:t>14</a:t>
            </a:fld>
          </a:p>
        </p:txBody>
      </p:sp>
      <p:sp>
        <p:nvSpPr>
          <p:cNvPr id="5" name="PlaceHolder 4"/>
          <p:cNvSpPr>
            <a:spLocks noGrp="1"/>
          </p:cNvSpPr>
          <p:nvPr>
            <p:ph type="dt" idx="1"/>
          </p:nvPr>
        </p:nvSpPr>
        <p:spPr/>
        <p:txBody>
          <a:bodyPr/>
          <a:p>
            <a:fld id="{36224BAB-9A00-44E9-A91C-A0E3400A196E}" type="datetime1">
              <a:rPr lang="en-US"/>
              <a:t>09/27/25</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PlaceHolder 1"/>
          <p:cNvSpPr>
            <a:spLocks noGrp="1"/>
          </p:cNvSpPr>
          <p:nvPr>
            <p:ph type="title"/>
          </p:nvPr>
        </p:nvSpPr>
        <p:spPr>
          <a:xfrm>
            <a:off x="685800" y="609120"/>
            <a:ext cx="7772400" cy="762120"/>
          </a:xfrm>
          <a:prstGeom prst="rect">
            <a:avLst/>
          </a:prstGeom>
          <a:solidFill>
            <a:srgbClr val="c0c0c0"/>
          </a:solidFill>
          <a:ln w="76320">
            <a:solidFill>
              <a:srgbClr val="ff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InterFit’s Capital Needs</a:t>
            </a:r>
            <a:endParaRPr b="0" lang="en-US" sz="3600" strike="noStrike" u="none">
              <a:solidFill>
                <a:srgbClr val="000000"/>
              </a:solidFill>
              <a:effectLst/>
              <a:uFillTx/>
              <a:latin typeface="Times New Roman"/>
            </a:endParaRPr>
          </a:p>
        </p:txBody>
      </p:sp>
      <p:sp>
        <p:nvSpPr>
          <p:cNvPr id="69" name="PlaceHolder 2"/>
          <p:cNvSpPr>
            <a:spLocks noGrp="1"/>
          </p:cNvSpPr>
          <p:nvPr>
            <p:ph/>
          </p:nvPr>
        </p:nvSpPr>
        <p:spPr>
          <a:xfrm>
            <a:off x="685440" y="1676520"/>
            <a:ext cx="7620120" cy="4114800"/>
          </a:xfrm>
          <a:prstGeom prst="rect">
            <a:avLst/>
          </a:prstGeom>
          <a:noFill/>
          <a:ln w="0">
            <a:noFill/>
          </a:ln>
        </p:spPr>
        <p:txBody>
          <a:bodyPr lIns="90000" rIns="90000" tIns="46800" bIns="46800" anchor="t">
            <a:normAutofit lnSpcReduction="9999"/>
          </a:bodyPr>
          <a:p>
            <a:pPr marL="343080" indent="-343080">
              <a:lnSpc>
                <a:spcPct val="8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second offering will fund up to $4,000,000 in exchange for preferred stock convertible into 27% of the company’s common stock.</a:t>
            </a:r>
            <a:endParaRPr b="0" lang="en-US" sz="2000" strike="noStrike" u="none">
              <a:solidFill>
                <a:srgbClr val="000000"/>
              </a:solidFill>
              <a:effectLst/>
              <a:uFillTx/>
              <a:latin typeface="Times New Roman"/>
            </a:endParaRPr>
          </a:p>
          <a:p>
            <a:pPr marL="343080" indent="0">
              <a:lnSpc>
                <a:spcPct val="5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8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Proceeds from this offering will be used to expand the regional strategy to major urban markets and initiate a broader national awareness campaign.  The remainder of the presentation describes the expansion’s business plan.</a:t>
            </a:r>
            <a:endParaRPr b="0" lang="en-US" sz="2000" strike="noStrike" u="none">
              <a:solidFill>
                <a:srgbClr val="000000"/>
              </a:solidFill>
              <a:effectLst/>
              <a:uFillTx/>
              <a:latin typeface="Times New Roman"/>
            </a:endParaRPr>
          </a:p>
          <a:p>
            <a:pPr marL="343080" indent="0">
              <a:lnSpc>
                <a:spcPct val="5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8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No debt or additional equity capital is anticipated to be required to bring the company to profitable status.</a:t>
            </a:r>
            <a:endParaRPr b="0" lang="en-US" sz="2000" strike="noStrike" u="none">
              <a:solidFill>
                <a:srgbClr val="000000"/>
              </a:solidFill>
              <a:effectLst/>
              <a:uFillTx/>
              <a:latin typeface="Times New Roman"/>
            </a:endParaRPr>
          </a:p>
          <a:p>
            <a:pPr marL="343080" indent="0">
              <a:lnSpc>
                <a:spcPct val="5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8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estimated rate of return for investors in the second offering is 27% over four years assuming a 5 EBITDA multiple and 51% using a 10 EBITDA multiple.</a:t>
            </a:r>
            <a:endParaRPr b="0" lang="en-US" sz="2000" strike="noStrike" u="none">
              <a:solidFill>
                <a:srgbClr val="000000"/>
              </a:solidFill>
              <a:effectLst/>
              <a:uFillTx/>
              <a:latin typeface="Times New Roman"/>
            </a:endParaRPr>
          </a:p>
          <a:p>
            <a:pPr marL="343080" indent="-343080">
              <a:lnSpc>
                <a:spcPct val="4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6E221C93-33F1-4B62-B7FE-54AC1C60E8D8}" type="slidenum">
              <a:t>15</a:t>
            </a:fld>
          </a:p>
        </p:txBody>
      </p:sp>
      <p:sp>
        <p:nvSpPr>
          <p:cNvPr id="5" name="PlaceHolder 4"/>
          <p:cNvSpPr>
            <a:spLocks noGrp="1"/>
          </p:cNvSpPr>
          <p:nvPr>
            <p:ph type="dt" idx="1"/>
          </p:nvPr>
        </p:nvSpPr>
        <p:spPr/>
        <p:txBody>
          <a:bodyPr/>
          <a:p>
            <a:fld id="{175BA0B0-9FA8-4D41-9C5C-9A0BB7A7E850}" type="datetime1">
              <a:rPr lang="en-US"/>
              <a:t>09/27/25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 name="PlaceHolder 1"/>
          <p:cNvSpPr>
            <a:spLocks noGrp="1"/>
          </p:cNvSpPr>
          <p:nvPr>
            <p:ph type="title"/>
          </p:nvPr>
        </p:nvSpPr>
        <p:spPr>
          <a:xfrm>
            <a:off x="685800" y="609120"/>
            <a:ext cx="7772400" cy="762120"/>
          </a:xfrm>
          <a:prstGeom prst="rect">
            <a:avLst/>
          </a:prstGeom>
          <a:solidFill>
            <a:srgbClr val="c0c0c0"/>
          </a:solidFill>
          <a:ln w="76320">
            <a:solidFill>
              <a:srgbClr val="ff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InterFit’s Capital Needs</a:t>
            </a:r>
            <a:endParaRPr b="0" lang="en-US" sz="3600" strike="noStrike" u="none">
              <a:solidFill>
                <a:srgbClr val="000000"/>
              </a:solidFill>
              <a:effectLst/>
              <a:uFillTx/>
              <a:latin typeface="Times New Roman"/>
            </a:endParaRPr>
          </a:p>
        </p:txBody>
      </p:sp>
      <p:sp>
        <p:nvSpPr>
          <p:cNvPr id="71" name="PlaceHolder 2"/>
          <p:cNvSpPr>
            <a:spLocks noGrp="1"/>
          </p:cNvSpPr>
          <p:nvPr>
            <p:ph/>
          </p:nvPr>
        </p:nvSpPr>
        <p:spPr>
          <a:xfrm>
            <a:off x="609480" y="1447920"/>
            <a:ext cx="7772400" cy="4419360"/>
          </a:xfrm>
          <a:prstGeom prst="rect">
            <a:avLst/>
          </a:prstGeom>
          <a:noFill/>
          <a:ln w="0">
            <a:noFill/>
          </a:ln>
        </p:spPr>
        <p:txBody>
          <a:bodyPr lIns="90000" rIns="90000" tIns="46800" bIns="46800" anchor="t">
            <a:normAutofit fontScale="85000" lnSpcReduction="19999"/>
          </a:bodyPr>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PRELAUNCH</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YEAR ONE</a:t>
            </a:r>
            <a:endParaRPr b="0" lang="en-US" sz="18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SOURCES OF FUNDS</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Equity (Net of Issuance Costs)</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$1,054,000</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$4,000,000</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Revenues</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120,000</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1,864,000</a:t>
            </a:r>
            <a:endParaRPr b="0" lang="en-US" sz="18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TOTAL SOURCES</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$1,174,000</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$5,862,000</a:t>
            </a:r>
            <a:endParaRPr b="0" lang="en-US" sz="18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USE OF FUNDS</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Capital Equipment</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lvl="1" marL="743040" indent="-2858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Web Development</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250,000</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50,000</a:t>
            </a:r>
            <a:endParaRPr b="0" lang="en-US" sz="1800" strike="noStrike" u="none">
              <a:solidFill>
                <a:srgbClr val="000000"/>
              </a:solidFill>
              <a:effectLst/>
              <a:uFillTx/>
              <a:latin typeface="Times New Roman"/>
            </a:endParaRPr>
          </a:p>
          <a:p>
            <a:pPr lvl="1" marL="743040" indent="-2858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Furniture and Equipment</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60,000</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30,000</a:t>
            </a:r>
            <a:endParaRPr b="0" lang="en-US" sz="1800" strike="noStrike" u="none">
              <a:solidFill>
                <a:srgbClr val="000000"/>
              </a:solidFill>
              <a:effectLst/>
              <a:uFillTx/>
              <a:latin typeface="Times New Roman"/>
            </a:endParaRPr>
          </a:p>
          <a:p>
            <a:pPr lvl="1" marL="743040" indent="-2858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Software</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25,000</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80,000</a:t>
            </a:r>
            <a:endParaRPr b="0" lang="en-US" sz="1800" strike="noStrike" u="none">
              <a:solidFill>
                <a:srgbClr val="000000"/>
              </a:solidFill>
              <a:effectLst/>
              <a:uFillTx/>
              <a:latin typeface="Times New Roman"/>
            </a:endParaRPr>
          </a:p>
          <a:p>
            <a:pPr lvl="1" marL="743040" indent="-2858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Start-up Expenses</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83,000</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Total Capital</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418,000</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160,000</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Cash for Operations</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376,000</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4,059,000</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Cash Reserves</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380,000</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$2,023,000</a:t>
            </a:r>
            <a:endParaRPr b="0" lang="en-US" sz="18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TOTAL USES</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$1,174,000</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$5,862,000</a:t>
            </a:r>
            <a:endParaRPr b="0" lang="en-US" sz="18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01E5C034-D2B8-47E6-AB31-806E46F0920C}" type="slidenum">
              <a:t>16</a:t>
            </a:fld>
          </a:p>
        </p:txBody>
      </p:sp>
      <p:sp>
        <p:nvSpPr>
          <p:cNvPr id="5" name="PlaceHolder 4"/>
          <p:cNvSpPr>
            <a:spLocks noGrp="1"/>
          </p:cNvSpPr>
          <p:nvPr>
            <p:ph type="dt" idx="1"/>
          </p:nvPr>
        </p:nvSpPr>
        <p:spPr/>
        <p:txBody>
          <a:bodyPr/>
          <a:p>
            <a:fld id="{245D3947-60DB-48DE-8854-4A0698A4771A}" type="datetime1">
              <a:rPr lang="en-US"/>
              <a:t>09/27/25</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
          <p:cNvSpPr txBox="1"/>
          <p:nvPr/>
        </p:nvSpPr>
        <p:spPr>
          <a:xfrm>
            <a:off x="6553080" y="6477120"/>
            <a:ext cx="1905120" cy="38088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Page </a:t>
            </a:r>
            <a:fld id="{CA17C46B-CF5B-40BE-91D7-FFE8F1EFA70A}"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73" name=""/>
          <p:cNvSpPr txBox="1"/>
          <p:nvPr/>
        </p:nvSpPr>
        <p:spPr>
          <a:xfrm>
            <a:off x="685800" y="6476760"/>
            <a:ext cx="1905120" cy="2286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C40E2FD-7BEC-4665-AEC4-1AB60CF92BCD}"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74" name="PlaceHolder 1"/>
          <p:cNvSpPr>
            <a:spLocks noGrp="1"/>
          </p:cNvSpPr>
          <p:nvPr>
            <p:ph type="title"/>
          </p:nvPr>
        </p:nvSpPr>
        <p:spPr>
          <a:xfrm>
            <a:off x="762120" y="609120"/>
            <a:ext cx="7696080" cy="698760"/>
          </a:xfrm>
          <a:prstGeom prst="rect">
            <a:avLst/>
          </a:prstGeom>
          <a:solidFill>
            <a:srgbClr val="c0c0c0"/>
          </a:solidFill>
          <a:ln w="76320">
            <a:solidFill>
              <a:srgbClr val="ff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InterFit’s Internet  Expansion</a:t>
            </a:r>
            <a:endParaRPr b="0" lang="en-US" sz="3600" strike="noStrike" u="none">
              <a:solidFill>
                <a:srgbClr val="000000"/>
              </a:solidFill>
              <a:effectLst/>
              <a:uFillTx/>
              <a:latin typeface="Times New Roman"/>
            </a:endParaRPr>
          </a:p>
        </p:txBody>
      </p:sp>
      <p:sp>
        <p:nvSpPr>
          <p:cNvPr id="75" name="PlaceHolder 2"/>
          <p:cNvSpPr>
            <a:spLocks noGrp="1"/>
          </p:cNvSpPr>
          <p:nvPr>
            <p:ph/>
          </p:nvPr>
        </p:nvSpPr>
        <p:spPr>
          <a:xfrm>
            <a:off x="762120" y="1523880"/>
            <a:ext cx="7696080" cy="4572000"/>
          </a:xfrm>
          <a:prstGeom prst="rect">
            <a:avLst/>
          </a:prstGeom>
          <a:noFill/>
          <a:ln w="0">
            <a:noFill/>
          </a:ln>
        </p:spPr>
        <p:txBody>
          <a:bodyPr lIns="90000" rIns="90000" tIns="46800" bIns="46800" anchor="t">
            <a:normAutofit lnSpcReduction="9999"/>
          </a:bodyPr>
          <a:p>
            <a:pPr marL="343080" indent="-34308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InterFit’s website  will:</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inform consumers about lab tests, </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allow  them to order and pay for a lab test online, </a:t>
            </a:r>
            <a:endParaRPr b="0" lang="en-US" sz="1800" strike="noStrike" u="none">
              <a:solidFill>
                <a:srgbClr val="000000"/>
              </a:solidFill>
              <a:effectLst/>
              <a:uFillTx/>
              <a:latin typeface="Times New Roman"/>
            </a:endParaRPr>
          </a:p>
          <a:p>
            <a:pPr lvl="1" marL="743040" indent="-28584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help them select a nearby blood drawing station.</a:t>
            </a:r>
            <a:endParaRPr b="0" lang="en-US" sz="1800" strike="noStrike" u="none">
              <a:solidFill>
                <a:srgbClr val="000000"/>
              </a:solidFill>
              <a:effectLst/>
              <a:uFillTx/>
              <a:latin typeface="Times New Roman"/>
            </a:endParaRPr>
          </a:p>
          <a:p>
            <a:pPr lvl="1" marL="743040" indent="0">
              <a:lnSpc>
                <a:spcPct val="7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After blood is drawn, within two days the easy-to-read results will be:</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stored in a personalized, password-protected part of the website, </a:t>
            </a:r>
            <a:endParaRPr b="0" lang="en-US" sz="1800" strike="noStrike" u="none">
              <a:solidFill>
                <a:srgbClr val="000000"/>
              </a:solidFill>
              <a:effectLst/>
              <a:uFillTx/>
              <a:latin typeface="Times New Roman"/>
            </a:endParaRPr>
          </a:p>
          <a:p>
            <a:pPr lvl="1" marL="743040" indent="-28584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forwarded to the consumer’s physician if they so desire.</a:t>
            </a:r>
            <a:endParaRPr b="0" lang="en-US" sz="1800" strike="noStrike" u="none">
              <a:solidFill>
                <a:srgbClr val="000000"/>
              </a:solidFill>
              <a:effectLst/>
              <a:uFillTx/>
              <a:latin typeface="Times New Roman"/>
            </a:endParaRPr>
          </a:p>
          <a:p>
            <a:pPr lvl="1" marL="743040" indent="0">
              <a:lnSpc>
                <a:spcPct val="7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If the results are out of the expected range the system will:</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suggest that the individual contact their physician or</a:t>
            </a:r>
            <a:endParaRPr b="0" lang="en-US" sz="1800" strike="noStrike" u="none">
              <a:solidFill>
                <a:srgbClr val="000000"/>
              </a:solidFill>
              <a:effectLst/>
              <a:uFillTx/>
              <a:latin typeface="Times New Roman"/>
            </a:endParaRPr>
          </a:p>
          <a:p>
            <a:pPr lvl="1" marL="743040" indent="-28584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provide links to local physician referral networks if requested.</a:t>
            </a:r>
            <a:endParaRPr b="0" lang="en-US" sz="1800" strike="noStrike" u="none">
              <a:solidFill>
                <a:srgbClr val="000000"/>
              </a:solidFill>
              <a:effectLst/>
              <a:uFillTx/>
              <a:latin typeface="Times New Roman"/>
            </a:endParaRPr>
          </a:p>
          <a:p>
            <a:pPr lvl="1" marL="743040" indent="0">
              <a:lnSpc>
                <a:spcPct val="7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 toll-free number will allow those without internet access to order tests.  Results will be faxed or mailed to the individual and to the physician, if requested.</a:t>
            </a:r>
            <a:endParaRPr b="0" lang="en-US" sz="1800" strike="noStrike" u="none">
              <a:solidFill>
                <a:srgbClr val="000000"/>
              </a:solidFill>
              <a:effectLst/>
              <a:uFillTx/>
              <a:latin typeface="Times New Roman"/>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6" name=""/>
          <p:cNvSpPr txBox="1"/>
          <p:nvPr/>
        </p:nvSpPr>
        <p:spPr>
          <a:xfrm>
            <a:off x="6553080" y="6477120"/>
            <a:ext cx="1905120" cy="38088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Page </a:t>
            </a:r>
            <a:fld id="{9E9E7AB9-A8E6-46B3-A902-22618077DDF8}"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77" name=""/>
          <p:cNvSpPr txBox="1"/>
          <p:nvPr/>
        </p:nvSpPr>
        <p:spPr>
          <a:xfrm>
            <a:off x="685800" y="6476760"/>
            <a:ext cx="1905120" cy="2286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1F41B62-609C-49BF-9257-7BEDCAE614B0}"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78" name="PlaceHolder 1"/>
          <p:cNvSpPr>
            <a:spLocks noGrp="1"/>
          </p:cNvSpPr>
          <p:nvPr>
            <p:ph type="title"/>
          </p:nvPr>
        </p:nvSpPr>
        <p:spPr>
          <a:xfrm>
            <a:off x="914040" y="609480"/>
            <a:ext cx="7543800" cy="635040"/>
          </a:xfrm>
          <a:prstGeom prst="rect">
            <a:avLst/>
          </a:prstGeom>
          <a:solidFill>
            <a:srgbClr val="c0c0c0"/>
          </a:solidFill>
          <a:ln w="76320">
            <a:solidFill>
              <a:srgbClr val="ff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InterFit’s Internet  Expansion</a:t>
            </a:r>
            <a:endParaRPr b="0" lang="en-US" sz="3600" strike="noStrike" u="none">
              <a:solidFill>
                <a:srgbClr val="000000"/>
              </a:solidFill>
              <a:effectLst/>
              <a:uFillTx/>
              <a:latin typeface="Times New Roman"/>
            </a:endParaRPr>
          </a:p>
        </p:txBody>
      </p:sp>
      <p:sp>
        <p:nvSpPr>
          <p:cNvPr id="79" name="PlaceHolder 2"/>
          <p:cNvSpPr>
            <a:spLocks noGrp="1"/>
          </p:cNvSpPr>
          <p:nvPr>
            <p:ph/>
          </p:nvPr>
        </p:nvSpPr>
        <p:spPr>
          <a:xfrm>
            <a:off x="685800" y="1523520"/>
            <a:ext cx="7772400" cy="4419720"/>
          </a:xfrm>
          <a:prstGeom prst="rect">
            <a:avLst/>
          </a:prstGeom>
          <a:noFill/>
          <a:ln w="0">
            <a:noFill/>
          </a:ln>
        </p:spPr>
        <p:txBody>
          <a:bodyPr lIns="90000" rIns="90000" tIns="46800" bIns="46800" anchor="t">
            <a:normAutofit lnSpcReduction="9999"/>
          </a:bodyPr>
          <a:p>
            <a:pPr marL="343080" indent="-34308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Individuals can set up a personal record on the website to:</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store their actual lab results,</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display trends of results as repeat testing is done,</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track other personal health information, such as blood pressure,</a:t>
            </a:r>
            <a:endParaRPr b="0" lang="en-US" sz="1800" strike="noStrike" u="none">
              <a:solidFill>
                <a:srgbClr val="000000"/>
              </a:solidFill>
              <a:effectLst/>
              <a:uFillTx/>
              <a:latin typeface="Times New Roman"/>
            </a:endParaRPr>
          </a:p>
          <a:p>
            <a:pPr lvl="1" marL="743040" indent="-28584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take a health risk appraisal to evaluate their own health risks.</a:t>
            </a:r>
            <a:endParaRPr b="0" lang="en-US" sz="1800" strike="noStrike" u="none">
              <a:solidFill>
                <a:srgbClr val="000000"/>
              </a:solidFill>
              <a:effectLst/>
              <a:uFillTx/>
              <a:latin typeface="Times New Roman"/>
            </a:endParaRPr>
          </a:p>
          <a:p>
            <a:pPr lvl="1" marL="743040" indent="0">
              <a:lnSpc>
                <a:spcPct val="8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E-mails will be sent to previous users containing:</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recommendations for follow-up testing and</a:t>
            </a:r>
            <a:endParaRPr b="0" lang="en-US" sz="1800" strike="noStrike" u="none">
              <a:solidFill>
                <a:srgbClr val="000000"/>
              </a:solidFill>
              <a:effectLst/>
              <a:uFillTx/>
              <a:latin typeface="Times New Roman"/>
            </a:endParaRPr>
          </a:p>
          <a:p>
            <a:pPr lvl="1" marL="743040" indent="-28584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health-related information.</a:t>
            </a:r>
            <a:endParaRPr b="0" lang="en-US" sz="1800" strike="noStrike" u="none">
              <a:solidFill>
                <a:srgbClr val="000000"/>
              </a:solidFill>
              <a:effectLst/>
              <a:uFillTx/>
              <a:latin typeface="Times New Roman"/>
            </a:endParaRPr>
          </a:p>
          <a:p>
            <a:pPr marL="343080" indent="0">
              <a:lnSpc>
                <a:spcPct val="8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site will contain health news and links to other health-related sites. </a:t>
            </a:r>
            <a:endParaRPr b="0" lang="en-US" sz="1800" strike="noStrike" u="none">
              <a:solidFill>
                <a:srgbClr val="000000"/>
              </a:solidFill>
              <a:effectLst/>
              <a:uFillTx/>
              <a:latin typeface="Times New Roman"/>
            </a:endParaRPr>
          </a:p>
          <a:p>
            <a:pPr marL="343080" indent="0">
              <a:lnSpc>
                <a:spcPct val="8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site will make available other items and services for sale such as:</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home testing kits,</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health coaching, and</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links to sites for pharmaceuticals, vitamins and other items.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0" name=""/>
          <p:cNvSpPr txBox="1"/>
          <p:nvPr/>
        </p:nvSpPr>
        <p:spPr>
          <a:xfrm>
            <a:off x="6553080" y="6477120"/>
            <a:ext cx="1905120" cy="38088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Page </a:t>
            </a:r>
            <a:fld id="{17BC1B78-4053-458A-89C9-D5E3CD48E6CF}"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81" name=""/>
          <p:cNvSpPr txBox="1"/>
          <p:nvPr/>
        </p:nvSpPr>
        <p:spPr>
          <a:xfrm>
            <a:off x="685800" y="6476760"/>
            <a:ext cx="1905120" cy="2286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1F5916E-9364-4C73-B9F6-A0CDFB6F5E15}"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82" name="PlaceHolder 1"/>
          <p:cNvSpPr>
            <a:spLocks noGrp="1"/>
          </p:cNvSpPr>
          <p:nvPr>
            <p:ph type="title"/>
          </p:nvPr>
        </p:nvSpPr>
        <p:spPr>
          <a:xfrm>
            <a:off x="762120" y="609480"/>
            <a:ext cx="7619760" cy="571680"/>
          </a:xfrm>
          <a:prstGeom prst="rect">
            <a:avLst/>
          </a:prstGeom>
          <a:solidFill>
            <a:srgbClr val="c0c0c0"/>
          </a:solidFill>
          <a:ln w="76320">
            <a:solidFill>
              <a:srgbClr val="ff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InterFit’s Market Approach</a:t>
            </a:r>
            <a:endParaRPr b="0" lang="en-US" sz="3600" strike="noStrike" u="none">
              <a:solidFill>
                <a:srgbClr val="000000"/>
              </a:solidFill>
              <a:effectLst/>
              <a:uFillTx/>
              <a:latin typeface="Times New Roman"/>
            </a:endParaRPr>
          </a:p>
        </p:txBody>
      </p:sp>
      <p:sp>
        <p:nvSpPr>
          <p:cNvPr id="83" name="PlaceHolder 2"/>
          <p:cNvSpPr>
            <a:spLocks noGrp="1"/>
          </p:cNvSpPr>
          <p:nvPr>
            <p:ph/>
          </p:nvPr>
        </p:nvSpPr>
        <p:spPr>
          <a:xfrm>
            <a:off x="837720" y="1447920"/>
            <a:ext cx="7543800" cy="4495680"/>
          </a:xfrm>
          <a:prstGeom prst="rect">
            <a:avLst/>
          </a:prstGeom>
          <a:noFill/>
          <a:ln w="0">
            <a:noFill/>
          </a:ln>
        </p:spPr>
        <p:txBody>
          <a:bodyPr lIns="90000" rIns="90000" tIns="46800" bIns="46800" anchor="t">
            <a:normAutofit lnSpcReduction="9999"/>
          </a:bodyPr>
          <a:p>
            <a:pPr marL="343080" indent="-34308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market approach will have two initiatives:</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 regional focus and</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 broader national awareness campaign.  </a:t>
            </a:r>
            <a:endParaRPr b="0" lang="en-US" sz="1800" strike="noStrike" u="none">
              <a:solidFill>
                <a:srgbClr val="000000"/>
              </a:solidFill>
              <a:effectLst/>
              <a:uFillTx/>
              <a:latin typeface="Times New Roman"/>
            </a:endParaRPr>
          </a:p>
          <a:p>
            <a:pPr marL="343080" indent="0">
              <a:lnSpc>
                <a:spcPct val="6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plan for the regional roll-out will:</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begin with Houston, </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expand to other major Texas cities, then </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move to other areas based on population and demand from employers, retailers, and other business partners.  </a:t>
            </a:r>
            <a:endParaRPr b="0" lang="en-US" sz="1800" strike="noStrike" u="none">
              <a:solidFill>
                <a:srgbClr val="000000"/>
              </a:solidFill>
              <a:effectLst/>
              <a:uFillTx/>
              <a:latin typeface="Times New Roman"/>
            </a:endParaRPr>
          </a:p>
          <a:p>
            <a:pPr lvl="1" marL="743040" indent="0">
              <a:lnSpc>
                <a:spcPct val="6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 each region InterFit will:</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partner with local healthcare providers, including physician referral sources,</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utilize InterFit look-alikes to reach corporate clients in that area,</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market to companies, fitness clubs and retailers in that area. </a:t>
            </a:r>
            <a:endParaRPr b="0" lang="en-US" sz="1800" strike="noStrike" u="none">
              <a:solidFill>
                <a:srgbClr val="000000"/>
              </a:solidFill>
              <a:effectLst/>
              <a:uFillTx/>
              <a:latin typeface="Times New Roman"/>
            </a:endParaRPr>
          </a:p>
          <a:p>
            <a:pPr marL="34308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
          <p:cNvSpPr txBox="1"/>
          <p:nvPr/>
        </p:nvSpPr>
        <p:spPr>
          <a:xfrm>
            <a:off x="6553080" y="6477120"/>
            <a:ext cx="1905120" cy="38088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Page </a:t>
            </a:r>
            <a:fld id="{F68F660D-39B8-4A7A-B6CA-28B6D2888FC7}"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17" name=""/>
          <p:cNvSpPr txBox="1"/>
          <p:nvPr/>
        </p:nvSpPr>
        <p:spPr>
          <a:xfrm>
            <a:off x="685800" y="6476760"/>
            <a:ext cx="1905120" cy="2286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49D0AD1-5296-4BFD-8012-BCD8F2FEAE41}"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18" name="PlaceHolder 1"/>
          <p:cNvSpPr>
            <a:spLocks noGrp="1"/>
          </p:cNvSpPr>
          <p:nvPr>
            <p:ph/>
          </p:nvPr>
        </p:nvSpPr>
        <p:spPr>
          <a:xfrm>
            <a:off x="1066680" y="1828440"/>
            <a:ext cx="7010640" cy="426708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Arial"/>
              </a:rPr>
              <a:t>Our Vision</a:t>
            </a:r>
            <a:endParaRPr b="0" lang="en-US" sz="2400" strike="noStrike" u="none">
              <a:solidFill>
                <a:srgbClr val="000000"/>
              </a:solidFill>
              <a:effectLst/>
              <a:uFillTx/>
              <a:latin typeface="Times New Roman"/>
            </a:endParaRPr>
          </a:p>
          <a:p>
            <a:pPr marL="343080" indent="-343080">
              <a:lnSpc>
                <a:spcPct val="100000"/>
              </a:lnSpc>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A world where people manage their own health, </a:t>
            </a:r>
            <a:r>
              <a:rPr b="0" i="1" lang="en-US" sz="2000" strike="noStrike" u="none">
                <a:solidFill>
                  <a:srgbClr val="000000"/>
                </a:solidFill>
                <a:effectLst/>
                <a:uFillTx/>
                <a:latin typeface="Arial"/>
              </a:rPr>
              <a:t>because health is everything.</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343080" indent="-34308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Arial"/>
              </a:rPr>
              <a:t>Our Mission</a:t>
            </a:r>
            <a:endParaRPr b="0" lang="en-US" sz="2400" strike="noStrike" u="none">
              <a:solidFill>
                <a:srgbClr val="000000"/>
              </a:solidFill>
              <a:effectLst/>
              <a:uFillTx/>
              <a:latin typeface="Times New Roman"/>
            </a:endParaRPr>
          </a:p>
          <a:p>
            <a:pPr marL="343080" indent="-343080">
              <a:lnSpc>
                <a:spcPct val="100000"/>
              </a:lnSpc>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To provide convenient, accurate, and affordable health testing services, helping people to check their health themselves.</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9" name="PlaceHolder 2"/>
          <p:cNvSpPr>
            <a:spLocks noGrp="1"/>
          </p:cNvSpPr>
          <p:nvPr>
            <p:ph type="title"/>
          </p:nvPr>
        </p:nvSpPr>
        <p:spPr>
          <a:xfrm>
            <a:off x="685800" y="609120"/>
            <a:ext cx="7772400" cy="762120"/>
          </a:xfrm>
          <a:prstGeom prst="rect">
            <a:avLst/>
          </a:prstGeom>
          <a:solidFill>
            <a:srgbClr val="c0c0c0"/>
          </a:solidFill>
          <a:ln w="76320">
            <a:solidFill>
              <a:srgbClr val="ff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InterFit’s Vision and Mission</a:t>
            </a:r>
            <a:endParaRPr b="0" lang="en-US" sz="3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
          <p:cNvSpPr txBox="1"/>
          <p:nvPr/>
        </p:nvSpPr>
        <p:spPr>
          <a:xfrm>
            <a:off x="6553080" y="6477120"/>
            <a:ext cx="1905120" cy="38088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Page </a:t>
            </a:r>
            <a:fld id="{E16E7D7A-9DE9-4C5A-8AB7-C233008D6F3A}"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85" name=""/>
          <p:cNvSpPr txBox="1"/>
          <p:nvPr/>
        </p:nvSpPr>
        <p:spPr>
          <a:xfrm>
            <a:off x="685800" y="6476760"/>
            <a:ext cx="1905120" cy="2286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C1CA09A-6FB5-480A-A89A-2343B2FC3B22}"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86" name="PlaceHolder 1"/>
          <p:cNvSpPr>
            <a:spLocks noGrp="1"/>
          </p:cNvSpPr>
          <p:nvPr>
            <p:ph type="title"/>
          </p:nvPr>
        </p:nvSpPr>
        <p:spPr>
          <a:xfrm>
            <a:off x="762120" y="609480"/>
            <a:ext cx="7696080" cy="635040"/>
          </a:xfrm>
          <a:prstGeom prst="rect">
            <a:avLst/>
          </a:prstGeom>
          <a:solidFill>
            <a:srgbClr val="c0c0c0"/>
          </a:solidFill>
          <a:ln w="76320">
            <a:solidFill>
              <a:srgbClr val="ff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InterFit’s Market Approach</a:t>
            </a:r>
            <a:endParaRPr b="0" lang="en-US" sz="3600" strike="noStrike" u="none">
              <a:solidFill>
                <a:srgbClr val="000000"/>
              </a:solidFill>
              <a:effectLst/>
              <a:uFillTx/>
              <a:latin typeface="Times New Roman"/>
            </a:endParaRPr>
          </a:p>
        </p:txBody>
      </p:sp>
      <p:sp>
        <p:nvSpPr>
          <p:cNvPr id="87" name="PlaceHolder 2"/>
          <p:cNvSpPr>
            <a:spLocks noGrp="1"/>
          </p:cNvSpPr>
          <p:nvPr>
            <p:ph/>
          </p:nvPr>
        </p:nvSpPr>
        <p:spPr>
          <a:xfrm>
            <a:off x="837720" y="1828440"/>
            <a:ext cx="7620120" cy="4267080"/>
          </a:xfrm>
          <a:prstGeom prst="rect">
            <a:avLst/>
          </a:prstGeom>
          <a:noFill/>
          <a:ln w="0">
            <a:noFill/>
          </a:ln>
        </p:spPr>
        <p:txBody>
          <a:bodyPr lIns="90000" rIns="90000" tIns="46800" bIns="46800" anchor="t">
            <a:normAutofit/>
          </a:bodyPr>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National marketing efforts will:</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build on a growing interest in wellness and disease prevention,</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educate people about their ability to request lab tests without a doctor office visit, and</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encourage the public to take responsibility for their own health.</a:t>
            </a:r>
            <a:endParaRPr b="0" lang="en-US" sz="2000" strike="noStrike" u="none">
              <a:solidFill>
                <a:srgbClr val="000000"/>
              </a:solidFill>
              <a:effectLst/>
              <a:uFillTx/>
              <a:latin typeface="Times New Roman"/>
            </a:endParaRPr>
          </a:p>
          <a:p>
            <a:pPr lvl="1" marL="74304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Tactics used may include:</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public relations stories in national media,</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articles or advertising in publications such as Modern Maturity, Prevention, or Good Housekeeping, and</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sponsorships on health-related internet sites.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8" name=""/>
          <p:cNvSpPr txBox="1"/>
          <p:nvPr/>
        </p:nvSpPr>
        <p:spPr>
          <a:xfrm>
            <a:off x="6553080" y="6477120"/>
            <a:ext cx="1905120" cy="38088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Page </a:t>
            </a:r>
            <a:fld id="{7664D878-37A7-4CFB-B9BD-4E0008FACEEC}"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89" name=""/>
          <p:cNvSpPr txBox="1"/>
          <p:nvPr/>
        </p:nvSpPr>
        <p:spPr>
          <a:xfrm>
            <a:off x="685800" y="6476760"/>
            <a:ext cx="1905120" cy="2286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F98AF9A-B9C9-449B-8661-B419F6AFA8D7}"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90" name="PlaceHolder 1"/>
          <p:cNvSpPr>
            <a:spLocks noGrp="1"/>
          </p:cNvSpPr>
          <p:nvPr>
            <p:ph type="title"/>
          </p:nvPr>
        </p:nvSpPr>
        <p:spPr>
          <a:xfrm>
            <a:off x="761760" y="609120"/>
            <a:ext cx="7848360" cy="762120"/>
          </a:xfrm>
          <a:prstGeom prst="rect">
            <a:avLst/>
          </a:prstGeom>
          <a:solidFill>
            <a:srgbClr val="c0c0c0"/>
          </a:solidFill>
          <a:ln w="76320">
            <a:solidFill>
              <a:srgbClr val="ff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Business to Business Strategy</a:t>
            </a:r>
            <a:endParaRPr b="0" lang="en-US" sz="3600" strike="noStrike" u="none">
              <a:solidFill>
                <a:srgbClr val="000000"/>
              </a:solidFill>
              <a:effectLst/>
              <a:uFillTx/>
              <a:latin typeface="Times New Roman"/>
            </a:endParaRPr>
          </a:p>
        </p:txBody>
      </p:sp>
      <p:sp>
        <p:nvSpPr>
          <p:cNvPr id="91" name="PlaceHolder 2"/>
          <p:cNvSpPr>
            <a:spLocks noGrp="1"/>
          </p:cNvSpPr>
          <p:nvPr>
            <p:ph/>
          </p:nvPr>
        </p:nvSpPr>
        <p:spPr>
          <a:xfrm>
            <a:off x="837720" y="1828440"/>
            <a:ext cx="7543800" cy="4267080"/>
          </a:xfrm>
          <a:prstGeom prst="rect">
            <a:avLst/>
          </a:prstGeom>
          <a:noFill/>
          <a:ln w="0">
            <a:noFill/>
          </a:ln>
        </p:spPr>
        <p:txBody>
          <a:bodyPr lIns="90000" rIns="90000" tIns="46800" bIns="46800" anchor="t">
            <a:normAutofit/>
          </a:bodyPr>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internet site will allow InterFit to expand its corporate business to meet the needs of companies in multiple regions of the country. It will accomplish this by staffing events itself or with contract service agencies or by partnering with InterFit look-alikes in other regions.</a:t>
            </a:r>
            <a:endParaRPr b="0" lang="en-US" sz="2000" strike="noStrike" u="none">
              <a:solidFill>
                <a:srgbClr val="000000"/>
              </a:solidFill>
              <a:effectLst/>
              <a:uFillTx/>
              <a:latin typeface="Times New Roman"/>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Utilization by corporate client employees of both health screening and fitness programs will rise because of increased access to services.</a:t>
            </a:r>
            <a:endParaRPr b="0" lang="en-US" sz="2000" strike="noStrike" u="none">
              <a:solidFill>
                <a:srgbClr val="000000"/>
              </a:solidFill>
              <a:effectLst/>
              <a:uFillTx/>
              <a:latin typeface="Times New Roman"/>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InterFit will have the resources to serve national retail and fitness companies as it rolls out on a region by region basis.</a:t>
            </a:r>
            <a:endParaRPr b="0" lang="en-US" sz="2000" strike="noStrike" u="none">
              <a:solidFill>
                <a:srgbClr val="000000"/>
              </a:solidFill>
              <a:effectLst/>
              <a:uFillTx/>
              <a:latin typeface="Times New Roman"/>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
          <p:cNvSpPr txBox="1"/>
          <p:nvPr/>
        </p:nvSpPr>
        <p:spPr>
          <a:xfrm>
            <a:off x="6553080" y="6477120"/>
            <a:ext cx="1905120" cy="38088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Page </a:t>
            </a:r>
            <a:fld id="{1F48DC9C-ABFC-4867-9DC9-622616DC2151}"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93" name=""/>
          <p:cNvSpPr txBox="1"/>
          <p:nvPr/>
        </p:nvSpPr>
        <p:spPr>
          <a:xfrm>
            <a:off x="685800" y="6476760"/>
            <a:ext cx="1905120" cy="2286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D460574-7093-432E-A452-CEFDC4A192EB}"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94" name="PlaceHolder 1"/>
          <p:cNvSpPr>
            <a:spLocks noGrp="1"/>
          </p:cNvSpPr>
          <p:nvPr>
            <p:ph type="title"/>
          </p:nvPr>
        </p:nvSpPr>
        <p:spPr>
          <a:xfrm>
            <a:off x="914040" y="609480"/>
            <a:ext cx="7543800" cy="635040"/>
          </a:xfrm>
          <a:prstGeom prst="rect">
            <a:avLst/>
          </a:prstGeom>
          <a:solidFill>
            <a:srgbClr val="c0c0c0"/>
          </a:solidFill>
          <a:ln w="76320">
            <a:solidFill>
              <a:srgbClr val="ff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Business to Business Strategy</a:t>
            </a:r>
            <a:endParaRPr b="0" lang="en-US" sz="3600" strike="noStrike" u="none">
              <a:solidFill>
                <a:srgbClr val="000000"/>
              </a:solidFill>
              <a:effectLst/>
              <a:uFillTx/>
              <a:latin typeface="Times New Roman"/>
            </a:endParaRPr>
          </a:p>
        </p:txBody>
      </p:sp>
      <p:sp>
        <p:nvSpPr>
          <p:cNvPr id="95" name="PlaceHolder 2"/>
          <p:cNvSpPr>
            <a:spLocks noGrp="1"/>
          </p:cNvSpPr>
          <p:nvPr>
            <p:ph/>
          </p:nvPr>
        </p:nvSpPr>
        <p:spPr>
          <a:xfrm>
            <a:off x="838080" y="1904760"/>
            <a:ext cx="7467840" cy="4190760"/>
          </a:xfrm>
          <a:prstGeom prst="rect">
            <a:avLst/>
          </a:prstGeom>
          <a:noFill/>
          <a:ln w="0">
            <a:noFill/>
          </a:ln>
        </p:spPr>
        <p:txBody>
          <a:bodyPr lIns="90000" rIns="90000" tIns="46800" bIns="46800" anchor="t">
            <a:normAutofit/>
          </a:bodyPr>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InterFit is forming strategic partnerships with other web-based healthcare businesses that market to employers’ health benefits or EAP programs.  </a:t>
            </a:r>
            <a:endParaRPr b="0" lang="en-US" sz="2000" strike="noStrike" u="none">
              <a:solidFill>
                <a:srgbClr val="000000"/>
              </a:solidFill>
              <a:effectLst/>
              <a:uFillTx/>
              <a:latin typeface="Times New Roman"/>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InterFit will also establish links from health content portals whereby people visiting the portal and reading about a particular medical condition will see a click-through asking them if they want to be tested for that particular condition.</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6" name=""/>
          <p:cNvSpPr txBox="1"/>
          <p:nvPr/>
        </p:nvSpPr>
        <p:spPr>
          <a:xfrm>
            <a:off x="6553080" y="6477120"/>
            <a:ext cx="1905120" cy="38088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Page </a:t>
            </a:r>
            <a:fld id="{5769DACC-7585-4B49-B2A4-1208007BB040}"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97" name=""/>
          <p:cNvSpPr txBox="1"/>
          <p:nvPr/>
        </p:nvSpPr>
        <p:spPr>
          <a:xfrm>
            <a:off x="685800" y="6476760"/>
            <a:ext cx="1905120" cy="2286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8A02099-DEBB-45A1-A86A-D44C3DC8D328}"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98" name="PlaceHolder 1"/>
          <p:cNvSpPr>
            <a:spLocks noGrp="1"/>
          </p:cNvSpPr>
          <p:nvPr>
            <p:ph type="title"/>
          </p:nvPr>
        </p:nvSpPr>
        <p:spPr>
          <a:xfrm>
            <a:off x="837720" y="609480"/>
            <a:ext cx="7620120" cy="635040"/>
          </a:xfrm>
          <a:prstGeom prst="rect">
            <a:avLst/>
          </a:prstGeom>
          <a:solidFill>
            <a:srgbClr val="c0c0c0"/>
          </a:solidFill>
          <a:ln w="76320">
            <a:solidFill>
              <a:srgbClr val="ff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Profiles of Corporate Clients</a:t>
            </a:r>
            <a:endParaRPr b="0" lang="en-US" sz="3600" strike="noStrike" u="none">
              <a:solidFill>
                <a:srgbClr val="000000"/>
              </a:solidFill>
              <a:effectLst/>
              <a:uFillTx/>
              <a:latin typeface="Times New Roman"/>
            </a:endParaRPr>
          </a:p>
        </p:txBody>
      </p:sp>
      <p:sp>
        <p:nvSpPr>
          <p:cNvPr id="99" name="PlaceHolder 2"/>
          <p:cNvSpPr>
            <a:spLocks noGrp="1"/>
          </p:cNvSpPr>
          <p:nvPr>
            <p:ph/>
          </p:nvPr>
        </p:nvSpPr>
        <p:spPr>
          <a:xfrm>
            <a:off x="762120" y="1828440"/>
            <a:ext cx="7772400" cy="4267080"/>
          </a:xfrm>
          <a:prstGeom prst="rect">
            <a:avLst/>
          </a:prstGeom>
          <a:noFill/>
          <a:ln w="0">
            <a:noFill/>
          </a:ln>
        </p:spPr>
        <p:txBody>
          <a:bodyPr lIns="90000" rIns="90000" tIns="46800" bIns="46800" anchor="t">
            <a:normAutofit lnSpcReduction="9999"/>
          </a:bodyPr>
          <a:p>
            <a:pPr marL="343080" indent="-34308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Corporations who engage InterFit to operate health fairs are:</a:t>
            </a:r>
            <a:endParaRPr b="0" lang="en-US" sz="1800" strike="noStrike" u="none">
              <a:solidFill>
                <a:srgbClr val="000000"/>
              </a:solidFill>
              <a:effectLst/>
              <a:uFillTx/>
              <a:latin typeface="Times New Roman"/>
            </a:endParaRPr>
          </a:p>
          <a:p>
            <a:pPr lvl="1" marL="743040" indent="-28584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employers with over 1,000 local employees,</a:t>
            </a:r>
            <a:endParaRPr b="0" lang="en-US" sz="1800" strike="noStrike" u="none">
              <a:solidFill>
                <a:srgbClr val="000000"/>
              </a:solidFill>
              <a:effectLst/>
              <a:uFillTx/>
              <a:latin typeface="Times New Roman"/>
            </a:endParaRPr>
          </a:p>
          <a:p>
            <a:pPr lvl="1" marL="743040" indent="-28584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self insuring on their health benefit plan,</a:t>
            </a:r>
            <a:endParaRPr b="0" lang="en-US" sz="1800" strike="noStrike" u="none">
              <a:solidFill>
                <a:srgbClr val="000000"/>
              </a:solidFill>
              <a:effectLst/>
              <a:uFillTx/>
              <a:latin typeface="Times New Roman"/>
            </a:endParaRPr>
          </a:p>
          <a:p>
            <a:pPr lvl="1" marL="743040" indent="-28584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reducing insurance costs through wellness and disease prevention. </a:t>
            </a:r>
            <a:endParaRPr b="0" lang="en-US" sz="1800" strike="noStrike" u="none">
              <a:solidFill>
                <a:srgbClr val="000000"/>
              </a:solidFill>
              <a:effectLst/>
              <a:uFillTx/>
              <a:latin typeface="Times New Roman"/>
            </a:endParaRPr>
          </a:p>
          <a:p>
            <a:pPr lvl="1" marL="743040" indent="0">
              <a:lnSpc>
                <a:spcPct val="8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Internet ASPs and health portals who may wish to private label the InterFit product as part of their own health site which is:</a:t>
            </a:r>
            <a:endParaRPr b="0" lang="en-US" sz="1800" strike="noStrike" u="none">
              <a:solidFill>
                <a:srgbClr val="000000"/>
              </a:solidFill>
              <a:effectLst/>
              <a:uFillTx/>
              <a:latin typeface="Times New Roman"/>
            </a:endParaRPr>
          </a:p>
          <a:p>
            <a:pPr lvl="1" marL="743040" indent="-28584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focused on health and fitness,</a:t>
            </a:r>
            <a:endParaRPr b="0" lang="en-US" sz="1800" strike="noStrike" u="none">
              <a:solidFill>
                <a:srgbClr val="000000"/>
              </a:solidFill>
              <a:effectLst/>
              <a:uFillTx/>
              <a:latin typeface="Times New Roman"/>
            </a:endParaRPr>
          </a:p>
          <a:p>
            <a:pPr lvl="1" marL="743040" indent="-28584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with personalized medical record features, or</a:t>
            </a:r>
            <a:endParaRPr b="0" lang="en-US" sz="1800" strike="noStrike" u="none">
              <a:solidFill>
                <a:srgbClr val="000000"/>
              </a:solidFill>
              <a:effectLst/>
              <a:uFillTx/>
              <a:latin typeface="Times New Roman"/>
            </a:endParaRPr>
          </a:p>
          <a:p>
            <a:pPr lvl="1" marL="743040" indent="-28584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focused on corporate benefit or employee assistance programs.</a:t>
            </a:r>
            <a:endParaRPr b="0" lang="en-US" sz="1800" strike="noStrike" u="none">
              <a:solidFill>
                <a:srgbClr val="000000"/>
              </a:solidFill>
              <a:effectLst/>
              <a:uFillTx/>
              <a:latin typeface="Times New Roman"/>
            </a:endParaRPr>
          </a:p>
          <a:p>
            <a:pPr lvl="1" marL="743040" indent="0">
              <a:lnSpc>
                <a:spcPct val="8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National retail chains that wish to make testing services available to their customers as a promotion might include:</a:t>
            </a:r>
            <a:endParaRPr b="0" lang="en-US" sz="1800" strike="noStrike" u="none">
              <a:solidFill>
                <a:srgbClr val="000000"/>
              </a:solidFill>
              <a:effectLst/>
              <a:uFillTx/>
              <a:latin typeface="Times New Roman"/>
            </a:endParaRPr>
          </a:p>
          <a:p>
            <a:pPr lvl="1" marL="743040" indent="-28584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retail pharmacy chains,</a:t>
            </a:r>
            <a:endParaRPr b="0" lang="en-US" sz="1800" strike="noStrike" u="none">
              <a:solidFill>
                <a:srgbClr val="000000"/>
              </a:solidFill>
              <a:effectLst/>
              <a:uFillTx/>
              <a:latin typeface="Times New Roman"/>
            </a:endParaRPr>
          </a:p>
          <a:p>
            <a:pPr lvl="1" marL="743040" indent="-28584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grocery stores, and</a:t>
            </a:r>
            <a:endParaRPr b="0" lang="en-US" sz="1800" strike="noStrike" u="none">
              <a:solidFill>
                <a:srgbClr val="000000"/>
              </a:solidFill>
              <a:effectLst/>
              <a:uFillTx/>
              <a:latin typeface="Times New Roman"/>
            </a:endParaRPr>
          </a:p>
          <a:p>
            <a:pPr lvl="1" marL="743040" indent="-28584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fitness centers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0" name=""/>
          <p:cNvSpPr txBox="1"/>
          <p:nvPr/>
        </p:nvSpPr>
        <p:spPr>
          <a:xfrm>
            <a:off x="6553080" y="6477120"/>
            <a:ext cx="1905120" cy="38088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Page </a:t>
            </a:r>
            <a:fld id="{96E0B650-1B53-4EAA-8BE6-E0AAFA5586B9}"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101" name=""/>
          <p:cNvSpPr txBox="1"/>
          <p:nvPr/>
        </p:nvSpPr>
        <p:spPr>
          <a:xfrm>
            <a:off x="685800" y="6476760"/>
            <a:ext cx="1905120" cy="2286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5108A77-E51D-4957-8A0E-B95DB5166E08}"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102" name="PlaceHolder 1"/>
          <p:cNvSpPr>
            <a:spLocks noGrp="1"/>
          </p:cNvSpPr>
          <p:nvPr>
            <p:ph type="title"/>
          </p:nvPr>
        </p:nvSpPr>
        <p:spPr>
          <a:xfrm>
            <a:off x="685800" y="609480"/>
            <a:ext cx="7772400" cy="635040"/>
          </a:xfrm>
          <a:prstGeom prst="rect">
            <a:avLst/>
          </a:prstGeom>
          <a:solidFill>
            <a:srgbClr val="c0c0c0"/>
          </a:solidFill>
          <a:ln w="76320">
            <a:solidFill>
              <a:srgbClr val="ff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Business to Consumer Strategy</a:t>
            </a:r>
            <a:endParaRPr b="0" lang="en-US" sz="3600" strike="noStrike" u="none">
              <a:solidFill>
                <a:srgbClr val="000000"/>
              </a:solidFill>
              <a:effectLst/>
              <a:uFillTx/>
              <a:latin typeface="Times New Roman"/>
            </a:endParaRPr>
          </a:p>
        </p:txBody>
      </p:sp>
      <p:sp>
        <p:nvSpPr>
          <p:cNvPr id="103" name="PlaceHolder 2"/>
          <p:cNvSpPr>
            <a:spLocks noGrp="1"/>
          </p:cNvSpPr>
          <p:nvPr>
            <p:ph/>
          </p:nvPr>
        </p:nvSpPr>
        <p:spPr>
          <a:xfrm>
            <a:off x="533520" y="1523520"/>
            <a:ext cx="8076960" cy="4343400"/>
          </a:xfrm>
          <a:prstGeom prst="rect">
            <a:avLst/>
          </a:prstGeom>
          <a:noFill/>
          <a:ln w="0">
            <a:noFill/>
          </a:ln>
        </p:spPr>
        <p:txBody>
          <a:bodyPr lIns="90000" rIns="90000" tIns="46800" bIns="46800" anchor="t">
            <a:normAutofit/>
          </a:bodyPr>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InterFit offers individuals the ability to purchase lab tests without a visit to the doctor.  This offers many advantages:</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pricing averages 30% lower than the cost of lab tests done in a physician’s office,</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client saves the time of the office visit and is able to have blood drawn without an appointment at their convenience,</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testing locations are generally easier to access than hospitals or physician offices,</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results are received in two days, much quicker than most tests done elsewhere,</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results are confidential and seen only by the client; there is no involvement by an employer insurance plan or doctor’s office staff, and</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although InterFit requires payment up front by the client, receipts for insurance can be printed and submitted for possible reimbursement.</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4" name=""/>
          <p:cNvSpPr txBox="1"/>
          <p:nvPr/>
        </p:nvSpPr>
        <p:spPr>
          <a:xfrm>
            <a:off x="6553080" y="6477120"/>
            <a:ext cx="1905120" cy="38088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Page </a:t>
            </a:r>
            <a:fld id="{8A345F27-C215-4EED-AF59-2D8C1803996B}"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105" name=""/>
          <p:cNvSpPr txBox="1"/>
          <p:nvPr/>
        </p:nvSpPr>
        <p:spPr>
          <a:xfrm>
            <a:off x="685800" y="6476760"/>
            <a:ext cx="1905120" cy="2286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A1C6C18-B260-48BD-A833-524193CAF04C}"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106" name="PlaceHolder 1"/>
          <p:cNvSpPr>
            <a:spLocks noGrp="1"/>
          </p:cNvSpPr>
          <p:nvPr>
            <p:ph type="title"/>
          </p:nvPr>
        </p:nvSpPr>
        <p:spPr>
          <a:xfrm>
            <a:off x="762120" y="673200"/>
            <a:ext cx="7619760" cy="635040"/>
          </a:xfrm>
          <a:prstGeom prst="rect">
            <a:avLst/>
          </a:prstGeom>
          <a:solidFill>
            <a:srgbClr val="c0c0c0"/>
          </a:solidFill>
          <a:ln w="76320">
            <a:solidFill>
              <a:srgbClr val="ff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Business to Consumer Strategy</a:t>
            </a:r>
            <a:endParaRPr b="0" lang="en-US" sz="3600" strike="noStrike" u="none">
              <a:solidFill>
                <a:srgbClr val="000000"/>
              </a:solidFill>
              <a:effectLst/>
              <a:uFillTx/>
              <a:latin typeface="Times New Roman"/>
            </a:endParaRPr>
          </a:p>
        </p:txBody>
      </p:sp>
      <p:sp>
        <p:nvSpPr>
          <p:cNvPr id="107" name="PlaceHolder 2"/>
          <p:cNvSpPr>
            <a:spLocks noGrp="1"/>
          </p:cNvSpPr>
          <p:nvPr>
            <p:ph/>
          </p:nvPr>
        </p:nvSpPr>
        <p:spPr>
          <a:xfrm>
            <a:off x="685800" y="1828440"/>
            <a:ext cx="7696080" cy="4267080"/>
          </a:xfrm>
          <a:prstGeom prst="rect">
            <a:avLst/>
          </a:prstGeom>
          <a:noFill/>
          <a:ln w="0">
            <a:noFill/>
          </a:ln>
        </p:spPr>
        <p:txBody>
          <a:bodyPr lIns="90000" rIns="90000" tIns="46800" bIns="46800" anchor="t">
            <a:normAutofit/>
          </a:bodyPr>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InterFit is negotiating with large grocery and drug store chains to place kiosks with internet access and potentially blood pressure cuffs in the store pharmacies.  This would allow people to seek health and drug information, measure their blood pressure, and purchase blood screening while they wait for their prescriptions to be filled.</a:t>
            </a: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Similar kiosks are anticipated in fitness facilities located nationally, providing members with access to health and wellness information, as well as to the facility’s web site where members can schedule classes, court time, or spa services in the fitness facility.</a:t>
            </a: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8" name=""/>
          <p:cNvSpPr txBox="1"/>
          <p:nvPr/>
        </p:nvSpPr>
        <p:spPr>
          <a:xfrm>
            <a:off x="6553080" y="6477120"/>
            <a:ext cx="1905120" cy="38088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Page </a:t>
            </a:r>
            <a:fld id="{829B31BD-906B-4BFD-BB30-3F3823301F27}"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109" name=""/>
          <p:cNvSpPr txBox="1"/>
          <p:nvPr/>
        </p:nvSpPr>
        <p:spPr>
          <a:xfrm>
            <a:off x="685800" y="6476760"/>
            <a:ext cx="1905120" cy="2286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1AA84F5-9C46-49BA-B610-AADD4B7D080B}"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110" name=""/>
          <p:cNvSpPr/>
          <p:nvPr/>
        </p:nvSpPr>
        <p:spPr>
          <a:xfrm>
            <a:off x="838080" y="1905120"/>
            <a:ext cx="7543800" cy="4208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Protecting users’ confidentiality and privacy is the highest priority.</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InterFit will address security issues at every level:</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Common protection technologies such as SSL encryption, firewalls,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and web server authentication will be utilized.</a:t>
            </a:r>
            <a:endParaRPr b="0" lang="en-US" sz="1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Health information is covered by the new HIPAA  government</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privacy regulations and InterFit will comply with those laws,</a:t>
            </a:r>
            <a:endParaRPr b="0" lang="en-US" sz="1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Using a database architecture and  administrative access policies </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that ensure security will be of key importance.</a:t>
            </a:r>
            <a:endParaRPr b="0" lang="en-US" sz="1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Storefront e-commerce interface will be used to protect credit card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data.</a:t>
            </a:r>
            <a:endParaRPr b="0" lang="en-US" sz="1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11" name=""/>
          <p:cNvSpPr/>
          <p:nvPr/>
        </p:nvSpPr>
        <p:spPr>
          <a:xfrm>
            <a:off x="762120" y="685800"/>
            <a:ext cx="7543800" cy="762120"/>
          </a:xfrm>
          <a:prstGeom prst="rect">
            <a:avLst/>
          </a:prstGeom>
          <a:solidFill>
            <a:srgbClr val="c0c0c0"/>
          </a:solidFill>
          <a:ln w="76320">
            <a:solidFill>
              <a:srgbClr val="ff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Internet Security</a:t>
            </a:r>
            <a:endParaRPr b="0" lang="en-US" sz="3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2" name=""/>
          <p:cNvSpPr txBox="1"/>
          <p:nvPr/>
        </p:nvSpPr>
        <p:spPr>
          <a:xfrm>
            <a:off x="6553080" y="6477120"/>
            <a:ext cx="1905120" cy="38088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Page </a:t>
            </a:r>
            <a:fld id="{5C305AE6-B0A6-471F-B028-FC6A5902BD96}"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113" name=""/>
          <p:cNvSpPr txBox="1"/>
          <p:nvPr/>
        </p:nvSpPr>
        <p:spPr>
          <a:xfrm>
            <a:off x="685800" y="6476760"/>
            <a:ext cx="1905120" cy="2286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E6C98BC-D288-4B37-B107-E582D9482585}"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114" name="PlaceHolder 1"/>
          <p:cNvSpPr>
            <a:spLocks noGrp="1"/>
          </p:cNvSpPr>
          <p:nvPr>
            <p:ph/>
          </p:nvPr>
        </p:nvSpPr>
        <p:spPr>
          <a:xfrm>
            <a:off x="609120" y="1523880"/>
            <a:ext cx="8077320" cy="4648320"/>
          </a:xfrm>
          <a:prstGeom prst="rect">
            <a:avLst/>
          </a:prstGeom>
          <a:noFill/>
          <a:ln w="0">
            <a:noFill/>
          </a:ln>
        </p:spPr>
        <p:txBody>
          <a:bodyPr lIns="90000" rIns="90000" tIns="46800" bIns="46800" anchor="t">
            <a:normAutofit fontScale="92500" lnSpcReduction="9999"/>
          </a:bodyPr>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With over 400 million lab tests done annually on outpatients and revenues of $8 billion, the market for patient self referral testing is significant.</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InterFit will become a major facilitator of personal health testing by allowing individuals to be tested without first visiting their doctors.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business to business market is large, with corporate health fairs, retail promotions and internet sites as major market segments.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With tests priced 30% lower than in physicians’ offices and the convenience of blood draws when the customer prefers, InterFit will appeal to many consumers.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Many customers will prefer the confidentiality and convenience InterFit offers over that of a physician’s office.</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Limited competition exists, InterFit can have first mover advantage.</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customer experience is more complete because:</a:t>
            </a:r>
            <a:endParaRPr b="0" lang="en-US" sz="1800" strike="noStrike" u="none">
              <a:solidFill>
                <a:srgbClr val="000000"/>
              </a:solidFill>
              <a:effectLst/>
              <a:uFillTx/>
              <a:latin typeface="Times New Roman"/>
            </a:endParaRPr>
          </a:p>
          <a:p>
            <a:pPr lvl="1" marL="743040" indent="-28584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they get their own complete results, </a:t>
            </a:r>
            <a:endParaRPr b="0" lang="en-US" sz="1800" strike="noStrike" u="none">
              <a:solidFill>
                <a:srgbClr val="000000"/>
              </a:solidFill>
              <a:effectLst/>
              <a:uFillTx/>
              <a:latin typeface="Times New Roman"/>
            </a:endParaRPr>
          </a:p>
          <a:p>
            <a:pPr lvl="1" marL="743040" indent="-28584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results are explained clearly, and </a:t>
            </a:r>
            <a:endParaRPr b="0" lang="en-US" sz="1800" strike="noStrike" u="none">
              <a:solidFill>
                <a:srgbClr val="000000"/>
              </a:solidFill>
              <a:effectLst/>
              <a:uFillTx/>
              <a:latin typeface="Times New Roman"/>
            </a:endParaRPr>
          </a:p>
          <a:p>
            <a:pPr lvl="1" marL="743040" indent="-28584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results are received on a timely basis.</a:t>
            </a:r>
            <a:endParaRPr b="0" lang="en-US" sz="1800" strike="noStrike" u="none">
              <a:solidFill>
                <a:srgbClr val="000000"/>
              </a:solidFill>
              <a:effectLst/>
              <a:uFillTx/>
              <a:latin typeface="Times New Roman"/>
            </a:endParaRPr>
          </a:p>
        </p:txBody>
      </p:sp>
      <p:sp>
        <p:nvSpPr>
          <p:cNvPr id="115" name="PlaceHolder 2"/>
          <p:cNvSpPr>
            <a:spLocks noGrp="1"/>
          </p:cNvSpPr>
          <p:nvPr>
            <p:ph type="title"/>
          </p:nvPr>
        </p:nvSpPr>
        <p:spPr>
          <a:xfrm>
            <a:off x="837720" y="673200"/>
            <a:ext cx="7543800" cy="622080"/>
          </a:xfrm>
          <a:prstGeom prst="rect">
            <a:avLst/>
          </a:prstGeom>
          <a:solidFill>
            <a:srgbClr val="c0c0c0"/>
          </a:solidFill>
          <a:ln w="76320">
            <a:solidFill>
              <a:srgbClr val="ff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Summary</a:t>
            </a:r>
            <a:endParaRPr b="0" lang="en-US" sz="3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
          <p:cNvSpPr txBox="1"/>
          <p:nvPr/>
        </p:nvSpPr>
        <p:spPr>
          <a:xfrm>
            <a:off x="6553080" y="6477120"/>
            <a:ext cx="1905120" cy="38088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Page </a:t>
            </a:r>
            <a:fld id="{A144819B-5D7C-4132-8075-00CA339C1F26}"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21" name=""/>
          <p:cNvSpPr txBox="1"/>
          <p:nvPr/>
        </p:nvSpPr>
        <p:spPr>
          <a:xfrm>
            <a:off x="685800" y="6476760"/>
            <a:ext cx="1905120" cy="2286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602FF5A-6CCE-4CE2-B41F-F2B6A857B586}"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22" name="PlaceHolder 1"/>
          <p:cNvSpPr>
            <a:spLocks noGrp="1"/>
          </p:cNvSpPr>
          <p:nvPr>
            <p:ph/>
          </p:nvPr>
        </p:nvSpPr>
        <p:spPr>
          <a:xfrm>
            <a:off x="685800" y="1676160"/>
            <a:ext cx="7772400" cy="4343400"/>
          </a:xfrm>
          <a:prstGeom prst="rect">
            <a:avLst/>
          </a:prstGeom>
          <a:noFill/>
          <a:ln w="0">
            <a:noFill/>
          </a:ln>
        </p:spPr>
        <p:txBody>
          <a:bodyPr lIns="90000" rIns="90000" tIns="46800" bIns="46800" anchor="t">
            <a:normAutofit fontScale="92500" lnSpcReduction="9999"/>
          </a:bodyPr>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InterFit was created 11 years ago to promote corporate wellness.</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Through InterFit’s Medical Director, a Board certified pathologist, people can request lab tests without visiting a  physician.</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InterFit organizes health fairs and performs screenings for corporations.</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Through a Randall’s contract, InterFit offered  health screening tests to the public and encountered a strong demand.</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 1999 InterFit did 4,800 tests at corporate health fairs and 2,200 tests at fitness clubs, store pharmacies, and other retail locations.  </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 2000, volumes are up nearly 25% over 1999.</a:t>
            </a:r>
            <a:endParaRPr b="0" lang="en-US" sz="1800" strike="noStrike" u="none">
              <a:solidFill>
                <a:srgbClr val="000000"/>
              </a:solidFill>
              <a:effectLst/>
              <a:uFillTx/>
              <a:latin typeface="Times New Roman"/>
            </a:endParaRPr>
          </a:p>
        </p:txBody>
      </p:sp>
      <p:sp>
        <p:nvSpPr>
          <p:cNvPr id="23" name="PlaceHolder 2"/>
          <p:cNvSpPr>
            <a:spLocks noGrp="1"/>
          </p:cNvSpPr>
          <p:nvPr>
            <p:ph type="title"/>
          </p:nvPr>
        </p:nvSpPr>
        <p:spPr>
          <a:xfrm>
            <a:off x="685800" y="609120"/>
            <a:ext cx="7772400" cy="762120"/>
          </a:xfrm>
          <a:prstGeom prst="rect">
            <a:avLst/>
          </a:prstGeom>
          <a:solidFill>
            <a:srgbClr val="c0c0c0"/>
          </a:solidFill>
          <a:ln w="76320">
            <a:solidFill>
              <a:srgbClr val="ff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InterFit’s Existing Business</a:t>
            </a:r>
            <a:endParaRPr b="0" lang="en-US" sz="3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
          <p:cNvSpPr txBox="1"/>
          <p:nvPr/>
        </p:nvSpPr>
        <p:spPr>
          <a:xfrm>
            <a:off x="6553080" y="6477120"/>
            <a:ext cx="1905120" cy="38088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Page </a:t>
            </a:r>
            <a:fld id="{F8311A8B-92E1-4238-8143-FC5EF7C82BFE}"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25" name=""/>
          <p:cNvSpPr txBox="1"/>
          <p:nvPr/>
        </p:nvSpPr>
        <p:spPr>
          <a:xfrm>
            <a:off x="685800" y="6476760"/>
            <a:ext cx="1905120" cy="2286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06C530E-E920-4CA9-A2D3-CB478873F46B}"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26" name="PlaceHolder 1"/>
          <p:cNvSpPr>
            <a:spLocks noGrp="1"/>
          </p:cNvSpPr>
          <p:nvPr>
            <p:ph/>
          </p:nvPr>
        </p:nvSpPr>
        <p:spPr>
          <a:xfrm>
            <a:off x="837720" y="1904760"/>
            <a:ext cx="7543800" cy="3886200"/>
          </a:xfrm>
          <a:prstGeom prst="rect">
            <a:avLst/>
          </a:prstGeom>
          <a:noFill/>
          <a:ln w="0">
            <a:noFill/>
          </a:ln>
        </p:spPr>
        <p:txBody>
          <a:bodyPr lIns="90000" rIns="90000" tIns="46800" bIns="46800" anchor="t">
            <a:normAutofit/>
          </a:bodyPr>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InterFit uses the two largest national labs, Quest and LabCorp, to process all test specimens.</a:t>
            </a: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These two labs account for 25% of all U.S. lab testing.</a:t>
            </a: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Hospitals and physicians send these reference labs most tests, except those using automated equipment in-house.</a:t>
            </a: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two labs have 2,400 drawing stations between them; Quest having 1,500 and LabCorp having 900.</a:t>
            </a:r>
            <a:endParaRPr b="0" lang="en-US" sz="2000" strike="noStrike" u="none">
              <a:solidFill>
                <a:srgbClr val="000000"/>
              </a:solidFill>
              <a:effectLst/>
              <a:uFillTx/>
              <a:latin typeface="Times New Roman"/>
            </a:endParaRPr>
          </a:p>
        </p:txBody>
      </p:sp>
      <p:sp>
        <p:nvSpPr>
          <p:cNvPr id="27" name="PlaceHolder 2"/>
          <p:cNvSpPr>
            <a:spLocks noGrp="1"/>
          </p:cNvSpPr>
          <p:nvPr>
            <p:ph type="title"/>
          </p:nvPr>
        </p:nvSpPr>
        <p:spPr>
          <a:xfrm>
            <a:off x="685800" y="609120"/>
            <a:ext cx="7772400" cy="762120"/>
          </a:xfrm>
          <a:prstGeom prst="rect">
            <a:avLst/>
          </a:prstGeom>
          <a:solidFill>
            <a:srgbClr val="c0c0c0"/>
          </a:solidFill>
          <a:ln w="76320">
            <a:solidFill>
              <a:srgbClr val="ff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InterFit’s Existing Business</a:t>
            </a:r>
            <a:endParaRPr b="0" lang="en-US" sz="3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
          <p:cNvSpPr txBox="1"/>
          <p:nvPr/>
        </p:nvSpPr>
        <p:spPr>
          <a:xfrm>
            <a:off x="6553080" y="6477120"/>
            <a:ext cx="1905120" cy="38088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Page </a:t>
            </a:r>
            <a:fld id="{DF8FF50E-7A0A-4D05-809C-7010B2C692ED}"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29" name=""/>
          <p:cNvSpPr txBox="1"/>
          <p:nvPr/>
        </p:nvSpPr>
        <p:spPr>
          <a:xfrm>
            <a:off x="685800" y="6476760"/>
            <a:ext cx="1905120" cy="2286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3BA1D62-8E08-4670-B36C-0DCF575CD084}"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30" name="PlaceHolder 1"/>
          <p:cNvSpPr>
            <a:spLocks noGrp="1"/>
          </p:cNvSpPr>
          <p:nvPr>
            <p:ph/>
          </p:nvPr>
        </p:nvSpPr>
        <p:spPr>
          <a:xfrm>
            <a:off x="1143000" y="1828440"/>
            <a:ext cx="6858000" cy="3962520"/>
          </a:xfrm>
          <a:prstGeom prst="rect">
            <a:avLst/>
          </a:prstGeom>
          <a:noFill/>
          <a:ln w="0">
            <a:noFill/>
          </a:ln>
        </p:spPr>
        <p:txBody>
          <a:bodyPr lIns="90000" rIns="90000" tIns="46800" bIns="46800" anchor="t">
            <a:normAutofit fontScale="92500" lnSpcReduction="9999"/>
          </a:bodyPr>
          <a:p>
            <a:pPr marL="343080" indent="-34308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 representative list of Corporate Clients includes: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Enron</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El Paso Energy</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Randalls, now Safeway</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Baker Hughes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BMC Software</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Texaco</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Columbia Gulf</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Reliant Energy</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BP Amoco</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St. Luke’s Episcopal Hospital</a:t>
            </a:r>
            <a:endParaRPr b="0" lang="en-US" sz="2000" strike="noStrike" u="none">
              <a:solidFill>
                <a:srgbClr val="000000"/>
              </a:solidFill>
              <a:effectLst/>
              <a:uFillTx/>
              <a:latin typeface="Times New Roman"/>
            </a:endParaRPr>
          </a:p>
        </p:txBody>
      </p:sp>
      <p:sp>
        <p:nvSpPr>
          <p:cNvPr id="31" name="PlaceHolder 2"/>
          <p:cNvSpPr>
            <a:spLocks noGrp="1"/>
          </p:cNvSpPr>
          <p:nvPr>
            <p:ph type="title"/>
          </p:nvPr>
        </p:nvSpPr>
        <p:spPr>
          <a:xfrm>
            <a:off x="685800" y="609120"/>
            <a:ext cx="7772400" cy="762120"/>
          </a:xfrm>
          <a:prstGeom prst="rect">
            <a:avLst/>
          </a:prstGeom>
          <a:solidFill>
            <a:srgbClr val="c0c0c0"/>
          </a:solidFill>
          <a:ln w="76320">
            <a:solidFill>
              <a:srgbClr val="ff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InterFit’s Existing Business</a:t>
            </a:r>
            <a:endParaRPr b="0" lang="en-US" sz="3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
          <p:cNvSpPr txBox="1"/>
          <p:nvPr/>
        </p:nvSpPr>
        <p:spPr>
          <a:xfrm>
            <a:off x="6553080" y="6477120"/>
            <a:ext cx="1905120" cy="38088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Page </a:t>
            </a:r>
            <a:fld id="{8A2ABA71-E2DD-4E92-86E9-371D6763A333}"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33" name=""/>
          <p:cNvSpPr txBox="1"/>
          <p:nvPr/>
        </p:nvSpPr>
        <p:spPr>
          <a:xfrm>
            <a:off x="685800" y="6476760"/>
            <a:ext cx="1905120" cy="2286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570D29F-C6B5-4D89-823C-53C4375AA8F1}"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34" name="PlaceHolder 1"/>
          <p:cNvSpPr>
            <a:spLocks noGrp="1"/>
          </p:cNvSpPr>
          <p:nvPr>
            <p:ph/>
          </p:nvPr>
        </p:nvSpPr>
        <p:spPr>
          <a:xfrm>
            <a:off x="990720" y="1676520"/>
            <a:ext cx="7238880" cy="4410000"/>
          </a:xfrm>
          <a:prstGeom prst="rect">
            <a:avLst/>
          </a:prstGeom>
          <a:noFill/>
          <a:ln w="0">
            <a:noFill/>
          </a:ln>
        </p:spPr>
        <p:txBody>
          <a:bodyPr lIns="90000" rIns="90000" tIns="46800" bIns="46800" anchor="t">
            <a:normAutofit/>
          </a:bodyPr>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InterFit was started by two women who will maintain their </a:t>
            </a:r>
            <a:endParaRPr b="0" lang="en-US" sz="2000" strike="noStrike" u="none">
              <a:solidFill>
                <a:srgbClr val="000000"/>
              </a:solidFill>
              <a:effectLst/>
              <a:uFillTx/>
              <a:latin typeface="Times New Roman"/>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active role in the firm.</a:t>
            </a:r>
            <a:endParaRPr b="0" lang="en-US" sz="2000" strike="noStrike" u="none">
              <a:solidFill>
                <a:srgbClr val="000000"/>
              </a:solidFill>
              <a:effectLst/>
              <a:uFillTx/>
              <a:latin typeface="Times New Roman"/>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Laurie Lee is the President of InterFit</a:t>
            </a:r>
            <a:r>
              <a:rPr b="0" lang="en-US" sz="2000" strike="noStrike" u="none">
                <a:solidFill>
                  <a:srgbClr val="000000"/>
                </a:solidFill>
                <a:effectLst/>
                <a:uFillTx/>
                <a:latin typeface="Arial"/>
              </a:rPr>
              <a:t>.  She is primarily responsible for day to day operations, including management of the staff.</a:t>
            </a:r>
            <a:r>
              <a:rPr b="0" lang="en-US" sz="2000" strike="noStrike" u="none">
                <a:solidFill>
                  <a:srgbClr val="000000"/>
                </a:solidFill>
                <a:effectLst/>
                <a:uFillTx/>
                <a:latin typeface="Arial"/>
                <a:ea typeface="Times New Roman"/>
              </a:rPr>
              <a:t>  Ms. Lee worked as a program director for a large community service agency and as a freelance interpreter before co-founding InterFit Health Services.  She is immediate past President of the Association for Worksite Health Promotion, Region VI, and on the Board of Directors of The Houston Wellness Council. Ms. Lee earned a B.A. in Psychology from the University of Texas  and a Masters  in Social Work from the University of Houston. She is active in many civic, charity, and professional organizations</a:t>
            </a:r>
            <a:r>
              <a:rPr b="0" lang="en-US" sz="1600" strike="noStrike" u="none">
                <a:solidFill>
                  <a:srgbClr val="000000"/>
                </a:solidFill>
                <a:effectLst/>
                <a:uFillTx/>
                <a:latin typeface="Arial"/>
                <a:ea typeface="Times New Roman"/>
              </a:rPr>
              <a:t>. </a:t>
            </a:r>
            <a:endParaRPr b="0" lang="en-US" sz="1600" strike="noStrike" u="none">
              <a:solidFill>
                <a:srgbClr val="000000"/>
              </a:solidFill>
              <a:effectLst/>
              <a:uFillTx/>
              <a:latin typeface="Times New Roman"/>
            </a:endParaRPr>
          </a:p>
        </p:txBody>
      </p:sp>
      <p:sp>
        <p:nvSpPr>
          <p:cNvPr id="35" name="PlaceHolder 2"/>
          <p:cNvSpPr>
            <a:spLocks noGrp="1"/>
          </p:cNvSpPr>
          <p:nvPr>
            <p:ph type="title"/>
          </p:nvPr>
        </p:nvSpPr>
        <p:spPr>
          <a:xfrm>
            <a:off x="685800" y="609120"/>
            <a:ext cx="7772400" cy="762120"/>
          </a:xfrm>
          <a:prstGeom prst="rect">
            <a:avLst/>
          </a:prstGeom>
          <a:solidFill>
            <a:srgbClr val="c0c0c0"/>
          </a:solidFill>
          <a:ln w="76320">
            <a:solidFill>
              <a:srgbClr val="ff0000"/>
            </a:solidFill>
            <a:miter/>
          </a:ln>
        </p:spPr>
        <p:txBody>
          <a:bodyPr lIns="91440" rIns="91440" tIns="45720" bIns="4572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InterFit’s Management Team</a:t>
            </a:r>
            <a:endParaRPr b="0" lang="en-US" sz="3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
          <p:cNvSpPr txBox="1"/>
          <p:nvPr/>
        </p:nvSpPr>
        <p:spPr>
          <a:xfrm>
            <a:off x="6553080" y="6477120"/>
            <a:ext cx="1905120" cy="38088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Page </a:t>
            </a:r>
            <a:fld id="{972C47B6-A1A2-4DAC-9F64-90DC2B12FCDD}"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37" name=""/>
          <p:cNvSpPr txBox="1"/>
          <p:nvPr/>
        </p:nvSpPr>
        <p:spPr>
          <a:xfrm>
            <a:off x="685800" y="6476760"/>
            <a:ext cx="1905120" cy="2286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46485D9-0D5F-49B3-B921-8C3D4261781F}"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38" name="PlaceHolder 1"/>
          <p:cNvSpPr>
            <a:spLocks noGrp="1"/>
          </p:cNvSpPr>
          <p:nvPr>
            <p:ph/>
          </p:nvPr>
        </p:nvSpPr>
        <p:spPr>
          <a:xfrm>
            <a:off x="990360" y="1828440"/>
            <a:ext cx="6933960" cy="4267080"/>
          </a:xfrm>
          <a:prstGeom prst="rect">
            <a:avLst/>
          </a:prstGeom>
          <a:noFill/>
          <a:ln w="0">
            <a:noFill/>
          </a:ln>
        </p:spPr>
        <p:txBody>
          <a:bodyPr lIns="90000" rIns="90000" tIns="46800" bIns="46800" anchor="t">
            <a:normAutofit/>
          </a:bodyPr>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Cathey Gordon is the Vice President of InterFit</a:t>
            </a:r>
            <a:r>
              <a:rPr b="0" lang="en-US" sz="2000" strike="noStrike" u="none">
                <a:solidFill>
                  <a:srgbClr val="000000"/>
                </a:solidFill>
                <a:effectLst/>
                <a:uFillTx/>
                <a:latin typeface="Arial"/>
              </a:rPr>
              <a:t>.  Her focus is on Business Development and Customer Relations.  </a:t>
            </a:r>
            <a:r>
              <a:rPr b="0" lang="en-US" sz="2000" strike="noStrike" u="none">
                <a:solidFill>
                  <a:srgbClr val="000000"/>
                </a:solidFill>
                <a:effectLst/>
                <a:uFillTx/>
                <a:latin typeface="Arial"/>
                <a:ea typeface="Times New Roman"/>
              </a:rPr>
              <a:t>Before she became involved in the corporate health and fitness field, Ms. Gordon worked for several years as a client relations liaison for Merrill Lynch Relocation Management.  She is President of the Region VI  Association for Worksite Health Promotion (AWHP), on the Board of the American Heart Association, on the Board of the Houston Well Workplace/Well City Initiative, and is an active  member of several business and health-related organizations.  Ms. Gordon earned a Bachelor of Business Administration from the University of Texas</a:t>
            </a:r>
            <a:r>
              <a:rPr b="0" lang="en-US" sz="2000" strike="noStrike" u="none">
                <a:solidFill>
                  <a:srgbClr val="000000"/>
                </a:solidFill>
                <a:effectLst/>
                <a:uFillTx/>
                <a:latin typeface="Arial"/>
              </a:rPr>
              <a:t>.</a:t>
            </a:r>
            <a:endParaRPr b="0" lang="en-US" sz="2000" strike="noStrike" u="none">
              <a:solidFill>
                <a:srgbClr val="000000"/>
              </a:solidFill>
              <a:effectLst/>
              <a:uFillTx/>
              <a:latin typeface="Times New Roman"/>
            </a:endParaRPr>
          </a:p>
        </p:txBody>
      </p:sp>
      <p:sp>
        <p:nvSpPr>
          <p:cNvPr id="39" name="PlaceHolder 2"/>
          <p:cNvSpPr>
            <a:spLocks noGrp="1"/>
          </p:cNvSpPr>
          <p:nvPr>
            <p:ph type="title"/>
          </p:nvPr>
        </p:nvSpPr>
        <p:spPr>
          <a:xfrm>
            <a:off x="685800" y="609120"/>
            <a:ext cx="7772400" cy="762120"/>
          </a:xfrm>
          <a:prstGeom prst="rect">
            <a:avLst/>
          </a:prstGeom>
          <a:solidFill>
            <a:srgbClr val="c0c0c0"/>
          </a:solidFill>
          <a:ln w="76320">
            <a:solidFill>
              <a:srgbClr val="ff0000"/>
            </a:solidFill>
            <a:miter/>
          </a:ln>
        </p:spPr>
        <p:txBody>
          <a:bodyPr lIns="91440" rIns="91440" tIns="45720" bIns="4572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InterFit’s Management Team</a:t>
            </a:r>
            <a:endParaRPr b="0" lang="en-US" sz="3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
          <p:cNvSpPr txBox="1"/>
          <p:nvPr/>
        </p:nvSpPr>
        <p:spPr>
          <a:xfrm>
            <a:off x="6553080" y="6477120"/>
            <a:ext cx="1905120" cy="38088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Page </a:t>
            </a:r>
            <a:fld id="{5FA1BB4C-3096-42D1-BCC3-8C39B3583317}"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41" name=""/>
          <p:cNvSpPr txBox="1"/>
          <p:nvPr/>
        </p:nvSpPr>
        <p:spPr>
          <a:xfrm>
            <a:off x="685800" y="6476760"/>
            <a:ext cx="1905120" cy="2286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FF21300-E6A2-4685-A468-2FFD9C7ED2FD}"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42" name="PlaceHolder 1"/>
          <p:cNvSpPr>
            <a:spLocks noGrp="1"/>
          </p:cNvSpPr>
          <p:nvPr>
            <p:ph/>
          </p:nvPr>
        </p:nvSpPr>
        <p:spPr>
          <a:xfrm>
            <a:off x="1066320" y="1904760"/>
            <a:ext cx="7162920" cy="4190760"/>
          </a:xfrm>
          <a:prstGeom prst="rect">
            <a:avLst/>
          </a:prstGeom>
          <a:noFill/>
          <a:ln w="0">
            <a:noFill/>
          </a:ln>
        </p:spPr>
        <p:txBody>
          <a:bodyPr lIns="90000" rIns="90000" tIns="46800" bIns="46800" anchor="t">
            <a:normAutofit/>
          </a:bodyPr>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Joining InterFit in its move to the internet are two others with</a:t>
            </a:r>
            <a:endParaRPr b="0" lang="en-US" sz="2000" strike="noStrike" u="none">
              <a:solidFill>
                <a:srgbClr val="000000"/>
              </a:solidFill>
              <a:effectLst/>
              <a:uFillTx/>
              <a:latin typeface="Times New Roman"/>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experience in both healthcare and internet start-ups.</a:t>
            </a:r>
            <a:endParaRPr b="0" lang="en-US" sz="2000" strike="noStrike" u="none">
              <a:solidFill>
                <a:srgbClr val="000000"/>
              </a:solidFill>
              <a:effectLst/>
              <a:uFillTx/>
              <a:latin typeface="Times New Roman"/>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Walt Mischer Jr</a:t>
            </a:r>
            <a:r>
              <a:rPr b="0" lang="en-US" sz="2000" strike="noStrike" u="none">
                <a:solidFill>
                  <a:srgbClr val="000000"/>
                </a:solidFill>
                <a:effectLst/>
                <a:uFillTx/>
                <a:latin typeface="Arial"/>
              </a:rPr>
              <a:t>., who currently serves as CEO of InterFit and as President of Mischer Healthcare, will assist in strategic planning and raising investment capital.  He is a past Chairman of the Board of Trustees for Hermann Hospital and served as CEO there for two years. He co-founded Belmont Village Assisted Living, a national developer and operator of seniors’ housing communities.  Mr. Mischer earned a B.B.A. in Finance from the University of Texas.</a:t>
            </a:r>
            <a:endParaRPr b="0" lang="en-US" sz="2000" strike="noStrike" u="none">
              <a:solidFill>
                <a:srgbClr val="000000"/>
              </a:solidFill>
              <a:effectLst/>
              <a:uFillTx/>
              <a:latin typeface="Times New Roman"/>
            </a:endParaRPr>
          </a:p>
        </p:txBody>
      </p:sp>
      <p:sp>
        <p:nvSpPr>
          <p:cNvPr id="43" name="PlaceHolder 2"/>
          <p:cNvSpPr>
            <a:spLocks noGrp="1"/>
          </p:cNvSpPr>
          <p:nvPr>
            <p:ph type="title"/>
          </p:nvPr>
        </p:nvSpPr>
        <p:spPr>
          <a:xfrm>
            <a:off x="685800" y="609120"/>
            <a:ext cx="7772400" cy="762120"/>
          </a:xfrm>
          <a:prstGeom prst="rect">
            <a:avLst/>
          </a:prstGeom>
          <a:solidFill>
            <a:srgbClr val="c0c0c0"/>
          </a:solidFill>
          <a:ln w="76320">
            <a:solidFill>
              <a:srgbClr val="ff0000"/>
            </a:solidFill>
            <a:miter/>
          </a:ln>
        </p:spPr>
        <p:txBody>
          <a:bodyPr lIns="91440" rIns="91440" tIns="45720" bIns="4572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InterFit’s Management Team</a:t>
            </a:r>
            <a:endParaRPr b="0" lang="en-US" sz="3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
          <p:cNvSpPr txBox="1"/>
          <p:nvPr/>
        </p:nvSpPr>
        <p:spPr>
          <a:xfrm>
            <a:off x="6553080" y="6477120"/>
            <a:ext cx="1905120" cy="38088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Page </a:t>
            </a:r>
            <a:fld id="{8CDB75AB-B1B9-4559-85FE-8E82B58F2D01}"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45" name=""/>
          <p:cNvSpPr txBox="1"/>
          <p:nvPr/>
        </p:nvSpPr>
        <p:spPr>
          <a:xfrm>
            <a:off x="685800" y="6476760"/>
            <a:ext cx="1905120" cy="2286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5B7A9DD-4DA8-4576-B233-3CD5402CD566}"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46" name="PlaceHolder 1"/>
          <p:cNvSpPr>
            <a:spLocks noGrp="1"/>
          </p:cNvSpPr>
          <p:nvPr>
            <p:ph/>
          </p:nvPr>
        </p:nvSpPr>
        <p:spPr>
          <a:xfrm>
            <a:off x="1066320" y="2057400"/>
            <a:ext cx="7162920" cy="4038480"/>
          </a:xfrm>
          <a:prstGeom prst="rect">
            <a:avLst/>
          </a:prstGeom>
          <a:noFill/>
          <a:ln w="0">
            <a:noFill/>
          </a:ln>
        </p:spPr>
        <p:txBody>
          <a:bodyPr lIns="90000" rIns="90000" tIns="46800" bIns="46800" anchor="t">
            <a:normAutofit/>
          </a:bodyPr>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Jeannie Frazier</a:t>
            </a:r>
            <a:r>
              <a:rPr b="0" lang="en-US" sz="2000" strike="noStrike" u="none">
                <a:solidFill>
                  <a:srgbClr val="000000"/>
                </a:solidFill>
                <a:effectLst/>
                <a:uFillTx/>
                <a:latin typeface="Arial"/>
              </a:rPr>
              <a:t>, also currently a partner with Mischer Healthcare,  serves InterFit as Chief Financial Officer.  She was previously CFO at Hermann Hospital, a large urban teaching hospital, and has a seventeen year career in healthcare finance.  Ms. Frazier served as CFO for MedeCoach.com during its development and was also involved in the development of an online corporate education site called CorpusOptima.com.  She serves on the Texas State Correctional Managed Healthcare Committee.  Ms. Frazier earned a B.S. in Mathematical Sciences and a M.S. in Operations Research from Stanford University.</a:t>
            </a:r>
            <a:endParaRPr b="0" lang="en-US" sz="2000" strike="noStrike" u="none">
              <a:solidFill>
                <a:srgbClr val="000000"/>
              </a:solidFill>
              <a:effectLst/>
              <a:uFillTx/>
              <a:latin typeface="Times New Roman"/>
            </a:endParaRPr>
          </a:p>
        </p:txBody>
      </p:sp>
      <p:sp>
        <p:nvSpPr>
          <p:cNvPr id="47" name=""/>
          <p:cNvSpPr/>
          <p:nvPr/>
        </p:nvSpPr>
        <p:spPr>
          <a:xfrm>
            <a:off x="762120" y="609480"/>
            <a:ext cx="7543800" cy="838440"/>
          </a:xfrm>
          <a:prstGeom prst="rect">
            <a:avLst/>
          </a:prstGeom>
          <a:solidFill>
            <a:srgbClr val="c0c0c0"/>
          </a:solidFill>
          <a:ln w="76320">
            <a:solidFill>
              <a:srgbClr val="ff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InterFit’s Management Team</a:t>
            </a:r>
            <a:endParaRPr b="0" lang="en-US" sz="3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4277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2000-01-25T20:39:03Z</dcterms:created>
  <dc:creator>Jeannie Frazier</dc:creator>
  <dc:description/>
  <dc:language>en-US</dc:language>
  <cp:lastModifiedBy>waltm</cp:lastModifiedBy>
  <cp:lastPrinted>2000-09-26T16:43:55Z</cp:lastPrinted>
  <dcterms:modified xsi:type="dcterms:W3CDTF">2000-11-16T19:01:42Z</dcterms:modified>
  <cp:revision>152</cp:revision>
  <dc:subject/>
  <dc:title>Interfit Health Online</dc:title>
</cp:coreProperties>
</file>