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png" ContentType="image/png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51275D6-0558-4EFB-9F22-11C7EF304748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C68D6DE-AFF8-497C-BBA3-330BA3B0A3C9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689E4A3-24D3-4ECA-8345-9221C9A87ECE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172200" y="6400440"/>
            <a:ext cx="190512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-122760" y="6502320"/>
            <a:ext cx="12283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©1999 BR-9120227-</a:t>
            </a:r>
            <a:fld id="{5BC2B59F-831F-4968-AAD1-82329CEF39EC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" name=""/>
          <p:cNvGraphicFramePr/>
          <p:nvPr/>
        </p:nvGraphicFramePr>
        <p:xfrm>
          <a:off x="8077320" y="5877000"/>
          <a:ext cx="825480" cy="825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5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077320" y="5877000"/>
                    <a:ext cx="825480" cy="82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440" y="3200040"/>
            <a:ext cx="7620120" cy="1981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Insurance Company Partner Discussion</a:t>
            </a:r>
            <a:br>
              <a:rPr sz="2300"/>
            </a:b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Enron Price Uncertainty Products (“PUPs”)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371600" y="4876920"/>
            <a:ext cx="6400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December 21, 1999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" name="ENE_C_WHI" descr=""/>
          <p:cNvPicPr/>
          <p:nvPr/>
        </p:nvPicPr>
        <p:blipFill>
          <a:blip r:embed="rId1"/>
          <a:stretch/>
        </p:blipFill>
        <p:spPr>
          <a:xfrm>
            <a:off x="3149640" y="380880"/>
            <a:ext cx="2852640" cy="2863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85800" y="4186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Example:  Simple Cycle Peaker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indent="0">
              <a:spcBef>
                <a:spcPts val="499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development cost: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$500/kw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 amount of bonds covered by Enron: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$375/kw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75% leverage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Typical leverage under merchant scenario: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$250/kw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50% leverage or less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Financing details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Rating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Term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I-Rate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PUPs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BBB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20-yrs.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 + 175-200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B-BB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10-15 yrs.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 + 350-500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Equity returns differential of PUPS vs. merchant is in the range of 5% - 10% against pro-forma future commodity prices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 rot="18900000">
            <a:off x="761760" y="1218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 rot="18900000">
            <a:off x="761760" y="1904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 rot="18900000">
            <a:off x="761760" y="3047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 rot="18900000">
            <a:off x="761760" y="4114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 rot="18900000">
            <a:off x="761760" y="55623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Overview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914400" y="99072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generators face significant financial hurdles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credit ratings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coverage requirements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leverage ratios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is particularly true for mid-merit and peaking units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financial community seems fixated on intrinsic value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Profits from energy sales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Minimal consideration for extrinsic value (optionality)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Possible reasons for this include: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familiarity with underlying commodity markets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conviction around modeled future price lines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Uncertainty with what to do with collateral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 rot="18900000">
            <a:off x="761760" y="10918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 rot="18900000">
            <a:off x="761760" y="27684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rot="18900000">
            <a:off x="761760" y="34286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rot="18900000">
            <a:off x="761760" y="47494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Perspective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Unlike other lenders, Enron can: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99960" indent="-2854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 the commodity price risk position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99960" indent="-2854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Take possession of and operate the collateral to our best commercial advantage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99960" indent="-2854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 more creative with debtor restructuring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74304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Creditors can offer Enron commodity and geographic alternatives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74304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Objective is to protect Enron’s MTM earnings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represents an obvious commercial opportunity for Enron to earn fees helping merchant generators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99960" indent="-2854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Absorb some merchant price line risk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Concept is only valuable to merchant generators if we can accomplish an investment grade rating, or at a minimum higher leverage at project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 rot="18900000">
            <a:off x="761760" y="12060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rot="18900000">
            <a:off x="761760" y="40636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rot="18900000">
            <a:off x="761760" y="5333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Business Deal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914400" y="1066680"/>
            <a:ext cx="7772400" cy="5181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will enter into commodity price risk management contracts designed to provide a minimum  amount of commodity revenues sufficient to meet at least 1.0x debt service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 a par amount of bonds we will specify in advance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Our obligations must not be considered a guarantee of debt or hit Enron’s credit or balance sheet on any basis other than commodity price risk management contract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owed to Enron under any contract will be secured by a second mortgage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Subordinate only to senior bonds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Exercisable after fairly short cure period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ultimate hammer over equity is the mortgage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 rot="18900000">
            <a:off x="761760" y="1180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rot="18900000">
            <a:off x="761760" y="27046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rot="18900000">
            <a:off x="761760" y="39366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rot="18900000">
            <a:off x="761760" y="55494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Contract Features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23888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two contracts require performance regardless of the operable status of the power plant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two contracts are not linked to each other as to performance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required under the two contracts will exactly offset each other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of the two contracts can be terminated due to non-performance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two contracts are non-invasive on plant operations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only, no physical elements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effect on dispatch of plant, no consumption of environmental permit capacity, or influence on the marketing of capacity, energy and ancillary services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 rot="18900000">
            <a:off x="761760" y="1180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rot="18900000">
            <a:off x="761760" y="2107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rot="18900000">
            <a:off x="761760" y="27810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rot="18900000">
            <a:off x="761760" y="37335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rot="18900000">
            <a:off x="761760" y="4647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4186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Contract Diagram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9" name=""/>
          <p:cNvSpPr/>
          <p:nvPr/>
        </p:nvSpPr>
        <p:spPr>
          <a:xfrm>
            <a:off x="609480" y="1523880"/>
            <a:ext cx="1676520" cy="762120"/>
          </a:xfrm>
          <a:prstGeom prst="rect">
            <a:avLst/>
          </a:prstGeom>
          <a:gradFill rotWithShape="0">
            <a:gsLst>
              <a:gs pos="0">
                <a:srgbClr val="00f008"/>
              </a:gs>
              <a:gs pos="50000">
                <a:srgbClr val="a8f8ab"/>
              </a:gs>
              <a:gs pos="100000">
                <a:srgbClr val="00f00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Buy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33520" y="2971800"/>
            <a:ext cx="1673280" cy="758880"/>
          </a:xfrm>
          <a:prstGeom prst="rect">
            <a:avLst/>
          </a:prstGeom>
          <a:gradFill rotWithShape="0">
            <a:gsLst>
              <a:gs pos="0">
                <a:srgbClr val="00f008"/>
              </a:gs>
              <a:gs pos="50000">
                <a:srgbClr val="a8f8ab"/>
              </a:gs>
              <a:gs pos="100000">
                <a:srgbClr val="00f00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Sell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952880" y="1600200"/>
            <a:ext cx="1828800" cy="2057400"/>
          </a:xfrm>
          <a:prstGeom prst="rect">
            <a:avLst/>
          </a:prstGeom>
          <a:gradFill rotWithShape="0">
            <a:gsLst>
              <a:gs pos="0">
                <a:srgbClr val="00f008"/>
              </a:gs>
              <a:gs pos="50000">
                <a:srgbClr val="a8f8ab"/>
              </a:gs>
              <a:gs pos="100000">
                <a:srgbClr val="00f00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LLC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362320" y="1752480"/>
            <a:ext cx="24382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H="1">
            <a:off x="2361960" y="2133720"/>
            <a:ext cx="24382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H="1">
            <a:off x="2361960" y="3124080"/>
            <a:ext cx="251460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200400" y="1523880"/>
            <a:ext cx="1066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895480" y="1905120"/>
            <a:ext cx="1600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floating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895480" y="2895480"/>
            <a:ext cx="14479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floating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124080" y="3276720"/>
            <a:ext cx="7621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57200" y="4343400"/>
            <a:ext cx="4038480" cy="220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Financial contracts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Payer: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D/S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Receiver: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Formula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floating: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positive difference, if any, between a market based index and a strike price = Fuel Price * heat rate + VOM.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7010280" y="1066680"/>
            <a:ext cx="1981440" cy="1154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Revenues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 fin. Buy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Energy, capacity, ancillaries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Insurance proceeds, LD pmts. and all other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flipH="1">
            <a:off x="2361960" y="3505320"/>
            <a:ext cx="24382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800600" y="4267080"/>
            <a:ext cx="3962520" cy="212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Termination Requirements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 Financial-Buy contract cannot terminate due to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bankruptcy.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 Both contracts can be terminated for non-performance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 Under any termination, a MTM payment is owed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  Anytime Financial-Buy terminates, Financial-Sell must also terminate.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>
              <a:lnSpc>
                <a:spcPct val="100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MTM effects offset each other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010280" y="2286000"/>
            <a:ext cx="1981440" cy="196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7840" indent="-17784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Expenses: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 Debt service &amp; EPMI Fin             Buy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 EPMI Fin Sell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 $ Owed 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  O&amp;M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  Reserve replenishment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  Equity distributions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Project Diagram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5" name=""/>
          <p:cNvSpPr/>
          <p:nvPr/>
        </p:nvSpPr>
        <p:spPr>
          <a:xfrm>
            <a:off x="5486400" y="2438280"/>
            <a:ext cx="1828800" cy="2057400"/>
          </a:xfrm>
          <a:prstGeom prst="rect">
            <a:avLst/>
          </a:prstGeom>
          <a:gradFill rotWithShape="0">
            <a:gsLst>
              <a:gs pos="0">
                <a:srgbClr val="00f008"/>
              </a:gs>
              <a:gs pos="50000">
                <a:srgbClr val="a8f8ab"/>
              </a:gs>
              <a:gs pos="100000">
                <a:srgbClr val="00f00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LLC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752480" y="1981080"/>
            <a:ext cx="1905120" cy="1524240"/>
          </a:xfrm>
          <a:prstGeom prst="rect">
            <a:avLst/>
          </a:prstGeom>
          <a:gradFill rotWithShape="0">
            <a:gsLst>
              <a:gs pos="0">
                <a:srgbClr val="00f008"/>
              </a:gs>
              <a:gs pos="50000">
                <a:srgbClr val="a8f8ab"/>
              </a:gs>
              <a:gs pos="100000">
                <a:srgbClr val="00f00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Trustee: Revenues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D/S &amp; Fin buy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Fin Sell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$ Owed 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 O&amp;M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 Reserve Replenishment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 Equity distributions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752480" y="4648320"/>
            <a:ext cx="1676520" cy="1371600"/>
          </a:xfrm>
          <a:prstGeom prst="rect">
            <a:avLst/>
          </a:prstGeom>
          <a:gradFill rotWithShape="0">
            <a:gsLst>
              <a:gs pos="0">
                <a:srgbClr val="00f008"/>
              </a:gs>
              <a:gs pos="50000">
                <a:srgbClr val="a8f8ab"/>
              </a:gs>
              <a:gs pos="100000">
                <a:srgbClr val="00f00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Payments owed EPMI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 non-recourse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Trustee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Recourse is to LLC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H="1">
            <a:off x="3809880" y="2819520"/>
            <a:ext cx="152424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H="1">
            <a:off x="3505320" y="4572000"/>
            <a:ext cx="2666880" cy="68580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962520" y="2590920"/>
            <a:ext cx="144756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revenues into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267080" y="4952880"/>
            <a:ext cx="1752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Guarantee &amp;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Reimbursement Agreement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7467480" y="3962520"/>
            <a:ext cx="152424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Equity Distributions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867280" y="137160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Revenues:  e, cap., ancillaries, insurance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proceeds, LD payments, other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6248520" y="1600200"/>
            <a:ext cx="0" cy="7621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152280" y="2590920"/>
            <a:ext cx="8384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Bondholders: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flipH="1">
            <a:off x="1066320" y="281952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1143000" y="2362320"/>
            <a:ext cx="53352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 Debt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 flipV="1">
            <a:off x="1828800" y="35812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2209680" y="35812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1371600" y="6324480"/>
            <a:ext cx="365760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 (Fin-Buy) = Fixed (Fin-Sell) = Debt Service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7315200" y="3276720"/>
            <a:ext cx="7621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8077320" y="3276720"/>
            <a:ext cx="0" cy="6858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V="1">
            <a:off x="1523880" y="3733920"/>
            <a:ext cx="228600" cy="76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V="1">
            <a:off x="3276720" y="3733200"/>
            <a:ext cx="304560" cy="78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Formula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V="1">
            <a:off x="1981080" y="3657600"/>
            <a:ext cx="15264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Financial-Buy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V="1">
            <a:off x="2209680" y="3657600"/>
            <a:ext cx="30492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Formula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flipV="1">
            <a:off x="2590920" y="3733920"/>
            <a:ext cx="304560" cy="76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 flipV="1">
            <a:off x="3048120" y="3504600"/>
            <a:ext cx="15228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Financial-Sell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2895480" y="35812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flipV="1">
            <a:off x="3276720" y="358128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886200" y="3276720"/>
            <a:ext cx="15238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4038480" y="2819520"/>
            <a:ext cx="12956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lock box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3886200" y="3352680"/>
            <a:ext cx="14479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O&amp;M, Equity dist.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 Allocation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takes merchant price risk.  This is mostly due to the susceptibility of the financial-sell contract to lower prices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 than expected revenues will likely bring pressure on projects ability to make payments to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Risks not covered by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Risk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Mitigant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completion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EPC contractor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 operation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 and equity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Explosion, fire, etc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interruption insurance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 availability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based LD insurance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of the risks not covered by Enron are typically covered in the normal course of business for merchant generators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 rot="18900000">
            <a:off x="761760" y="1180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rot="18900000">
            <a:off x="761760" y="27172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rot="18900000">
            <a:off x="761760" y="50288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Risk Management Strategy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needs to manage its risk position as if we were senior lender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needs to have the option of assuming the senior creditor position if we have to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must have the right to purchase the outstanding senior bonds when project is in distress so that we may assume the senior creditor position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party creditors (i.e. market based LDs) must be subordinate to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Hedging strategy from Enron’s perspective: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Collateral value + market based hedge values &gt;= par amount of senior creditors + other amounts owed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 rot="18900000">
            <a:off x="761760" y="1218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rot="18900000">
            <a:off x="761760" y="1828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 rot="18900000">
            <a:off x="761760" y="36572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rot="18900000">
            <a:off x="761760" y="45716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1999-12-15T18:02:30Z</dcterms:created>
  <dc:creator>Donald M. Black</dc:creator>
  <dc:description/>
  <dc:language>en-US</dc:language>
  <cp:lastModifiedBy>Ben Rogers</cp:lastModifiedBy>
  <cp:lastPrinted>1999-12-21T18:24:49Z</cp:lastPrinted>
  <dcterms:modified xsi:type="dcterms:W3CDTF">1999-12-21T19:48:09Z</dcterms:modified>
  <cp:revision>63</cp:revision>
  <dc:subject/>
  <dc:title>Overview</dc:title>
</cp:coreProperties>
</file>