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notesSlides/_rels/notesSlide7.xml.rels" ContentType="application/vnd.openxmlformats-package.relationships+xml"/>
  <Override PartName="/ppt/notesSlides/notesSlide7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CAFF1AC-6558-49B6-9674-5850CC0C21F5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Vital Suite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NetCool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NerveCenter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Alert Page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 Trends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Smart Filter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Cisco Works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Tac ACS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208867-696A-42A6-8EF3-07246B06B03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065EB6-DFC7-4737-8201-66DFDB2D78C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8F0ED70-A55E-4012-8B41-28B7C41F1C3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e6e5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e6e5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e6e5eb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291838F-9B65-4C10-941D-F751BAE884C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687240" y="5716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Information Technology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553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Infrastructure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20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UNIX Core Infrastructure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057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Scope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Naming services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Network file services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Time Services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Back-ups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Paging &amp; Mail services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Migration Activities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Day 1 – layer interim infrastructure, logically separated, on current infrastructure (e.g., DNS, NIS, paging, time)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Separate NFS service (Netapp filers)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Transition goal: deploy all services on separate servers.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057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Licenses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Epage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E10k Veritas Volume Manager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Sun / Solaris Maintenance/Support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iPlanet LDAP server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NetWatch (custom developed)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Special Migration Issues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Purchase of core infrastructure servers (DNS, NIS, etc)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Approximately $225k for new hardware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Domain name registration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64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65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Messaging Infrastructure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685800" y="1981080"/>
          <a:ext cx="7772400" cy="421164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057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Scope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Outlook / Exchange 2000 e-mail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Mail Sweeper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Virus Detection / Prevention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Instant Messenger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Wireless e-mail (via Blackberry)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Automated Faxing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Migration Activities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Establish new messaging domain and infrastructure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Isolate NETCo Mail cluster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Migrate NETCo mail users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154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Licenses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Exchange 2000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MailSweeper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Sophos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Norton Anti-Virus for Exchange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Blackberry Enterprise Server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Xtnd Connect / MMIS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Optus FacSys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Special Migration Issues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Connections / Gateways to external e-mail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Communication for changing mail identities &amp; incoming fax numbers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69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70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Market Data Infrastructure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3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057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Scope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Market data distribution infrastructure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Market data feeds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Subscription management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Licensing managemetn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Migration Activities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Market data infrastructure already exists in ECS for Day 1 start-up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Provision, implement market data feed circuits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Renegotiate Market Data contracts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057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Licenses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Tibco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Reuters I-Finance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Reuters Cobra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Market data content subscriptions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Special Migration Issues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Circuit lead time for market data feeds (e.g., Bloomberg)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Renegotiation, re-acquisition of market data contracts with vendors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2 Alteons for load balancing ($40k)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74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75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Systems Monitoring &amp; Management </a:t>
            </a:r>
            <a:endParaRPr b="0" lang="en-US" sz="40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685800" y="1981080"/>
          <a:ext cx="7772400" cy="43722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168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Scope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Event monitoring &amp; alerting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Systems management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Availability reporting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Batch Processing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Application Monitoring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Migration Activities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Installation of monitoring components on server images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Establish command center facility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Complete tool integration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203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Licenses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NetCool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NetIQ App/Ops Manager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Lucent VitalSuite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TidalSoft SysAdmiral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NetWatch (custom)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Special Migration Issues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24x7 Operations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Application monitoring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79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80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Desktop / Client Management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685800" y="1981080"/>
          <a:ext cx="7772400" cy="441036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352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Scope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Application management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Application metering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Software distribution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Antivirus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Build management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Migration Activities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Define Client build images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Implement Application Integration environment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Test build images and software distribution modules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Client migration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057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Licenses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NetInstall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Symantec NAV &amp; PCAnywhere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LAN Licenser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SQL Server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Special Migration Issues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Deployment of new user accounts coordinated with new mail, file, and print infrastructure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Potential upgrade opportunity to Windows/Office XP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84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85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Customer Support Services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89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91" name=""/>
          <p:cNvGraphicFramePr/>
          <p:nvPr/>
        </p:nvGraphicFramePr>
        <p:xfrm>
          <a:off x="685800" y="1981080"/>
          <a:ext cx="7772400" cy="4114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057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Scope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 850+ employees of NETCo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 Two floors of ECS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 No Helpdesk function/floor support and hardware services only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Migration Activities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 Set up Remedy instance (shared with EOL)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057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Licenses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 Remedy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Special Migration Issues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 N/A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Infrastructure Scope</a:t>
            </a: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Network &amp; Voice Infrastructure</a:t>
            </a:r>
            <a:endParaRPr b="0" lang="en-US" sz="2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e6e5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Data Communications</a:t>
            </a:r>
            <a:endParaRPr b="0" lang="en-US" sz="20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e6e5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Voice Communications</a:t>
            </a:r>
            <a:endParaRPr b="0" lang="en-US" sz="20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Server Infrastructure &amp; Operations</a:t>
            </a:r>
            <a:endParaRPr b="0" lang="en-US" sz="2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e6e5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NT / W2k Core Infrastructure</a:t>
            </a:r>
            <a:endParaRPr b="0" lang="en-US" sz="20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e6e5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Unix Core Infrastructure</a:t>
            </a:r>
            <a:endParaRPr b="0" lang="en-US" sz="20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e6e5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Messaging</a:t>
            </a:r>
            <a:endParaRPr b="0" lang="en-US" sz="20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e6e5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Market Data</a:t>
            </a:r>
            <a:endParaRPr b="0" lang="en-US" sz="20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e6e5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Desktop / Client Management</a:t>
            </a:r>
            <a:endParaRPr b="0" lang="en-US" sz="20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e6e5eb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Business Application &amp; DB Servers</a:t>
            </a:r>
            <a:endParaRPr b="0" lang="en-US" sz="20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Desktop / Customer Services</a:t>
            </a:r>
            <a:endParaRPr b="0" lang="en-US" sz="2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25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Infrastructure Migration Approach</a:t>
            </a:r>
            <a:endParaRPr b="0" lang="en-US" sz="36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8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29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31" name=""/>
          <p:cNvGraphicFramePr/>
          <p:nvPr/>
        </p:nvGraphicFramePr>
        <p:xfrm>
          <a:off x="685800" y="1981080"/>
          <a:ext cx="7772400" cy="3783240"/>
        </p:xfrm>
        <a:graphic>
          <a:graphicData uri="http://schemas.openxmlformats.org/drawingml/2006/table">
            <a:tbl>
              <a:tblPr/>
              <a:tblGrid>
                <a:gridCol w="1943280"/>
                <a:gridCol w="1942920"/>
                <a:gridCol w="1943280"/>
                <a:gridCol w="1942920"/>
              </a:tblGrid>
              <a:tr h="82260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Day 1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Start-up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Transition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Period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End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State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368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Business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Application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Infrastructure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Physically separate servers.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Begin migration to NETCo data center.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All servers relocated in NETCo data center.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31292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Core NT &amp; UNIX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Infrastructure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Separate active directory / domain.  Logically separated infrastructure services.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Establish physically separate core infrastructure in NETCo data center.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Independent core infrastructure in NETCo data center.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4040"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Voice &amp; Data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Communications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Network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Leverage Enron voice &amp; data network.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Begin segregation of NETCo voice &amp; data communications.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6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Independent voice &amp; data network.</a:t>
                      </a:r>
                      <a:endParaRPr b="0" lang="en-US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Key Assumptions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Go-Live – January 20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“Physical” Separation of Application Server Platforms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Separation of Domain / Active Directory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“Logical” separation of other core infrastructure services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Leverage Enron’s network &amp; voice capabilities for transition period (1-6 months)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35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Migration Considerations</a:t>
            </a:r>
            <a:br>
              <a:rPr sz="4400"/>
            </a:b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Core Infrastructure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Active Directory / Domain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Misc. Hardware Acquisition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Approx $300k in equipment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Software / Enterprise Licenses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User / Data Migration Sequencing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Leveraging Core Infrastructure Services on Day 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Data Center Services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Data Center Relocation Costs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Messaging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40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Migration Considerations</a:t>
            </a:r>
            <a:br>
              <a:rPr sz="4400"/>
            </a:br>
            <a:r>
              <a:rPr b="0" lang="en-US" sz="28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Data &amp; Voice Network</a:t>
            </a:r>
            <a:endParaRPr b="0" lang="en-US" sz="28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Data Network Isolation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Phone number relocation (713-853 prefix)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Voice Mail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Internet Access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WAN relocation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ECN Voice Isolation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e6e5eb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Network Security</a:t>
            </a:r>
            <a:endParaRPr b="0" lang="en-US" sz="32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45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Data Communication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49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51" name=""/>
          <p:cNvGraphicFramePr/>
          <p:nvPr/>
        </p:nvGraphicFramePr>
        <p:xfrm>
          <a:off x="685800" y="1981080"/>
          <a:ext cx="7772400" cy="458496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5275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Scope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Internet Access/WEB filtering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Network Isolation/Security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Data Center/Trading floor network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Event monitoring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Migration Activities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Day 1 - Current Enron Network leveraged during transition period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Day 2 – Isolate NETCo Network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Day 3 – Build/Integrate data center/trading floor network infrastructure.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057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Licenses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Day 1 – Leverage current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Day 2 – Cisco Hardware/Software and Monitoring tools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7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Special Migration Issues</a:t>
                      </a:r>
                      <a:endParaRPr b="0" lang="en-US" sz="2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ISP/WAN connections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Data Center/trading floor Location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TCPIP/Multicast addressing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9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Network Security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Voice Communications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54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56" name=""/>
          <p:cNvGraphicFramePr/>
          <p:nvPr/>
        </p:nvGraphicFramePr>
        <p:xfrm>
          <a:off x="685800" y="1981080"/>
          <a:ext cx="7772400" cy="408168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325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Scope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Voice mail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Maintain existing 713-853 block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Isolate voice network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Migration Activities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Day 1 – Leverage existing Enron Infrastructure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Day 2 -Implement ECS Audix node 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 Day 2 - Point 713-853 numbers to ECS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 Day 2 - Isolate ECS voice network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175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Licenses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Day 1 – Leverage existing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Day 2 – PBX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Day 2 - IPC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Special Migration Issues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451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Free up ECN Audix node to be used at ECS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676a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e6e5eb"/>
                </a:solidFill>
                <a:effectLst/>
                <a:uFillTx/>
                <a:latin typeface="Times New Roman"/>
              </a:rPr>
              <a:t>NT Core Infrastructure</a:t>
            </a:r>
            <a:endParaRPr b="0" lang="en-US" sz="4400" strike="noStrike" u="none">
              <a:solidFill>
                <a:srgbClr val="e6e5eb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685800" y="1981080"/>
          <a:ext cx="7772400" cy="417528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0574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Scope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Active Directory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File and Print Services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Remote Access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Backup services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Version control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NT naming services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Migration Activities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Create active directory tree with interim inter-forest trust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Define, prepare, execute common and user data migration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Establish SAN infrastructure for mail, user and common directories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11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Licenses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Funk Steel Belted Radius (remote access)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TidalSoft’s SysAdmiral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Remedy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NetOps (custom)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E-Request (custom)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ChangeManagement (custom)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Legato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ClearCase, PVCS, MS SourceSafe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5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800" strike="noStrike" u="none">
                          <a:solidFill>
                            <a:srgbClr val="f89400"/>
                          </a:solidFill>
                          <a:effectLst/>
                          <a:uFillTx/>
                          <a:latin typeface="Times New Roman"/>
                        </a:rPr>
                        <a:t>Special Migration Issues</a:t>
                      </a:r>
                      <a:endParaRPr b="0" lang="en-US" sz="18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Active directory root domain name cannot be changed once created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e6e5eb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e6e5eb"/>
                          </a:solidFill>
                          <a:effectLst/>
                          <a:uFillTx/>
                          <a:latin typeface="Times New Roman"/>
                        </a:rPr>
                        <a:t>Accurate identification and migration of common and user data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59" name=""/>
          <p:cNvGrpSpPr/>
          <p:nvPr/>
        </p:nvGrpSpPr>
        <p:grpSpPr>
          <a:xfrm>
            <a:off x="603360" y="1600200"/>
            <a:ext cx="7930800" cy="5126040"/>
            <a:chOff x="603360" y="1600200"/>
            <a:chExt cx="7930800" cy="5126040"/>
          </a:xfrm>
        </p:grpSpPr>
        <p:sp>
          <p:nvSpPr>
            <p:cNvPr id="60" name=""/>
            <p:cNvSpPr/>
            <p:nvPr/>
          </p:nvSpPr>
          <p:spPr>
            <a:xfrm>
              <a:off x="609480" y="160020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603360" y="6649920"/>
              <a:ext cx="7924680" cy="76320"/>
            </a:xfrm>
            <a:prstGeom prst="rect">
              <a:avLst/>
            </a:prstGeom>
            <a:solidFill>
              <a:srgbClr val="f894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9520" bIns="29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2001-12-26T16:17:49Z</dcterms:created>
  <dc:creator>jwebb</dc:creator>
  <dc:description/>
  <dc:language>en-US</dc:language>
  <cp:lastModifiedBy>bmcauli</cp:lastModifiedBy>
  <dcterms:modified xsi:type="dcterms:W3CDTF">2001-12-27T10:50:48Z</dcterms:modified>
  <cp:revision>34</cp:revision>
  <dc:subject/>
  <dc:title>PowerPoint Presentation</dc:title>
</cp:coreProperties>
</file>