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wmf"/>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9912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sldImg"/>
          </p:nvPr>
        </p:nvSpPr>
        <p:spPr>
          <a:xfrm>
            <a:off x="723600" y="863280"/>
            <a:ext cx="5543640" cy="4157640"/>
          </a:xfrm>
          <a:prstGeom prst="rect">
            <a:avLst/>
          </a:prstGeom>
          <a:noFill/>
          <a:ln w="12600">
            <a:solidFill>
              <a:srgbClr val="ffffff"/>
            </a:solidFill>
            <a:miter/>
          </a:ln>
        </p:spPr>
        <p:txBody>
          <a:bodyPr lIns="90000" rIns="90000" tIns="46800" bIns="46800" anchor="ctr">
            <a:noAutofit/>
          </a:bodyPr>
          <a:p>
            <a:r>
              <a:rPr b="1" i="1" lang="en-US" sz="2800" strike="noStrike" u="none">
                <a:solidFill>
                  <a:srgbClr val="cc0000"/>
                </a:solidFill>
                <a:effectLst/>
                <a:uFillTx/>
                <a:latin typeface="Arial"/>
              </a:rPr>
              <a:t>Click to move the slide</a:t>
            </a:r>
            <a:endParaRPr b="1" i="1" lang="en-US" sz="2800" strike="noStrike" u="none">
              <a:solidFill>
                <a:srgbClr val="cc0000"/>
              </a:solidFill>
              <a:effectLst/>
              <a:uFillTx/>
              <a:latin typeface="Arial"/>
            </a:endParaRPr>
          </a:p>
        </p:txBody>
      </p:sp>
      <p:sp>
        <p:nvSpPr>
          <p:cNvPr id="8" name=""/>
          <p:cNvSpPr/>
          <p:nvPr/>
        </p:nvSpPr>
        <p:spPr>
          <a:xfrm>
            <a:off x="1979280" y="9032760"/>
            <a:ext cx="3020040" cy="230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1999 by Navigant Consulting, Inc.  All rights reserved.</a:t>
            </a:r>
            <a:endParaRPr b="0" lang="en-US" sz="900" strike="noStrike" u="none">
              <a:solidFill>
                <a:srgbClr val="000000"/>
              </a:solidFill>
              <a:effectLst/>
              <a:uFillTx/>
              <a:latin typeface="Times New Roman"/>
            </a:endParaRPr>
          </a:p>
        </p:txBody>
      </p:sp>
      <p:pic>
        <p:nvPicPr>
          <p:cNvPr id="9" name="" descr=""/>
          <p:cNvPicPr/>
          <p:nvPr/>
        </p:nvPicPr>
        <p:blipFill>
          <a:blip r:embed="rId2"/>
          <a:stretch/>
        </p:blipFill>
        <p:spPr>
          <a:xfrm>
            <a:off x="1149480" y="5802480"/>
            <a:ext cx="4692600" cy="2842920"/>
          </a:xfrm>
          <a:prstGeom prst="rect">
            <a:avLst/>
          </a:prstGeom>
          <a:noFill/>
          <a:ln w="0">
            <a:noFill/>
          </a:ln>
        </p:spPr>
      </p:pic>
      <p:sp>
        <p:nvSpPr>
          <p:cNvPr id="10" name="PlaceHolder 2"/>
          <p:cNvSpPr>
            <a:spLocks noGrp="1"/>
          </p:cNvSpPr>
          <p:nvPr>
            <p:ph type="body"/>
          </p:nvPr>
        </p:nvSpPr>
        <p:spPr>
          <a:xfrm>
            <a:off x="699120" y="4408200"/>
            <a:ext cx="5592600" cy="41760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
          <p:cNvSpPr/>
          <p:nvPr/>
        </p:nvSpPr>
        <p:spPr>
          <a:xfrm>
            <a:off x="1440" y="8817120"/>
            <a:ext cx="3027600" cy="46332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0" y="-1440"/>
            <a:ext cx="3030480" cy="463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PlaceHolder 1"/>
          <p:cNvSpPr>
            <a:spLocks noGrp="1"/>
          </p:cNvSpPr>
          <p:nvPr>
            <p:ph type="sldImg"/>
          </p:nvPr>
        </p:nvSpPr>
        <p:spPr>
          <a:xfrm>
            <a:off x="646200" y="819000"/>
            <a:ext cx="5545080" cy="415944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800" strike="noStrike" u="none">
              <a:solidFill>
                <a:srgbClr val="cc0000"/>
              </a:solidFill>
              <a:effectLst/>
              <a:uFillTx/>
              <a:latin typeface="Arial"/>
            </a:endParaRPr>
          </a:p>
        </p:txBody>
      </p:sp>
      <p:sp>
        <p:nvSpPr>
          <p:cNvPr id="5"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33cc"/>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Click to edit the title text format</a:t>
            </a:r>
            <a:endParaRPr b="1" i="1" lang="en-US" sz="2800" strike="noStrike" u="none">
              <a:solidFill>
                <a:srgbClr val="cc0000"/>
              </a:solidFill>
              <a:effectLst/>
              <a:uFillTx/>
              <a:latin typeface="Arial"/>
            </a:endParaRPr>
          </a:p>
        </p:txBody>
      </p:sp>
      <p:sp>
        <p:nvSpPr>
          <p:cNvPr id="1" name="PlaceHolder 2"/>
          <p:cNvSpPr>
            <a:spLocks noGrp="1"/>
          </p:cNvSpPr>
          <p:nvPr>
            <p:ph type="body"/>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Click to edit the outline text format</a:t>
            </a:r>
            <a:endParaRPr b="0" lang="en-US" sz="2000" strike="noStrike" u="none">
              <a:solidFill>
                <a:srgbClr val="0033cc"/>
              </a:solidFill>
              <a:effectLst/>
              <a:uFillTx/>
              <a:latin typeface="Arial"/>
            </a:endParaRPr>
          </a:p>
          <a:p>
            <a:pPr lvl="1" marL="914400" indent="-457200">
              <a:spcBef>
                <a:spcPts val="1726"/>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Second Outline Level</a:t>
            </a:r>
            <a:endParaRPr b="0" lang="en-US" sz="2000" strike="noStrike" u="none">
              <a:solidFill>
                <a:srgbClr val="0033cc"/>
              </a:solidFill>
              <a:effectLst/>
              <a:uFillTx/>
              <a:latin typeface="Arial"/>
            </a:endParaRPr>
          </a:p>
          <a:p>
            <a:pPr lvl="2" marL="1371600" indent="-342720">
              <a:spcBef>
                <a:spcPts val="1726"/>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Third Outline Level</a:t>
            </a:r>
            <a:endParaRPr b="0" lang="en-US" sz="2000" strike="noStrike" u="none">
              <a:solidFill>
                <a:srgbClr val="0033cc"/>
              </a:solidFill>
              <a:effectLst/>
              <a:uFillTx/>
              <a:latin typeface="Arial"/>
            </a:endParaRPr>
          </a:p>
          <a:p>
            <a:pPr lvl="3" marL="1828800" indent="-342720">
              <a:spcBef>
                <a:spcPts val="1726"/>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Fourth Outline Level</a:t>
            </a:r>
            <a:endParaRPr b="0" lang="en-US" sz="2000" strike="noStrike" u="none">
              <a:solidFill>
                <a:srgbClr val="0033cc"/>
              </a:solidFill>
              <a:effectLst/>
              <a:uFillTx/>
              <a:latin typeface="Arial"/>
            </a:endParaRPr>
          </a:p>
          <a:p>
            <a:pPr lvl="4" marL="2171880" indent="-228600">
              <a:spcBef>
                <a:spcPts val="1726"/>
              </a:spcBef>
              <a:buClr>
                <a:srgbClr val="000000"/>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Fifth Outline Level</a:t>
            </a:r>
            <a:endParaRPr b="0" lang="en-US" sz="2000" strike="noStrike" u="none">
              <a:solidFill>
                <a:srgbClr val="0033cc"/>
              </a:solidFill>
              <a:effectLst/>
              <a:uFillTx/>
              <a:latin typeface="Arial"/>
            </a:endParaRPr>
          </a:p>
          <a:p>
            <a:pPr lvl="5" marL="2171880" indent="-228600">
              <a:spcBef>
                <a:spcPts val="1726"/>
              </a:spcBef>
              <a:buClr>
                <a:srgbClr val="000000"/>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Sixth Outline Level</a:t>
            </a:r>
            <a:endParaRPr b="0" lang="en-US" sz="2000" strike="noStrike" u="none">
              <a:solidFill>
                <a:srgbClr val="0033cc"/>
              </a:solidFill>
              <a:effectLst/>
              <a:uFillTx/>
              <a:latin typeface="Arial"/>
            </a:endParaRPr>
          </a:p>
          <a:p>
            <a:pPr lvl="6" marL="2171880" indent="-228600">
              <a:spcBef>
                <a:spcPts val="1726"/>
              </a:spcBef>
              <a:buClr>
                <a:srgbClr val="000000"/>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Seventh Outline Level</a:t>
            </a:r>
            <a:endParaRPr b="0" lang="en-US" sz="2000" strike="noStrike" u="none">
              <a:solidFill>
                <a:srgbClr val="0033cc"/>
              </a:solidFill>
              <a:effectLst/>
              <a:uFillTx/>
              <a:latin typeface="Arial"/>
            </a:endParaRPr>
          </a:p>
        </p:txBody>
      </p:sp>
      <p:sp>
        <p:nvSpPr>
          <p:cNvPr id="2" name=""/>
          <p:cNvSpPr/>
          <p:nvPr/>
        </p:nvSpPr>
        <p:spPr>
          <a:xfrm>
            <a:off x="4224960" y="6631920"/>
            <a:ext cx="695520" cy="183240"/>
          </a:xfrm>
          <a:prstGeom prst="rect">
            <a:avLst/>
          </a:prstGeom>
          <a:noFill/>
          <a:ln w="0">
            <a:noFill/>
          </a:ln>
        </p:spPr>
        <p:style>
          <a:lnRef idx="0"/>
          <a:fillRef idx="0"/>
          <a:effectRef idx="0"/>
          <a:fontRef idx="minor"/>
        </p:style>
        <p:txBody>
          <a:bodyPr wrap="none" lIns="0" rIns="0" tIns="0" bIns="0" anchor="b">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33988BA-0D18-4741-B7A6-BFC931F2C81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pic>
        <p:nvPicPr>
          <p:cNvPr id="3" name="" descr=""/>
          <p:cNvPicPr/>
          <p:nvPr/>
        </p:nvPicPr>
        <p:blipFill>
          <a:blip r:embed="rId2"/>
          <a:stretch/>
        </p:blipFill>
        <p:spPr>
          <a:xfrm>
            <a:off x="7924680" y="6324480"/>
            <a:ext cx="914400" cy="41436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1294920" y="1371600"/>
            <a:ext cx="6629400" cy="533520"/>
          </a:xfrm>
          <a:prstGeom prst="rect">
            <a:avLst/>
          </a:prstGeom>
          <a:noFill/>
          <a:ln w="0">
            <a:noFill/>
          </a:ln>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cc0000"/>
                </a:solidFill>
                <a:effectLst/>
                <a:uFillTx/>
                <a:latin typeface="Arial"/>
              </a:rPr>
              <a:t>(How) Can The California Electricity Market Be Saved? </a:t>
            </a:r>
            <a:endParaRPr b="1" i="1" lang="en-US" sz="4000" strike="noStrike" u="none">
              <a:solidFill>
                <a:srgbClr val="cc0000"/>
              </a:solidFill>
              <a:effectLst/>
              <a:uFillTx/>
              <a:latin typeface="Arial"/>
            </a:endParaRPr>
          </a:p>
        </p:txBody>
      </p:sp>
      <p:sp>
        <p:nvSpPr>
          <p:cNvPr id="12" name="PlaceHolder 2"/>
          <p:cNvSpPr>
            <a:spLocks noGrp="1"/>
          </p:cNvSpPr>
          <p:nvPr>
            <p:ph/>
          </p:nvPr>
        </p:nvSpPr>
        <p:spPr>
          <a:xfrm>
            <a:off x="762120" y="3429000"/>
            <a:ext cx="7619760" cy="533520"/>
          </a:xfrm>
          <a:prstGeom prst="rect">
            <a:avLst/>
          </a:prstGeom>
          <a:noFill/>
          <a:ln w="0">
            <a:noFill/>
          </a:ln>
        </p:spPr>
        <p:txBody>
          <a:bodyPr lIns="92160" rIns="92160" tIns="46080" bIns="46080" anchor="t">
            <a:normAutofit fontScale="25000" lnSpcReduction="19999"/>
          </a:bodyPr>
          <a:p>
            <a:pPr indent="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cc"/>
                </a:solidFill>
                <a:effectLst/>
                <a:uFillTx/>
                <a:latin typeface="Arial"/>
              </a:rPr>
              <a:t>John D. Chandley</a:t>
            </a:r>
            <a:endParaRPr b="0" lang="en-US" sz="1800" strike="noStrike" u="none">
              <a:solidFill>
                <a:srgbClr val="0033cc"/>
              </a:solidFill>
              <a:effectLst/>
              <a:uFillTx/>
              <a:latin typeface="Arial"/>
            </a:endParaRPr>
          </a:p>
          <a:p>
            <a:pPr indent="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cc"/>
                </a:solidFill>
                <a:effectLst/>
                <a:uFillTx/>
                <a:latin typeface="Arial"/>
              </a:rPr>
              <a:t>Power Crisis in the West</a:t>
            </a:r>
            <a:endParaRPr b="0" lang="en-US" sz="1800" strike="noStrike" u="none">
              <a:solidFill>
                <a:srgbClr val="0033cc"/>
              </a:solidFill>
              <a:effectLst/>
              <a:uFillTx/>
              <a:latin typeface="Arial"/>
            </a:endParaRPr>
          </a:p>
          <a:p>
            <a:pPr indent="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cc"/>
                </a:solidFill>
                <a:effectLst/>
                <a:uFillTx/>
                <a:latin typeface="Arial"/>
              </a:rPr>
              <a:t>INFOCAST Conference, San Diego</a:t>
            </a:r>
            <a:endParaRPr b="0" lang="en-US" sz="1800" strike="noStrike" u="none">
              <a:solidFill>
                <a:srgbClr val="0033cc"/>
              </a:solidFill>
              <a:effectLst/>
              <a:uFillTx/>
              <a:latin typeface="Arial"/>
            </a:endParaRPr>
          </a:p>
          <a:p>
            <a:pPr indent="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cc"/>
                </a:solidFill>
                <a:effectLst/>
                <a:uFillTx/>
                <a:latin typeface="Arial"/>
              </a:rPr>
              <a:t>February 13, 2001</a:t>
            </a:r>
            <a:endParaRPr b="0" lang="en-US" sz="1800" strike="noStrike" u="none">
              <a:solidFill>
                <a:srgbClr val="0033cc"/>
              </a:solidFill>
              <a:effectLst/>
              <a:uFillTx/>
              <a:latin typeface="Arial"/>
            </a:endParaRPr>
          </a:p>
        </p:txBody>
      </p:sp>
      <p:sp>
        <p:nvSpPr>
          <p:cNvPr id="13" name=""/>
          <p:cNvSpPr/>
          <p:nvPr/>
        </p:nvSpPr>
        <p:spPr>
          <a:xfrm>
            <a:off x="1384200" y="1676520"/>
            <a:ext cx="6375600" cy="380880"/>
          </a:xfrm>
          <a:prstGeom prst="rect">
            <a:avLst/>
          </a:prstGeom>
          <a:noFill/>
          <a:ln w="0">
            <a:noFill/>
          </a:ln>
        </p:spPr>
        <p:style>
          <a:lnRef idx="0"/>
          <a:fillRef idx="0"/>
          <a:effectRef idx="0"/>
          <a:fontRef idx="minor"/>
        </p:style>
        <p:txBody>
          <a:bodyPr lIns="92160" rIns="92160" tIns="46080" bIns="46080" anchor="t">
            <a:noAutofit/>
          </a:bodyPr>
          <a:p>
            <a:pPr algn="ctr">
              <a:lnSpc>
                <a:spcPct val="100000"/>
              </a:lnSpc>
              <a:tabLst>
                <a:tab algn="l" pos="0"/>
                <a:tab algn="l" pos="13716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4" name="" descr=""/>
          <p:cNvPicPr/>
          <p:nvPr/>
        </p:nvPicPr>
        <p:blipFill>
          <a:blip r:embed="rId1"/>
          <a:stretch/>
        </p:blipFill>
        <p:spPr>
          <a:xfrm>
            <a:off x="3733920" y="5410080"/>
            <a:ext cx="1752480" cy="792360"/>
          </a:xfrm>
          <a:prstGeom prst="rect">
            <a:avLst/>
          </a:prstGeom>
          <a:noFill/>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04920" y="76320"/>
            <a:ext cx="8534160" cy="83808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Market Design by Sound Bite</a:t>
            </a:r>
            <a:endParaRPr b="1" i="1" lang="en-US" sz="2800" strike="noStrike" u="none">
              <a:solidFill>
                <a:srgbClr val="cc0000"/>
              </a:solidFill>
              <a:effectLst/>
              <a:uFillTx/>
              <a:latin typeface="Arial"/>
            </a:endParaRPr>
          </a:p>
        </p:txBody>
      </p:sp>
      <p:sp>
        <p:nvSpPr>
          <p:cNvPr id="32" name="PlaceHolder 2"/>
          <p:cNvSpPr>
            <a:spLocks noGrp="1"/>
          </p:cNvSpPr>
          <p:nvPr>
            <p:ph/>
          </p:nvPr>
        </p:nvSpPr>
        <p:spPr>
          <a:xfrm>
            <a:off x="304920" y="838080"/>
            <a:ext cx="8534160" cy="4724640"/>
          </a:xfrm>
          <a:prstGeom prst="rect">
            <a:avLst/>
          </a:prstGeom>
          <a:noFill/>
          <a:ln w="0">
            <a:noFill/>
          </a:ln>
        </p:spPr>
        <p:txBody>
          <a:bodyPr lIns="92160" rIns="92160" tIns="46080" bIns="46080" anchor="t">
            <a:normAutofit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Market design can be driven by simplistic slogans that may turn out to be misleading.  My (partial, growing) list for </a:t>
            </a:r>
            <a:r>
              <a:rPr b="0" i="1" lang="en-US" sz="2000" strike="noStrike" u="none">
                <a:solidFill>
                  <a:srgbClr val="0033cc"/>
                </a:solidFill>
                <a:effectLst/>
                <a:uFillTx/>
                <a:latin typeface="Arial"/>
              </a:rPr>
              <a:t>the most misleading sound bites</a:t>
            </a:r>
            <a:r>
              <a:rPr b="0" lang="en-US" sz="2000" strike="noStrike" u="none">
                <a:solidFill>
                  <a:srgbClr val="0033cc"/>
                </a:solidFill>
                <a:effectLst/>
                <a:uFillTx/>
                <a:latin typeface="Arial"/>
              </a:rPr>
              <a:t>:</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RTO should focus exclusively on reliability and stay out of the market.”  -- Does this mean that the RTO should not use voluntary market bids to arrange/price the dispatch that keeps the lights on?</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RTO should focus on transmission and stay out of energy.”  -- Same question.  Isn’t arranging and pricing the RT dispatch -- injecting and selling energy here and withdrawing and buying it there -- closely related to defining/pricing transmission use?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“Limiting access to the RTO’s coordinated trading will lead to more efficient markets.”   How do you square that with the need for central coordination of short-run operations?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“If you simplify the market/pricing, it will work better.”  So why is the ISO always intervening in these “simple” markets?</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Defining the Core Principles</a:t>
            </a:r>
            <a:endParaRPr b="1" i="1" lang="en-US" sz="2800" strike="noStrike" u="none">
              <a:solidFill>
                <a:srgbClr val="cc0000"/>
              </a:solidFill>
              <a:effectLst/>
              <a:uFillTx/>
              <a:latin typeface="Arial"/>
            </a:endParaRPr>
          </a:p>
        </p:txBody>
      </p:sp>
      <p:sp>
        <p:nvSpPr>
          <p:cNvPr id="34"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Despite real concerns in many regions -- given California experience --electricity markets can be designed to work reasonably well.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Successful markets seem to have been designed around certain core principles and a number of important market design objectives.  E.g.:</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public interest in an efficient market is the overall design objective</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Giving participants open access to the RTO’s short-run coordinated markets is the foundation for well-functioning markets.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Pricing the short-run markets efficiently is essential.</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Getting the transmission (congestion) prices right is critical.</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Pay attention to the market rules -- the details matter.     </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What follows is a partial list of key market design lessons gathered from market experience in the US and elsewhere.</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1. Do a really good job in arranging an economic dispatch.</a:t>
            </a:r>
            <a:endParaRPr b="1" i="1" lang="en-US" sz="2800" strike="noStrike" u="none">
              <a:solidFill>
                <a:srgbClr val="cc0000"/>
              </a:solidFill>
              <a:effectLst/>
              <a:uFillTx/>
              <a:latin typeface="Arial"/>
            </a:endParaRPr>
          </a:p>
        </p:txBody>
      </p:sp>
      <p:sp>
        <p:nvSpPr>
          <p:cNvPr id="36"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An efficient balancing/spot market is essential to any well-functioning electricity market. In electricity, the real-time spot market flows from the real-time dispatch, which the RTO uses to maintain reliability.</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RTO accepts voluntary bids from participants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RTO uses the bids to arrange a </a:t>
            </a:r>
            <a:r>
              <a:rPr b="1" i="1" lang="en-US" sz="1800" strike="noStrike" u="none">
                <a:solidFill>
                  <a:srgbClr val="000000"/>
                </a:solidFill>
                <a:effectLst/>
                <a:uFillTx/>
                <a:latin typeface="Arial"/>
              </a:rPr>
              <a:t>regional</a:t>
            </a:r>
            <a:r>
              <a:rPr b="1" lang="en-US" sz="1800" strike="noStrike" u="none">
                <a:solidFill>
                  <a:srgbClr val="000000"/>
                </a:solidFill>
                <a:effectLst/>
                <a:uFillTx/>
                <a:latin typeface="Arial"/>
              </a:rPr>
              <a:t> security-constrained economic dispatch that simultaneously</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Balances the system</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Clears the market</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Redispatches the system to relieve all congestion (Note that a real-time balancing market and market-based congestion management flow from the same bid-based dispatch)</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Does so at the lowest cost, given the bids and the constraints </a:t>
            </a:r>
            <a:endParaRPr b="1" i="1" lang="en-US" sz="16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RTO should apply the same concept in any forward market (day-ahead and/or hour-ahead) that the RTO coordinates.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304920" y="1519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Consequences of restricted access to an efficient dispatch</a:t>
            </a:r>
            <a:endParaRPr b="1" i="1" lang="en-US" sz="2800" strike="noStrike" u="none">
              <a:solidFill>
                <a:srgbClr val="cc0000"/>
              </a:solidFill>
              <a:effectLst/>
              <a:uFillTx/>
              <a:latin typeface="Arial"/>
            </a:endParaRPr>
          </a:p>
        </p:txBody>
      </p:sp>
      <p:sp>
        <p:nvSpPr>
          <p:cNvPr id="38"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California has always restricted access to an efficient dispatch. Their rules: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Define the RT spot market as a “limited balancing market”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Impose penalties on those who use “too much” balancing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Force parties to submit and maintain balanced schedules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Limit RTO ISO redispatch to “the minimum shift” needed</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And the results are predictable:</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Higher costs for balancing and congestion redispatch</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Fewer options for participants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Harder for the ISO to relieve congestion and maintain reliability</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Incentives/potential for market concentration</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2. Use the same process/models to solve all the congestion</a:t>
            </a:r>
            <a:endParaRPr b="1" i="1" lang="en-US" sz="2800" strike="noStrike" u="none">
              <a:solidFill>
                <a:srgbClr val="cc0000"/>
              </a:solidFill>
              <a:effectLst/>
              <a:uFillTx/>
              <a:latin typeface="Arial"/>
            </a:endParaRPr>
          </a:p>
        </p:txBody>
      </p:sp>
      <p:sp>
        <p:nvSpPr>
          <p:cNvPr id="40" name="PlaceHolder 2"/>
          <p:cNvSpPr>
            <a:spLocks noGrp="1"/>
          </p:cNvSpPr>
          <p:nvPr>
            <p:ph/>
          </p:nvPr>
        </p:nvSpPr>
        <p:spPr>
          <a:xfrm>
            <a:off x="304920" y="1599840"/>
            <a:ext cx="8534160" cy="472428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Efficient markets use the voluntary participant bids to relieve all congestion in each market: Real-Time, Day-Ahead, Hour-Ahead.  </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All congestion is treated the same</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Use the same network model to identify the constraints</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Use the same bids to relieve the congestion </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 distinctions are made between “important” and “unimportant” congestion; it all has to be relieved</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 attempt to limit the market to managing only the congestion that is predicted to be “important” while forcing the RTO to deal with everything else outside the market </a:t>
            </a:r>
            <a:endParaRPr b="1" lang="en-US" sz="1800" strike="noStrike" u="none">
              <a:solidFill>
                <a:srgbClr val="000000"/>
              </a:solidFill>
              <a:effectLst/>
              <a:uFillTx/>
              <a:latin typeface="Arial"/>
            </a:endParaRPr>
          </a:p>
          <a:p>
            <a:pPr lvl="1" marL="914400" indent="0">
              <a:spcBef>
                <a:spcPts val="15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Consequences of treating some congestion differently</a:t>
            </a:r>
            <a:endParaRPr b="1" i="1" lang="en-US" sz="2800" strike="noStrike" u="none">
              <a:solidFill>
                <a:srgbClr val="cc0000"/>
              </a:solidFill>
              <a:effectLst/>
              <a:uFillTx/>
              <a:latin typeface="Arial"/>
            </a:endParaRPr>
          </a:p>
        </p:txBody>
      </p:sp>
      <p:sp>
        <p:nvSpPr>
          <p:cNvPr id="42"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It is more complicated to use two processes -- one to solve for “important” congestion and another to solve for “unimportant” congestion.</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You can get inconsistent results (e.g., infeasible schedules)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You can get inconsistent prices (and invite gaming)</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And it will cost more to relieve congestion</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Predictions that there won’t be much congestion are invariably wrong</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Historic congestion patterns are very poor predictors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Congestion after the market starts is always more pervasive and costly than predicted before the market starts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Even post-market patterns change from year to year</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3. Price the dispatch/spot market accurately, using locational marginal pricing (LMP)</a:t>
            </a:r>
            <a:endParaRPr b="1" i="1" lang="en-US" sz="2800" strike="noStrike" u="none">
              <a:solidFill>
                <a:srgbClr val="cc0000"/>
              </a:solidFill>
              <a:effectLst/>
              <a:uFillTx/>
              <a:latin typeface="Arial"/>
            </a:endParaRPr>
          </a:p>
        </p:txBody>
      </p:sp>
      <p:sp>
        <p:nvSpPr>
          <p:cNvPr id="44"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Getting the prices right is essential.  Accurately pricing the dispatch using LMP will result in prices that reflect: </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market-clearing price at each location</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So participants have incentives to bid their marginal costs</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And the parties have no incentive to game their bids/schedules</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marginal cost of redispatch at each location</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So you can offer a market-priced redispatch alternative to curtailments </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marginal cost of serving an increment of load at each location</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So generators and loads get the right price signals </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Prices that are consistent with the dispatch</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So the market’s response to these prices will be consistent with what the RTO needs the market to do to maintain reliability</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And participants can be free to respond to those prices without RTO intervention</a:t>
            </a:r>
            <a:endParaRPr b="1" i="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Consequences of inefficient (non-LMP) pricing</a:t>
            </a:r>
            <a:endParaRPr b="1" i="1" lang="en-US" sz="2800" strike="noStrike" u="none">
              <a:solidFill>
                <a:srgbClr val="cc0000"/>
              </a:solidFill>
              <a:effectLst/>
              <a:uFillTx/>
              <a:latin typeface="Arial"/>
            </a:endParaRPr>
          </a:p>
        </p:txBody>
      </p:sp>
      <p:sp>
        <p:nvSpPr>
          <p:cNvPr id="46"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settlement prices do not clear the market</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Some parties will have submitted bids that should have been taken, but were rejected, and vice versa</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Side payments will be necessary</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Generators constrained off to relieve congestion must be paid to get off, because the settlement price is above their bid</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Generators constrained on to relieve congestion must be paid to get on, because the settlement price is below their bid</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Generators will probably game their bids to maximize the side payments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price signals will not induce appropriate short-term operations or long-run investments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RTO will have to intervene in the market’s decisions, and often.</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4. Use consistent approaches in the forward and real-time markets</a:t>
            </a:r>
            <a:endParaRPr b="1" i="1" lang="en-US" sz="2800" strike="noStrike" u="none">
              <a:solidFill>
                <a:srgbClr val="cc0000"/>
              </a:solidFill>
              <a:effectLst/>
              <a:uFillTx/>
              <a:latin typeface="Arial"/>
            </a:endParaRPr>
          </a:p>
        </p:txBody>
      </p:sp>
      <p:sp>
        <p:nvSpPr>
          <p:cNvPr id="48"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If the RTO coordinates short-run forward markets -- such as day-ahead or hour-ahead -- then the RTO should use the same economic dispatch approach, and the same grid models, as it uses in its real-time spot/balancing market</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Supposedly simpler “commercial” models developed for some forward markets are constant sources of market problems: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Simplified models lead to infeasible schedules in the forward markets -- they ignore real constraints that the RTO must deal with</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This guarantees that the RTO will still have big problems to solve in the real-time market.   Forward markets become less useful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Inconsistent models allow gaming between forward and RT markets. </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5.  Apply consistent pricing between energy and transmission</a:t>
            </a:r>
            <a:endParaRPr b="1" i="1" lang="en-US" sz="2800" strike="noStrike" u="none">
              <a:solidFill>
                <a:srgbClr val="cc0000"/>
              </a:solidFill>
              <a:effectLst/>
              <a:uFillTx/>
              <a:latin typeface="Arial"/>
            </a:endParaRPr>
          </a:p>
        </p:txBody>
      </p:sp>
      <p:sp>
        <p:nvSpPr>
          <p:cNvPr id="50"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Transmission pricing and energy pricing are closely related</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Injecting and selling energy at one location and withdrawing and buying energy at another location is the same thing as . .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Scheduling/buying transmission between the same two locations</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Transmission pricing is thus a function of the difference in locational energy prices -- that is how/why LMP works</a:t>
            </a:r>
            <a:endParaRPr b="1" i="1" lang="en-US" sz="16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Inconsistent pricing (or allowing an ISO to price congestion, but allowing a separate PX to price energy) will invariably create problems: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Parties engaging in bilateral schedules are treated differently from parties engaged in equivalent spot sales/purchases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Parties may be encouraged to overuse congested transmission and/or game schedules and rely on the imbalance/spot market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RTO must restrict market choices and/or intervene.</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Disclaimer</a:t>
            </a:r>
            <a:endParaRPr b="1" i="1" lang="en-US" sz="2800" strike="noStrike" u="none">
              <a:solidFill>
                <a:srgbClr val="cc0000"/>
              </a:solidFill>
              <a:effectLst/>
              <a:uFillTx/>
              <a:latin typeface="Arial"/>
            </a:endParaRPr>
          </a:p>
        </p:txBody>
      </p:sp>
      <p:sp>
        <p:nvSpPr>
          <p:cNvPr id="16"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John Chandley is a Principal at LECG and a member of the LECG electricity market design group, led by Harvard’s William Hogan and LECG’s Scott Harvey, based in Cambridge.  The members of this group have been involved in the development of market design and pricing rules for several eastern markets, including those in PJM, New York, New England and Ontario.  The group is also engaged in the development of market rules for emerging RTOs in the Midwest and the Southwest Power Pool.  The group has advised utilities, regulators, emerging RTOs and other clients throughout the country and in New Zealand, Australia and elsewhere.</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The views expressed here are solely those of the author and do not necessarily reflect the positions of any of the clients or LECG.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John D. Chandley</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617 761-0118   John_Chandley@lecg.com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6. Provide simultaneous auctions and consistent pricing for reserves and energy</a:t>
            </a:r>
            <a:endParaRPr b="1" i="1" lang="en-US" sz="2800" strike="noStrike" u="none">
              <a:solidFill>
                <a:srgbClr val="cc0000"/>
              </a:solidFill>
              <a:effectLst/>
              <a:uFillTx/>
              <a:latin typeface="Arial"/>
            </a:endParaRPr>
          </a:p>
        </p:txBody>
      </p:sp>
      <p:sp>
        <p:nvSpPr>
          <p:cNvPr id="52"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market value of energy is also linked to the market value of reserves.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Resources that provide energy can also provide reserves; those that can provide quick-response reserves can also provide slower-response reserves -- </a:t>
            </a:r>
            <a:r>
              <a:rPr b="1" i="1" lang="en-US" sz="1800" strike="noStrike" u="none">
                <a:solidFill>
                  <a:srgbClr val="000000"/>
                </a:solidFill>
                <a:effectLst/>
                <a:uFillTx/>
                <a:latin typeface="Arial"/>
              </a:rPr>
              <a:t>substitution allows optimization</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RTO energy/reserve markets should be simultaneous, allowing the RTO to select the least-cost mix of resources to meet all needs. This simplifies the market for participants and eliminates the need for them to guess market prices in one market before they bid in another.</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Sequential markets can lead to inconsistent and higher prices</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7. Define and allocate point-to-point financial transmission rights (FTRs) </a:t>
            </a:r>
            <a:endParaRPr b="1" i="1" lang="en-US" sz="2800" strike="noStrike" u="none">
              <a:solidFill>
                <a:srgbClr val="cc0000"/>
              </a:solidFill>
              <a:effectLst/>
              <a:uFillTx/>
              <a:latin typeface="Arial"/>
            </a:endParaRPr>
          </a:p>
        </p:txBody>
      </p:sp>
      <p:sp>
        <p:nvSpPr>
          <p:cNvPr id="54"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If the RTO prices congestion and redispatch efficiently, energy prices will differ by location, and point-to-point schedules will face congestion charges based on the locational differences in prices.  FTRs provide financial hedges against locational price differences.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Despite concerns about complexity and liquidity, point-to-point FTRs are the best way to define tradable transmission rights that provide hedging.</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 FTR locks in the delivered price of energy, in advance</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FTRs are financial hedges, not physical rights</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Don’t need one to schedule; don’t need to match FTR and schedule</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No use it or lose it rule; you get an FTR’s value no matter what you do</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FTR forward prices provide long-run signals for upgrades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FTRs are easily decomposed to support hub trading</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Can flowgate rights work?</a:t>
            </a:r>
            <a:endParaRPr b="1" i="1" lang="en-US" sz="2800" strike="noStrike" u="none">
              <a:solidFill>
                <a:srgbClr val="cc0000"/>
              </a:solidFill>
              <a:effectLst/>
              <a:uFillTx/>
              <a:latin typeface="Arial"/>
            </a:endParaRPr>
          </a:p>
        </p:txBody>
      </p:sp>
      <p:sp>
        <p:nvSpPr>
          <p:cNvPr id="56" name="PlaceHolder 2"/>
          <p:cNvSpPr>
            <a:spLocks noGrp="1"/>
          </p:cNvSpPr>
          <p:nvPr>
            <p:ph/>
          </p:nvPr>
        </p:nvSpPr>
        <p:spPr>
          <a:xfrm>
            <a:off x="304920" y="1066680"/>
            <a:ext cx="8534160" cy="4724640"/>
          </a:xfrm>
          <a:prstGeom prst="rect">
            <a:avLst/>
          </a:prstGeom>
          <a:noFill/>
          <a:ln w="0">
            <a:noFill/>
          </a:ln>
        </p:spPr>
        <p:txBody>
          <a:bodyPr lIns="92160" rIns="92160" tIns="46080" bIns="46080" anchor="t">
            <a:normAutofit fontScale="850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Rights defined by constraints -- flowgate rights (FGRs) -- are possible, but the more closely they are examined, the less attractive they become.</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There may be a lot more flowgates than the “few” that many assume</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Even if the number of flowgates is “manageable,” the distribution factors differ for each contingency, and there are many of these</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binding contingency can change frequently, and unexpectedly,  depending on market and grid conditions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 different contingencies, the distribution of flows across each constraint may be different</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Traders may not be able to predict which set of FGRs they will need, unless the RTO arbitrarily selects only a “few” flowgates and fixes the distribution factors in advance, while socializing the risks.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Bottom line: </a:t>
            </a:r>
            <a:r>
              <a:rPr b="0" i="1" lang="en-US" sz="2000" strike="noStrike" u="none">
                <a:solidFill>
                  <a:srgbClr val="0033cc"/>
                </a:solidFill>
                <a:effectLst/>
                <a:uFillTx/>
                <a:latin typeface="Arial"/>
              </a:rPr>
              <a:t>No one who understands the commercial risks has been willing to take them.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8. Apply market power mitigation up front and selectively</a:t>
            </a:r>
            <a:endParaRPr b="1" i="1" lang="en-US" sz="2800" strike="noStrike" u="none">
              <a:solidFill>
                <a:srgbClr val="cc0000"/>
              </a:solidFill>
              <a:effectLst/>
              <a:uFillTx/>
              <a:latin typeface="Arial"/>
            </a:endParaRPr>
          </a:p>
        </p:txBody>
      </p:sp>
      <p:sp>
        <p:nvSpPr>
          <p:cNvPr id="58"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Market power can be a problem in every region, and insufficient attention has caused serious problems in some regions.  It has to be addressed.</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It may be easier to address generation market power up front by structural solutions -- divestiture and careful attention to market shares.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“Vesting contracts” structured as contracts for differences can be used to hedge the divesting utilities (or their customers) from market price volatility, while discouraging market power.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Once the market starts, some market power, especially in load pockets constrained by limited transmission, is still likely in most markets and may require bid caps (not price caps).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Selective application of mitigation is important.  In the long run, you want new entrants and/or demand responses to minimize the exercise.</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9. Allow prices to rise (fall) to market-clearing levels to encourage appropriate investments</a:t>
            </a:r>
            <a:endParaRPr b="1" i="1" lang="en-US" sz="2800" strike="noStrike" u="none">
              <a:solidFill>
                <a:srgbClr val="cc0000"/>
              </a:solidFill>
              <a:effectLst/>
              <a:uFillTx/>
              <a:latin typeface="Arial"/>
            </a:endParaRPr>
          </a:p>
        </p:txBody>
      </p:sp>
      <p:sp>
        <p:nvSpPr>
          <p:cNvPr id="60"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Once market power mitigation is applied, it’s important not to insist on (or expect) lower prices </a:t>
            </a:r>
            <a:r>
              <a:rPr b="0" i="1" lang="en-US" sz="2000" strike="noStrike" u="none">
                <a:solidFill>
                  <a:srgbClr val="0033cc"/>
                </a:solidFill>
                <a:effectLst/>
                <a:uFillTx/>
                <a:latin typeface="Arial"/>
              </a:rPr>
              <a:t>per se</a:t>
            </a:r>
            <a:r>
              <a:rPr b="0" lang="en-US" sz="2000" strike="noStrike" u="none">
                <a:solidFill>
                  <a:srgbClr val="0033cc"/>
                </a:solidFill>
                <a:effectLst/>
                <a:uFillTx/>
                <a:latin typeface="Arial"/>
              </a:rPr>
              <a:t>.  Market clearing prices in regions where supplies are tight can and should be allowed to rise, and will sometimes need to reflect shortage costs.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expectation that some (very) high market prices may occur during tight supply or shortage conditions is necessary to encourage new entrants and demand response.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10. Do everything you can to encourage demand-side participation in setting market prices</a:t>
            </a:r>
            <a:endParaRPr b="1" i="1" lang="en-US" sz="2800" strike="noStrike" u="none">
              <a:solidFill>
                <a:srgbClr val="cc0000"/>
              </a:solidFill>
              <a:effectLst/>
              <a:uFillTx/>
              <a:latin typeface="Arial"/>
            </a:endParaRPr>
          </a:p>
        </p:txBody>
      </p:sp>
      <p:sp>
        <p:nvSpPr>
          <p:cNvPr id="62"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850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Bid-based markets that rely only on supply-side bids are incomplete.  True market-clearing prices require some degree of demand-side participation.</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Good markets actively encourage the demand side to respond to and help in setting prices, by giving it opportunities to express its willingness to pay.</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Support for interval metering</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Real-time (within five minutes) posting of prices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Explicit accommodation of demand-side bidding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Active search for “dispatchable loads”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RTO-coordinated forward markets, which give “non-dispatchable loads” enough time to respond to forward prices</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None of these will work if most loads are not exposed to market-clearing prices.  Patience and forbearance by regulators/elected officials is hard but necessary.   (Assumes sufficient market power mitigation.)</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Summary:  Market design is important, and the details matter</a:t>
            </a:r>
            <a:endParaRPr b="1" i="1" lang="en-US" sz="2800" strike="noStrike" u="none">
              <a:solidFill>
                <a:srgbClr val="cc0000"/>
              </a:solidFill>
              <a:effectLst/>
              <a:uFillTx/>
              <a:latin typeface="Arial"/>
            </a:endParaRPr>
          </a:p>
        </p:txBody>
      </p:sp>
      <p:sp>
        <p:nvSpPr>
          <p:cNvPr id="64"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Many of the directions FERC gave California will have to be reversed if California is to have an efficient market.</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Careful attention to the lessons from successful markets elsewhere can help California avoid some real headaches. The major lessons: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Provide an efficient dispatch and price it accurately, using LMP.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Make access to spot markets and access to contracting a matter of market choice, not regulatory fiat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If something isn’t working, </a:t>
            </a:r>
            <a:r>
              <a:rPr b="1" i="1" lang="en-US" sz="1800" strike="noStrike" u="none">
                <a:solidFill>
                  <a:srgbClr val="000000"/>
                </a:solidFill>
                <a:effectLst/>
                <a:uFillTx/>
                <a:latin typeface="Arial"/>
              </a:rPr>
              <a:t>check the pricing</a:t>
            </a:r>
            <a:r>
              <a:rPr b="1" lang="en-US" sz="1800" strike="noStrike" u="none">
                <a:solidFill>
                  <a:srgbClr val="000000"/>
                </a:solidFill>
                <a:effectLst/>
                <a:uFillTx/>
                <a:latin typeface="Arial"/>
              </a:rPr>
              <a:t>; the incentives/signals are probably wrong.</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Pay attention to market power, then allow market-clearing prices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Get the demand side engaged</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What Did FERC’s December 15, 2000 Order Find?</a:t>
            </a:r>
            <a:endParaRPr b="1" i="1" lang="en-US" sz="2800" strike="noStrike" u="none">
              <a:solidFill>
                <a:srgbClr val="cc0000"/>
              </a:solidFill>
              <a:effectLst/>
              <a:uFillTx/>
              <a:latin typeface="Arial"/>
            </a:endParaRPr>
          </a:p>
        </p:txBody>
      </p:sp>
      <p:sp>
        <p:nvSpPr>
          <p:cNvPr id="18" name="PlaceHolder 2"/>
          <p:cNvSpPr>
            <a:spLocks noGrp="1"/>
          </p:cNvSpPr>
          <p:nvPr>
            <p:ph/>
          </p:nvPr>
        </p:nvSpPr>
        <p:spPr>
          <a:xfrm>
            <a:off x="304920" y="914040"/>
            <a:ext cx="8534160" cy="4724280"/>
          </a:xfrm>
          <a:prstGeom prst="rect">
            <a:avLst/>
          </a:prstGeom>
          <a:noFill/>
          <a:ln w="0">
            <a:noFill/>
          </a:ln>
        </p:spPr>
        <p:txBody>
          <a:bodyPr lIns="92160" rIns="92160" tIns="46080" bIns="46080" anchor="t">
            <a:normAutofit fontScale="92500" lnSpcReduction="1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FERC’s Order sought to address both the structural defects in the California market and the high prices resulting from those defects.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concluded that a combination of poor market structure and design, genuine supply shortages, high operating costs and the possible exercise of market power were leading to prices that were not “just and reasonable.”</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Supply shortages resulted from: </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Rapid demand growth from rapid economic expansion in the West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Failure to build new capacity during the 1990s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Low hydro availability in California and the Northwest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High outages resulting from running an aging generation fleet </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High operating costs driven by very high prices for natural gas and NOx emission credits (in SCAQMD) inevitably led to extremely high prices.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What Did FERC’s Order Find?</a:t>
            </a:r>
            <a:endParaRPr b="1" i="1" lang="en-US" sz="2800" strike="noStrike" u="none">
              <a:solidFill>
                <a:srgbClr val="cc0000"/>
              </a:solidFill>
              <a:effectLst/>
              <a:uFillTx/>
              <a:latin typeface="Arial"/>
            </a:endParaRPr>
          </a:p>
        </p:txBody>
      </p:sp>
      <p:sp>
        <p:nvSpPr>
          <p:cNvPr id="20" name="PlaceHolder 2"/>
          <p:cNvSpPr>
            <a:spLocks noGrp="1"/>
          </p:cNvSpPr>
          <p:nvPr>
            <p:ph/>
          </p:nvPr>
        </p:nvSpPr>
        <p:spPr>
          <a:xfrm>
            <a:off x="304920" y="10666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also found that California’s extremely high prices were partly caused by faulty market structure and design.  In particular, FERC found:</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 excessive reliance by all parties on the volatile “spot markets”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 mandatory state requirement that utilities buy all of their needs from the  PX and sell all of their generation into the PX</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 inability to hedge spot market “volatility” through long-run contracts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Restrictions on the ability to use utility-owned generation to offset reliance on high market prices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Reliance on a single-price auction and market-clearing prices</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Given this diagnosis, the remedy was clear:  </a:t>
            </a:r>
            <a:r>
              <a:rPr b="1" lang="en-US" sz="2000" strike="noStrike" u="none">
                <a:solidFill>
                  <a:srgbClr val="0033cc"/>
                </a:solidFill>
                <a:effectLst/>
                <a:uFillTx/>
                <a:latin typeface="Arial"/>
              </a:rPr>
              <a:t>Destroy the spot market and force everyone into almost exclusive reliance on contracts.  But was the diagnosis correct?</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Did FERC Get it Right? -- Limit the spot market?</a:t>
            </a:r>
            <a:endParaRPr b="1" i="1" lang="en-US" sz="2800" strike="noStrike" u="none">
              <a:solidFill>
                <a:srgbClr val="cc0000"/>
              </a:solidFill>
              <a:effectLst/>
              <a:uFillTx/>
              <a:latin typeface="Arial"/>
            </a:endParaRPr>
          </a:p>
        </p:txBody>
      </p:sp>
      <p:sp>
        <p:nvSpPr>
          <p:cNvPr id="22" name="PlaceHolder 2"/>
          <p:cNvSpPr>
            <a:spLocks noGrp="1"/>
          </p:cNvSpPr>
          <p:nvPr>
            <p:ph/>
          </p:nvPr>
        </p:nvSpPr>
        <p:spPr>
          <a:xfrm>
            <a:off x="304920" y="1142640"/>
            <a:ext cx="8534160" cy="4724280"/>
          </a:xfrm>
          <a:prstGeom prst="rect">
            <a:avLst/>
          </a:prstGeom>
          <a:noFill/>
          <a:ln w="0">
            <a:noFill/>
          </a:ln>
        </p:spPr>
        <p:txBody>
          <a:bodyPr lIns="92160" rIns="92160" tIns="46080" bIns="46080" anchor="t">
            <a:normAutofit fontScale="850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“Excessive” reliance on spot markets is not a defect; it is a symptom.  Imposing restrictions/penalties on its use will just cause problems.  Parties rely on spot markets whenever:</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They are forced to do so (mandatory buy/sell), or they are otherwise discouraged from contracting forward</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Inconsistent pricing rules encourage them to do so</a:t>
            </a:r>
            <a:endParaRPr b="1" lang="en-US" sz="18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Loads might “underschedule” in the PX to get ISO price cap protection</a:t>
            </a:r>
            <a:endParaRPr b="1" i="1" lang="en-US" sz="1600" strike="noStrike" u="none">
              <a:solidFill>
                <a:srgbClr val="000000"/>
              </a:solidFill>
              <a:effectLst/>
              <a:uFillTx/>
              <a:latin typeface="Arial"/>
            </a:endParaRPr>
          </a:p>
          <a:p>
            <a:pPr lvl="2" marL="1371600" indent="-342720">
              <a:spcBef>
                <a:spcPts val="7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Loads might be forced into the ISO real-time market if sellers’ offer prices in the PX and forward markets appear too high</a:t>
            </a:r>
            <a:endParaRPr b="1" i="1" lang="en-US" sz="16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They need to sell uncontracted supply or cover extra demand, or just cover imbalances -- an essential tool to support trading </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Lesson from PJM and NY</a:t>
            </a:r>
            <a:r>
              <a:rPr b="0" lang="en-US" sz="2000" strike="noStrike" u="none">
                <a:solidFill>
                  <a:srgbClr val="0033cc"/>
                </a:solidFill>
                <a:effectLst/>
                <a:uFillTx/>
                <a:latin typeface="Arial"/>
              </a:rPr>
              <a:t>:  There are no restrictions on the use of the spot market and no problems with “underscheduling.”  Parties are free to contract forward and/or rely on the spot market to any degree they want, given their commercial needs.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Did FERC Get it Right?  -- Abolish the PX?</a:t>
            </a:r>
            <a:endParaRPr b="1" i="1" lang="en-US" sz="2800" strike="noStrike" u="none">
              <a:solidFill>
                <a:srgbClr val="cc0000"/>
              </a:solidFill>
              <a:effectLst/>
              <a:uFillTx/>
              <a:latin typeface="Arial"/>
            </a:endParaRPr>
          </a:p>
        </p:txBody>
      </p:sp>
      <p:sp>
        <p:nvSpPr>
          <p:cNvPr id="24"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threw the baby out with the bath water.</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It abolished the utilities’ mandatory buy/sell requirement</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It suspended the entire PX tariff -- thus killing the PX</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It killed the PX’s bid-based day-ahead and hour-ahead markets</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There never was a valid justification for separating the PX from the ISO.</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The mandatory buy/sell rule could have been lifted without destroying the day-ahead and hour-ahead markets.</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Lessons from the Eastern markets</a:t>
            </a:r>
            <a:r>
              <a:rPr b="0" lang="en-US" sz="2000" strike="noStrike" u="none">
                <a:solidFill>
                  <a:srgbClr val="0033cc"/>
                </a:solidFill>
                <a:effectLst/>
                <a:uFillTx/>
                <a:latin typeface="Arial"/>
              </a:rPr>
              <a:t>:  The NY and PJM ISOs operate bid-based day-ahead markets that are coordinated with the ISO real-time spot (balancing) markets.  Pricing, dispatch and congestion management are consistent between the forward and real-time markets.   New England is developing the same model, </a:t>
            </a:r>
            <a:r>
              <a:rPr b="0" i="1" lang="en-US" sz="2000" strike="noStrike" u="none">
                <a:solidFill>
                  <a:srgbClr val="0033cc"/>
                </a:solidFill>
                <a:effectLst/>
                <a:uFillTx/>
                <a:latin typeface="Arial"/>
              </a:rPr>
              <a:t>with FERC’s endorsement</a:t>
            </a:r>
            <a:r>
              <a:rPr b="0" lang="en-US" sz="2000" strike="noStrike" u="none">
                <a:solidFill>
                  <a:srgbClr val="0033cc"/>
                </a:solidFill>
                <a:effectLst/>
                <a:uFillTx/>
                <a:latin typeface="Arial"/>
              </a:rPr>
              <a:t>.</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Did FERC Get it Right?  -- Counting IOU energy</a:t>
            </a:r>
            <a:endParaRPr b="1" i="1" lang="en-US" sz="2800" strike="noStrike" u="none">
              <a:solidFill>
                <a:srgbClr val="cc0000"/>
              </a:solidFill>
              <a:effectLst/>
              <a:uFillTx/>
              <a:latin typeface="Arial"/>
            </a:endParaRPr>
          </a:p>
        </p:txBody>
      </p:sp>
      <p:sp>
        <p:nvSpPr>
          <p:cNvPr id="26" name="PlaceHolder 2"/>
          <p:cNvSpPr>
            <a:spLocks noGrp="1"/>
          </p:cNvSpPr>
          <p:nvPr>
            <p:ph/>
          </p:nvPr>
        </p:nvSpPr>
        <p:spPr>
          <a:xfrm>
            <a:off x="304920" y="1295280"/>
            <a:ext cx="8534160" cy="4724640"/>
          </a:xfrm>
          <a:prstGeom prst="rect">
            <a:avLst/>
          </a:prstGeom>
          <a:noFill/>
          <a:ln w="0">
            <a:noFill/>
          </a:ln>
        </p:spPr>
        <p:txBody>
          <a:bodyPr lIns="92160" rIns="92160" tIns="46080" bIns="46080" anchor="t">
            <a:normAutofit/>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mistakenly thought it found a pot of money to reduce rates:  Sell power from IOU generators to their loads at cost.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did not understand how California accounts for the value of utility-owned generation.  Although the CPUC rules are arcane and still under debate, the ultimate accounting rule was never in doubt:</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market prices received by IOU generators will be credited against the prices paid to serve IOU loads.  </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“found” money that California had already counted.  Thus, FERC’s order “returning” utility-owned generation to state PUC control accomplished nothing.   Yet FERC said this was their major contribution to lowering prices in California!</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Did FERC Get it Right?   Pay as bid?</a:t>
            </a:r>
            <a:endParaRPr b="1" i="1" lang="en-US" sz="2800" strike="noStrike" u="none">
              <a:solidFill>
                <a:srgbClr val="cc0000"/>
              </a:solidFill>
              <a:effectLst/>
              <a:uFillTx/>
              <a:latin typeface="Arial"/>
            </a:endParaRPr>
          </a:p>
        </p:txBody>
      </p:sp>
      <p:sp>
        <p:nvSpPr>
          <p:cNvPr id="28" name="PlaceHolder 2"/>
          <p:cNvSpPr>
            <a:spLocks noGrp="1"/>
          </p:cNvSpPr>
          <p:nvPr>
            <p:ph/>
          </p:nvPr>
        </p:nvSpPr>
        <p:spPr>
          <a:xfrm>
            <a:off x="304920" y="1066680"/>
            <a:ext cx="8534160" cy="4724640"/>
          </a:xfrm>
          <a:prstGeom prst="rect">
            <a:avLst/>
          </a:prstGeom>
          <a:noFill/>
          <a:ln w="0">
            <a:noFill/>
          </a:ln>
        </p:spPr>
        <p:txBody>
          <a:bodyPr lIns="92160" rIns="92160" tIns="46080" bIns="46080" anchor="t">
            <a:normAutofit fontScale="850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FERC made the classic mistake in forcing the ISO and PX to use a pay-as-bid pricing scheme.  </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Paying generators the price they bid, rather than a “market-clearing” price will probably not save a dime.</a:t>
            </a:r>
            <a:endParaRPr b="0" lang="en-US" sz="2000" strike="noStrike" u="none">
              <a:solidFill>
                <a:srgbClr val="0033cc"/>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Most economists teach that in a “pay-as-bid” auction format, bidders will change their bids, trying to capture the market-clearing price (or their opportunity cost).  In a “pay-as-bid” regime:</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Bidders have no incentive to bid their marginal running costs</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Bidders with lower marginal costs will tend to raise their bids so that they too can receive the prices paid to those with the highest marginal costs.  This has already hit the ISO.</a:t>
            </a:r>
            <a:endParaRPr b="1" lang="en-US" sz="1800" strike="noStrike" u="none">
              <a:solidFill>
                <a:srgbClr val="000000"/>
              </a:solidFill>
              <a:effectLst/>
              <a:uFillTx/>
              <a:latin typeface="Arial"/>
            </a:endParaRPr>
          </a:p>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33cc"/>
                </a:solidFill>
                <a:effectLst/>
                <a:uFillTx/>
                <a:latin typeface="Arial"/>
              </a:rPr>
              <a:t>Lessons from PJM and NY (and NZ, Aust, Chile, etc)</a:t>
            </a:r>
            <a:r>
              <a:rPr b="0" lang="en-US" sz="2000" strike="noStrike" u="none">
                <a:solidFill>
                  <a:srgbClr val="0033cc"/>
                </a:solidFill>
                <a:effectLst/>
                <a:uFillTx/>
                <a:latin typeface="Arial"/>
              </a:rPr>
              <a:t>:  Paying bidders the market-clearing price works fine:  They tend to bid at or close to their marginal operating costs.  There is substantially less bid “gaming.”   </a:t>
            </a:r>
            <a:endParaRPr b="0" lang="en-US" sz="2000" strike="noStrike" u="none">
              <a:solidFill>
                <a:srgbClr val="0033cc"/>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04920" y="380520"/>
            <a:ext cx="8534160" cy="83844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c0000"/>
                </a:solidFill>
                <a:effectLst/>
                <a:uFillTx/>
                <a:latin typeface="Arial"/>
              </a:rPr>
              <a:t>The Challenge of Market Design</a:t>
            </a:r>
            <a:endParaRPr b="1" i="1" lang="en-US" sz="2800" strike="noStrike" u="none">
              <a:solidFill>
                <a:srgbClr val="cc0000"/>
              </a:solidFill>
              <a:effectLst/>
              <a:uFillTx/>
              <a:latin typeface="Arial"/>
            </a:endParaRPr>
          </a:p>
        </p:txBody>
      </p:sp>
      <p:sp>
        <p:nvSpPr>
          <p:cNvPr id="30" name="PlaceHolder 2"/>
          <p:cNvSpPr>
            <a:spLocks noGrp="1"/>
          </p:cNvSpPr>
          <p:nvPr>
            <p:ph/>
          </p:nvPr>
        </p:nvSpPr>
        <p:spPr>
          <a:xfrm>
            <a:off x="304920" y="1142640"/>
            <a:ext cx="8534160" cy="4724280"/>
          </a:xfrm>
          <a:prstGeom prst="rect">
            <a:avLst/>
          </a:prstGeom>
          <a:noFill/>
          <a:ln w="0">
            <a:noFill/>
          </a:ln>
        </p:spPr>
        <p:txBody>
          <a:bodyPr lIns="92160" rIns="92160" tIns="46080" bIns="46080" anchor="t">
            <a:normAutofit fontScale="92500" lnSpcReduction="9999"/>
          </a:bodyPr>
          <a:p>
            <a:pPr indent="0">
              <a:spcBef>
                <a:spcPts val="17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cc"/>
                </a:solidFill>
                <a:effectLst/>
                <a:uFillTx/>
                <a:latin typeface="Arial"/>
              </a:rPr>
              <a:t>Designing electricity markets that work well is proving to be far more challenging than many thought (or feared).  Among many reasons:</a:t>
            </a:r>
            <a:endParaRPr b="0" lang="en-US" sz="2000" strike="noStrike" u="none">
              <a:solidFill>
                <a:srgbClr val="0033cc"/>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Electricity markets can’t define themselves -- the need for central coordination of short-run operations means that someone (who?) has to write the rules for how this coordination occurs.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 one (or everyone) is in charge -- FERC, NERC, state regulators, politicians, and many stakeholder working groups want to decide.</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There is limited operating experience, and the lessons are (endlessly) debatable.  Is the UK the model?  California?  PJM?</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 most regions, self-interested stakeholders naturally seek to fashion rules that favor their interests.  Even “balanced” stakeholder groups and boards are suspect.  What is “balanced”? </a:t>
            </a:r>
            <a:endParaRPr b="1" lang="en-US" sz="1800" strike="noStrike" u="none">
              <a:solidFill>
                <a:srgbClr val="000000"/>
              </a:solidFill>
              <a:effectLst/>
              <a:uFillTx/>
              <a:latin typeface="Arial"/>
            </a:endParaRPr>
          </a:p>
          <a:p>
            <a:pPr lvl="1" marL="914400" indent="-457200">
              <a:spcBef>
                <a:spcPts val="15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Design and pricing issues can be quite complex.  How should congestion be priced?  How should market power be mitigated?</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1547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2000-07-17T17:35:02Z</dcterms:created>
  <dc:creator>Mike Cadwalader</dc:creator>
  <dc:description/>
  <dc:language>en-US</dc:language>
  <cp:lastModifiedBy>John D Chandley</cp:lastModifiedBy>
  <cp:lastPrinted>2000-09-26T19:08:53Z</cp:lastPrinted>
  <dcterms:modified xsi:type="dcterms:W3CDTF">2001-02-14T17:36:26Z</dcterms:modified>
  <cp:revision>52</cp:revision>
  <dc:subject/>
  <dc:title>Coordination of Congestion Management</dc:title>
</cp:coreProperties>
</file>