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_rels/presentation.xml.rels" ContentType="application/vnd.openxmlformats-package.relationships+xml"/>
  <Override PartName="/ppt/notesMasters/_rels/notesMaster1.xml.rels" ContentType="application/vnd.openxmlformats-package.relationships+xml"/>
  <Override PartName="/ppt/notesMasters/notesMaster1.xml" ContentType="application/vnd.openxmlformats-officedocument.presentationml.notesMaster+xml"/>
  <Override PartName="/ppt/media/image1.jpeg" ContentType="image/jpeg"/>
  <Override PartName="/ppt/media/image2.png" ContentType="image/png"/>
  <Override PartName="/ppt/media/image3.wmf" ContentType="image/x-wmf"/>
  <Override PartName="/ppt/embeddings/oleObject1.docx" ContentType="application/vnd.openxmlformats-officedocument.wordprocessingml.document"/>
  <Override PartName="/ppt/slides/_rels/slide5.xml.rels" ContentType="application/vnd.openxmlformats-package.relationships+xml"/>
  <Override PartName="/ppt/slides/_rels/slide21.xml.rels" ContentType="application/vnd.openxmlformats-package.relationships+xml"/>
  <Override PartName="/ppt/slides/_rels/slide19.xml.rels" ContentType="application/vnd.openxmlformats-package.relationships+xml"/>
  <Override PartName="/ppt/slides/_rels/slide4.xml.rels" ContentType="application/vnd.openxmlformats-package.relationships+xml"/>
  <Override PartName="/ppt/slides/_rels/slide20.xml.rels" ContentType="application/vnd.openxmlformats-package.relationships+xml"/>
  <Override PartName="/ppt/slides/_rels/slide18.xml.rels" ContentType="application/vnd.openxmlformats-package.relationships+xml"/>
  <Override PartName="/ppt/slides/_rels/slide3.xml.rels" ContentType="application/vnd.openxmlformats-package.relationships+xml"/>
  <Override PartName="/ppt/slides/_rels/slide17.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xml.rels" ContentType="application/vnd.openxmlformats-package.relationships+xml"/>
  <Override PartName="/ppt/slides/_rels/slide16.xml.rels" ContentType="application/vnd.openxmlformats-package.relationships+xml"/>
  <Override PartName="/ppt/slides/_rels/slide2.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17.xml" ContentType="application/vnd.openxmlformats-officedocument.presentationml.slide+xml"/>
  <Override PartName="/ppt/slides/slide3.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4.xml" ContentType="application/vnd.openxmlformats-officedocument.presentationml.slide+xml"/>
  <Override PartName="/ppt/slides/slide19.xml" ContentType="application/vnd.openxmlformats-officedocument.presentationml.slide+xml"/>
  <Override PartName="/ppt/slides/slide5.xml" ContentType="application/vnd.openxmlformats-officedocument.presentationml.slide+xml"/>
  <Override PartName="/ppt/slides/slide21.xml" ContentType="application/vnd.openxmlformats-officedocument.presentationml.slide+xml"/>
  <Override PartName="/ppt/notesSlides/notesSlide2.xml" ContentType="application/vnd.openxmlformats-officedocument.presentationml.notesSlide+xml"/>
  <Override PartName="/ppt/notesSlides/notesSlide8.xml" ContentType="application/vnd.openxmlformats-officedocument.presentationml.notesSlide+xml"/>
  <Override PartName="/ppt/notesSlides/notesSlide10.xml" ContentType="application/vnd.openxmlformats-officedocument.presentationml.notesSlide+xml"/>
  <Override PartName="/ppt/notesSlides/_rels/notesSlide20.xml.rels" ContentType="application/vnd.openxmlformats-package.relationships+xml"/>
  <Override PartName="/ppt/notesSlides/_rels/notesSlide18.xml.rels" ContentType="application/vnd.openxmlformats-package.relationships+xml"/>
  <Override PartName="/ppt/notesSlides/_rels/notesSlide16.xml.rels" ContentType="application/vnd.openxmlformats-package.relationships+xml"/>
  <Override PartName="/ppt/notesSlides/_rels/notesSlide15.xml.rels" ContentType="application/vnd.openxmlformats-package.relationships+xml"/>
  <Override PartName="/ppt/notesSlides/_rels/notesSlide8.xml.rels" ContentType="application/vnd.openxmlformats-package.relationships+xml"/>
  <Override PartName="/ppt/notesSlides/_rels/notesSlide14.xml.rels" ContentType="application/vnd.openxmlformats-package.relationships+xml"/>
  <Override PartName="/ppt/notesSlides/_rels/notesSlide13.xml.rels" ContentType="application/vnd.openxmlformats-package.relationships+xml"/>
  <Override PartName="/ppt/notesSlides/_rels/notesSlide12.xml.rels" ContentType="application/vnd.openxmlformats-package.relationships+xml"/>
  <Override PartName="/ppt/notesSlides/_rels/notesSlide11.xml.rels" ContentType="application/vnd.openxmlformats-package.relationships+xml"/>
  <Override PartName="/ppt/notesSlides/_rels/notesSlide10.xml.rels" ContentType="application/vnd.openxmlformats-package.relationships+xml"/>
  <Override PartName="/ppt/notesSlides/_rels/notesSlide2.xml.rels" ContentType="application/vnd.openxmlformats-package.relationships+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8.xml" ContentType="application/vnd.openxmlformats-officedocument.presentationml.notesSlide+xml"/>
  <Override PartName="/ppt/notesSlides/notesSlide20.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Lst>
  <p:sldSz cx="9144000" cy="6858000"/>
  <p:notesSz cx="7019925" cy="92694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20" Type="http://schemas.openxmlformats.org/officeDocument/2006/relationships/slide" Target="slides/slide17.xml"/><Relationship Id="rId21" Type="http://schemas.openxmlformats.org/officeDocument/2006/relationships/slide" Target="slides/slide18.xml"/><Relationship Id="rId22" Type="http://schemas.openxmlformats.org/officeDocument/2006/relationships/slide" Target="slides/slide19.xml"/><Relationship Id="rId23" Type="http://schemas.openxmlformats.org/officeDocument/2006/relationships/slide" Target="slides/slide20.xml"/><Relationship Id="rId24" Type="http://schemas.openxmlformats.org/officeDocument/2006/relationships/slide" Target="slides/slide21.xml"/><Relationship Id="rId25"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 name=""/>
          <p:cNvSpPr/>
          <p:nvPr/>
        </p:nvSpPr>
        <p:spPr>
          <a:xfrm>
            <a:off x="0" y="0"/>
            <a:ext cx="7020000" cy="92700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000000"/>
              </a:solidFill>
              <a:effectLst/>
              <a:uFillTx/>
              <a:latin typeface="Times New Roman"/>
            </a:endParaRPr>
          </a:p>
        </p:txBody>
      </p:sp>
      <p:sp>
        <p:nvSpPr>
          <p:cNvPr id="8" name="PlaceHolder 1"/>
          <p:cNvSpPr>
            <a:spLocks noGrp="1"/>
          </p:cNvSpPr>
          <p:nvPr>
            <p:ph type="hdr"/>
          </p:nvPr>
        </p:nvSpPr>
        <p:spPr>
          <a:xfrm>
            <a:off x="-360" y="0"/>
            <a:ext cx="3041640" cy="463680"/>
          </a:xfrm>
          <a:prstGeom prst="rect">
            <a:avLst/>
          </a:prstGeom>
          <a:noFill/>
          <a:ln w="0">
            <a:noFill/>
          </a:ln>
        </p:spPr>
        <p:txBody>
          <a:bodyPr lIns="92880" rIns="92880" tIns="46440" bIns="46440" anchor="t">
            <a:noAutofit/>
          </a:bodyPr>
          <a:p>
            <a:pPr indent="0">
              <a:buNone/>
              <a:tabLst>
                <a:tab algn="l" pos="0"/>
                <a:tab algn="l" pos="930240"/>
                <a:tab algn="l" pos="1860480"/>
                <a:tab algn="l" pos="2790720"/>
                <a:tab algn="l" pos="3720960"/>
                <a:tab algn="l" pos="4651200"/>
                <a:tab algn="l" pos="5581800"/>
                <a:tab algn="l" pos="6512040"/>
                <a:tab algn="l" pos="7442280"/>
                <a:tab algn="l" pos="8372520"/>
                <a:tab algn="l" pos="9302760"/>
                <a:tab algn="l" pos="1023300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9" name="PlaceHolder 2"/>
          <p:cNvSpPr>
            <a:spLocks noGrp="1"/>
          </p:cNvSpPr>
          <p:nvPr>
            <p:ph type="dt" idx="4"/>
          </p:nvPr>
        </p:nvSpPr>
        <p:spPr>
          <a:xfrm>
            <a:off x="3978000" y="0"/>
            <a:ext cx="3041640" cy="463680"/>
          </a:xfrm>
          <a:prstGeom prst="rect">
            <a:avLst/>
          </a:prstGeom>
          <a:noFill/>
          <a:ln w="0">
            <a:noFill/>
          </a:ln>
        </p:spPr>
        <p:txBody>
          <a:bodyPr lIns="92880" rIns="92880" tIns="46440" bIns="46440" anchor="t">
            <a:noAutofit/>
          </a:bodyPr>
          <a:lstStyle>
            <a:lvl1pPr indent="0" algn="r">
              <a:buNone/>
              <a:tabLst>
                <a:tab algn="l" pos="0"/>
                <a:tab algn="l" pos="930240"/>
                <a:tab algn="l" pos="1860480"/>
                <a:tab algn="l" pos="2790720"/>
                <a:tab algn="l" pos="3720960"/>
                <a:tab algn="l" pos="4651200"/>
                <a:tab algn="l" pos="5581800"/>
                <a:tab algn="l" pos="6512040"/>
                <a:tab algn="l" pos="7442280"/>
                <a:tab algn="l" pos="8372520"/>
                <a:tab algn="l" pos="9302760"/>
                <a:tab algn="l" pos="10233000"/>
              </a:tabLst>
              <a:defRPr b="0" lang="en-US" sz="1200" strike="noStrike" u="none">
                <a:solidFill>
                  <a:srgbClr val="000000"/>
                </a:solidFill>
                <a:effectLst/>
                <a:uFillTx/>
                <a:latin typeface="Times New Roman"/>
              </a:defRPr>
            </a:lvl1pPr>
          </a:lstStyle>
          <a:p>
            <a:pPr indent="0" algn="r">
              <a:buNone/>
              <a:tabLst>
                <a:tab algn="l" pos="0"/>
                <a:tab algn="l" pos="930240"/>
                <a:tab algn="l" pos="1860480"/>
                <a:tab algn="l" pos="2790720"/>
                <a:tab algn="l" pos="3720960"/>
                <a:tab algn="l" pos="4651200"/>
                <a:tab algn="l" pos="5581800"/>
                <a:tab algn="l" pos="6512040"/>
                <a:tab algn="l" pos="7442280"/>
                <a:tab algn="l" pos="8372520"/>
                <a:tab algn="l" pos="9302760"/>
                <a:tab algn="l" pos="1023300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10" name="PlaceHolder 3"/>
          <p:cNvSpPr>
            <a:spLocks noGrp="1"/>
          </p:cNvSpPr>
          <p:nvPr>
            <p:ph type="sldImg"/>
          </p:nvPr>
        </p:nvSpPr>
        <p:spPr>
          <a:xfrm>
            <a:off x="1193760" y="694800"/>
            <a:ext cx="4633920" cy="3475080"/>
          </a:xfrm>
          <a:prstGeom prst="rect">
            <a:avLst/>
          </a:prstGeom>
          <a:solidFill>
            <a:srgbClr val="ffffff"/>
          </a:solidFill>
          <a:ln w="9360">
            <a:solidFill>
              <a:srgbClr val="000000"/>
            </a:solidFill>
            <a:miter/>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move the slide</a:t>
            </a:r>
            <a:endParaRPr b="0" lang="en-US" sz="4400" strike="noStrike" u="none">
              <a:solidFill>
                <a:srgbClr val="000000"/>
              </a:solidFill>
              <a:effectLst/>
              <a:uFillTx/>
              <a:latin typeface="Times New Roman"/>
            </a:endParaRPr>
          </a:p>
        </p:txBody>
      </p:sp>
      <p:sp>
        <p:nvSpPr>
          <p:cNvPr id="11" name="PlaceHolder 4"/>
          <p:cNvSpPr>
            <a:spLocks noGrp="1"/>
          </p:cNvSpPr>
          <p:nvPr>
            <p:ph type="body"/>
          </p:nvPr>
        </p:nvSpPr>
        <p:spPr>
          <a:xfrm>
            <a:off x="934560" y="4401720"/>
            <a:ext cx="5149800" cy="4172040"/>
          </a:xfrm>
          <a:prstGeom prst="rect">
            <a:avLst/>
          </a:prstGeom>
          <a:noFill/>
          <a:ln w="0">
            <a:noFill/>
          </a:ln>
        </p:spPr>
        <p:txBody>
          <a:bodyPr lIns="92880" rIns="92880" tIns="46440" bIns="4644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Click to edit the notes format</a:t>
            </a:r>
            <a:endParaRPr b="0" lang="en-US" sz="1200" strike="noStrike" u="none">
              <a:solidFill>
                <a:srgbClr val="000000"/>
              </a:solidFill>
              <a:effectLst/>
              <a:uFillTx/>
              <a:latin typeface="Times New Roman"/>
            </a:endParaRPr>
          </a:p>
        </p:txBody>
      </p:sp>
      <p:sp>
        <p:nvSpPr>
          <p:cNvPr id="12" name="PlaceHolder 5"/>
          <p:cNvSpPr>
            <a:spLocks noGrp="1"/>
          </p:cNvSpPr>
          <p:nvPr>
            <p:ph type="ftr" idx="5"/>
          </p:nvPr>
        </p:nvSpPr>
        <p:spPr>
          <a:xfrm>
            <a:off x="-360" y="8805600"/>
            <a:ext cx="3041640" cy="463320"/>
          </a:xfrm>
          <a:prstGeom prst="rect">
            <a:avLst/>
          </a:prstGeom>
          <a:noFill/>
          <a:ln w="0">
            <a:noFill/>
          </a:ln>
        </p:spPr>
        <p:txBody>
          <a:bodyPr lIns="92880" rIns="92880" tIns="46440" bIns="46440" anchor="b">
            <a:noAutofit/>
          </a:bodyPr>
          <a:lstStyle>
            <a:lvl1pPr indent="0">
              <a:buNone/>
              <a:tabLst>
                <a:tab algn="l" pos="0"/>
                <a:tab algn="l" pos="930240"/>
                <a:tab algn="l" pos="1860480"/>
                <a:tab algn="l" pos="2790720"/>
                <a:tab algn="l" pos="3720960"/>
                <a:tab algn="l" pos="4651200"/>
                <a:tab algn="l" pos="5581800"/>
                <a:tab algn="l" pos="6512040"/>
                <a:tab algn="l" pos="7442280"/>
                <a:tab algn="l" pos="8372520"/>
                <a:tab algn="l" pos="9302760"/>
                <a:tab algn="l" pos="10233000"/>
              </a:tabLst>
              <a:defRPr b="0" lang="en-US" sz="1200" strike="noStrike" u="none">
                <a:solidFill>
                  <a:srgbClr val="000000"/>
                </a:solidFill>
                <a:effectLst/>
                <a:uFillTx/>
                <a:latin typeface="Times New Roman"/>
              </a:defRPr>
            </a:lvl1pPr>
          </a:lstStyle>
          <a:p>
            <a:pPr indent="0">
              <a:buNone/>
              <a:tabLst>
                <a:tab algn="l" pos="0"/>
                <a:tab algn="l" pos="930240"/>
                <a:tab algn="l" pos="1860480"/>
                <a:tab algn="l" pos="2790720"/>
                <a:tab algn="l" pos="3720960"/>
                <a:tab algn="l" pos="4651200"/>
                <a:tab algn="l" pos="5581800"/>
                <a:tab algn="l" pos="6512040"/>
                <a:tab algn="l" pos="7442280"/>
                <a:tab algn="l" pos="8372520"/>
                <a:tab algn="l" pos="9302760"/>
                <a:tab algn="l" pos="1023300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13" name="PlaceHolder 6"/>
          <p:cNvSpPr>
            <a:spLocks noGrp="1"/>
          </p:cNvSpPr>
          <p:nvPr>
            <p:ph type="sldNum" idx="6"/>
          </p:nvPr>
        </p:nvSpPr>
        <p:spPr>
          <a:xfrm>
            <a:off x="3978000" y="8805600"/>
            <a:ext cx="3041640" cy="463320"/>
          </a:xfrm>
          <a:prstGeom prst="rect">
            <a:avLst/>
          </a:prstGeom>
          <a:noFill/>
          <a:ln w="0">
            <a:noFill/>
          </a:ln>
        </p:spPr>
        <p:txBody>
          <a:bodyPr lIns="92880" rIns="92880" tIns="46440" bIns="46440" anchor="b">
            <a:noAutofit/>
          </a:bodyPr>
          <a:lstStyle>
            <a:lvl1pPr indent="0" algn="r">
              <a:buNone/>
              <a:tabLst>
                <a:tab algn="l" pos="0"/>
                <a:tab algn="l" pos="930240"/>
                <a:tab algn="l" pos="1860480"/>
                <a:tab algn="l" pos="2790720"/>
                <a:tab algn="l" pos="3720960"/>
                <a:tab algn="l" pos="4651200"/>
                <a:tab algn="l" pos="5581800"/>
                <a:tab algn="l" pos="6512040"/>
                <a:tab algn="l" pos="7442280"/>
                <a:tab algn="l" pos="8372520"/>
                <a:tab algn="l" pos="9302760"/>
                <a:tab algn="l" pos="10233000"/>
              </a:tabLst>
              <a:defRPr b="0" lang="en-US" sz="1200" strike="noStrike" u="none">
                <a:solidFill>
                  <a:srgbClr val="000000"/>
                </a:solidFill>
                <a:effectLst/>
                <a:uFillTx/>
                <a:latin typeface="Times New Roman"/>
              </a:defRPr>
            </a:lvl1pPr>
          </a:lstStyle>
          <a:p>
            <a:pPr indent="0" algn="r">
              <a:buNone/>
              <a:tabLst>
                <a:tab algn="l" pos="0"/>
                <a:tab algn="l" pos="930240"/>
                <a:tab algn="l" pos="1860480"/>
                <a:tab algn="l" pos="2790720"/>
                <a:tab algn="l" pos="3720960"/>
                <a:tab algn="l" pos="4651200"/>
                <a:tab algn="l" pos="5581800"/>
                <a:tab algn="l" pos="6512040"/>
                <a:tab algn="l" pos="7442280"/>
                <a:tab algn="l" pos="8372520"/>
                <a:tab algn="l" pos="9302760"/>
                <a:tab algn="l" pos="10233000"/>
              </a:tabLst>
            </a:pPr>
            <a:fld id="{E9CB2C8F-47DA-4F1E-9ED0-2C459A62B228}"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10.xml.rels><?xml version="1.0" encoding="UTF-8"?>
<Relationships xmlns="http://schemas.openxmlformats.org/package/2006/relationships"><Relationship Id="rId1" Type="http://schemas.openxmlformats.org/officeDocument/2006/relationships/slide" Target="../slides/slide10.xml"/><Relationship Id="rId2" Type="http://schemas.openxmlformats.org/officeDocument/2006/relationships/notesMaster" Target="../notesMasters/notesMaster1.xml"/>
</Relationships>
</file>

<file path=ppt/notesSlides/_rels/notesSlide11.xml.rels><?xml version="1.0" encoding="UTF-8"?>
<Relationships xmlns="http://schemas.openxmlformats.org/package/2006/relationships"><Relationship Id="rId1" Type="http://schemas.openxmlformats.org/officeDocument/2006/relationships/slide" Target="../slides/slide11.xml"/><Relationship Id="rId2" Type="http://schemas.openxmlformats.org/officeDocument/2006/relationships/notesMaster" Target="../notesMasters/notesMaster1.xml"/>
</Relationships>
</file>

<file path=ppt/notesSlides/_rels/notesSlide12.xml.rels><?xml version="1.0" encoding="UTF-8"?>
<Relationships xmlns="http://schemas.openxmlformats.org/package/2006/relationships"><Relationship Id="rId1" Type="http://schemas.openxmlformats.org/officeDocument/2006/relationships/slide" Target="../slides/slide12.xml"/><Relationship Id="rId2" Type="http://schemas.openxmlformats.org/officeDocument/2006/relationships/notesMaster" Target="../notesMasters/notesMaster1.xml"/>
</Relationships>
</file>

<file path=ppt/notesSlides/_rels/notesSlide13.xml.rels><?xml version="1.0" encoding="UTF-8"?>
<Relationships xmlns="http://schemas.openxmlformats.org/package/2006/relationships"><Relationship Id="rId1" Type="http://schemas.openxmlformats.org/officeDocument/2006/relationships/slide" Target="../slides/slide13.xml"/><Relationship Id="rId2" Type="http://schemas.openxmlformats.org/officeDocument/2006/relationships/notesMaster" Target="../notesMasters/notesMaster1.xml"/>
</Relationships>
</file>

<file path=ppt/notesSlides/_rels/notesSlide14.xml.rels><?xml version="1.0" encoding="UTF-8"?>
<Relationships xmlns="http://schemas.openxmlformats.org/package/2006/relationships"><Relationship Id="rId1" Type="http://schemas.openxmlformats.org/officeDocument/2006/relationships/slide" Target="../slides/slide14.xml"/><Relationship Id="rId2" Type="http://schemas.openxmlformats.org/officeDocument/2006/relationships/notesMaster" Target="../notesMasters/notesMaster1.xml"/>
</Relationships>
</file>

<file path=ppt/notesSlides/_rels/notesSlide15.xml.rels><?xml version="1.0" encoding="UTF-8"?>
<Relationships xmlns="http://schemas.openxmlformats.org/package/2006/relationships"><Relationship Id="rId1" Type="http://schemas.openxmlformats.org/officeDocument/2006/relationships/slide" Target="../slides/slide15.xml"/><Relationship Id="rId2" Type="http://schemas.openxmlformats.org/officeDocument/2006/relationships/notesMaster" Target="../notesMasters/notesMaster1.xml"/>
</Relationships>
</file>

<file path=ppt/notesSlides/_rels/notesSlide16.xml.rels><?xml version="1.0" encoding="UTF-8"?>
<Relationships xmlns="http://schemas.openxmlformats.org/package/2006/relationships"><Relationship Id="rId1" Type="http://schemas.openxmlformats.org/officeDocument/2006/relationships/slide" Target="../slides/slide16.xml"/><Relationship Id="rId2" Type="http://schemas.openxmlformats.org/officeDocument/2006/relationships/notesMaster" Target="../notesMasters/notesMaster1.xml"/>
</Relationships>
</file>

<file path=ppt/notesSlides/_rels/notesSlide18.xml.rels><?xml version="1.0" encoding="UTF-8"?>
<Relationships xmlns="http://schemas.openxmlformats.org/package/2006/relationships"><Relationship Id="rId1" Type="http://schemas.openxmlformats.org/officeDocument/2006/relationships/slide" Target="../slides/slide18.xml"/><Relationship Id="rId2" Type="http://schemas.openxmlformats.org/officeDocument/2006/relationships/notesMaster" Target="../notesMasters/notesMaster1.xml"/>
</Relationships>
</file>

<file path=ppt/notesSlides/_rels/notesSlide2.xml.rels><?xml version="1.0" encoding="UTF-8"?>
<Relationships xmlns="http://schemas.openxmlformats.org/package/2006/relationships"><Relationship Id="rId1" Type="http://schemas.openxmlformats.org/officeDocument/2006/relationships/slide" Target="../slides/slide2.xml"/><Relationship Id="rId2" Type="http://schemas.openxmlformats.org/officeDocument/2006/relationships/notesMaster" Target="../notesMasters/notesMaster1.xml"/>
</Relationships>
</file>

<file path=ppt/notesSlides/_rels/notesSlide20.xml.rels><?xml version="1.0" encoding="UTF-8"?>
<Relationships xmlns="http://schemas.openxmlformats.org/package/2006/relationships"><Relationship Id="rId1" Type="http://schemas.openxmlformats.org/officeDocument/2006/relationships/slide" Target="../slides/slide20.xml"/><Relationship Id="rId2" Type="http://schemas.openxmlformats.org/officeDocument/2006/relationships/notesMaster" Target="../notesMasters/notesMaster1.xml"/>
</Relationships>
</file>

<file path=ppt/notesSlides/_rels/notesSlide8.xml.rels><?xml version="1.0" encoding="UTF-8"?>
<Relationships xmlns="http://schemas.openxmlformats.org/package/2006/relationships"><Relationship Id="rId1" Type="http://schemas.openxmlformats.org/officeDocument/2006/relationships/slide" Target="../slides/slide8.xml"/><Relationship Id="rId2" Type="http://schemas.openxmlformats.org/officeDocument/2006/relationships/notesMaster" Target="../notesMasters/notesMaster1.xml"/>
</Relationships>
</file>

<file path=ppt/notesSlides/notesSlide10.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8" name="PlaceHolder 1"/>
          <p:cNvSpPr>
            <a:spLocks noGrp="1"/>
          </p:cNvSpPr>
          <p:nvPr>
            <p:ph type="sldImg"/>
          </p:nvPr>
        </p:nvSpPr>
        <p:spPr>
          <a:xfrm>
            <a:off x="1193760" y="695160"/>
            <a:ext cx="4633920" cy="3475080"/>
          </a:xfrm>
          <a:prstGeom prst="rect">
            <a:avLst/>
          </a:prstGeom>
          <a:ln w="0">
            <a:noFill/>
          </a:ln>
        </p:spPr>
      </p:sp>
      <p:sp>
        <p:nvSpPr>
          <p:cNvPr id="79" name="PlaceHolder 2"/>
          <p:cNvSpPr>
            <a:spLocks noGrp="1"/>
          </p:cNvSpPr>
          <p:nvPr>
            <p:ph type="body"/>
          </p:nvPr>
        </p:nvSpPr>
        <p:spPr>
          <a:xfrm>
            <a:off x="934560" y="4401720"/>
            <a:ext cx="5149800" cy="4172040"/>
          </a:xfrm>
          <a:prstGeom prst="rect">
            <a:avLst/>
          </a:prstGeom>
          <a:noFill/>
          <a:ln w="0">
            <a:noFill/>
          </a:ln>
        </p:spPr>
        <p:txBody>
          <a:bodyPr lIns="92880" rIns="92880" tIns="46440" bIns="4644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Slide offered to place the UK example in context and contrast the types of information available.</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 name="PlaceHolder 1"/>
          <p:cNvSpPr>
            <a:spLocks noGrp="1"/>
          </p:cNvSpPr>
          <p:nvPr>
            <p:ph type="sldImg"/>
          </p:nvPr>
        </p:nvSpPr>
        <p:spPr>
          <a:xfrm>
            <a:off x="1193760" y="695160"/>
            <a:ext cx="4633920" cy="3475080"/>
          </a:xfrm>
          <a:prstGeom prst="rect">
            <a:avLst/>
          </a:prstGeom>
          <a:ln w="0">
            <a:noFill/>
          </a:ln>
        </p:spPr>
      </p:sp>
      <p:sp>
        <p:nvSpPr>
          <p:cNvPr id="81" name="PlaceHolder 2"/>
          <p:cNvSpPr>
            <a:spLocks noGrp="1"/>
          </p:cNvSpPr>
          <p:nvPr>
            <p:ph type="body"/>
          </p:nvPr>
        </p:nvSpPr>
        <p:spPr>
          <a:xfrm>
            <a:off x="934560" y="4401720"/>
            <a:ext cx="5149800" cy="4172040"/>
          </a:xfrm>
          <a:prstGeom prst="rect">
            <a:avLst/>
          </a:prstGeom>
          <a:noFill/>
          <a:ln w="0">
            <a:noFill/>
          </a:ln>
        </p:spPr>
        <p:txBody>
          <a:bodyPr lIns="92880" rIns="92880" tIns="46440" bIns="4644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Enron database.</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Price setting Units - on the margin</a:t>
            </a:r>
            <a:endParaRPr b="0" lang="en-US" sz="1200" strike="noStrike" u="none">
              <a:solidFill>
                <a:srgbClr val="000000"/>
              </a:solidFill>
              <a:effectLst/>
              <a:uFillTx/>
              <a:latin typeface="Times New Roman"/>
            </a:endParaRP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 name="PlaceHolder 1"/>
          <p:cNvSpPr>
            <a:spLocks noGrp="1"/>
          </p:cNvSpPr>
          <p:nvPr>
            <p:ph type="sldImg"/>
          </p:nvPr>
        </p:nvSpPr>
        <p:spPr>
          <a:xfrm>
            <a:off x="1193760" y="695160"/>
            <a:ext cx="4633920" cy="3475080"/>
          </a:xfrm>
          <a:prstGeom prst="rect">
            <a:avLst/>
          </a:prstGeom>
          <a:ln w="0">
            <a:noFill/>
          </a:ln>
        </p:spPr>
      </p:sp>
      <p:sp>
        <p:nvSpPr>
          <p:cNvPr id="83" name="PlaceHolder 2"/>
          <p:cNvSpPr>
            <a:spLocks noGrp="1"/>
          </p:cNvSpPr>
          <p:nvPr>
            <p:ph type="body"/>
          </p:nvPr>
        </p:nvSpPr>
        <p:spPr>
          <a:xfrm>
            <a:off x="934560" y="4401720"/>
            <a:ext cx="5149800" cy="4172040"/>
          </a:xfrm>
          <a:prstGeom prst="rect">
            <a:avLst/>
          </a:prstGeom>
          <a:noFill/>
          <a:ln w="0">
            <a:noFill/>
          </a:ln>
        </p:spPr>
        <p:txBody>
          <a:bodyPr lIns="92880" rIns="92880" tIns="46440" bIns="4644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Who owns these units?</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Who is setting price - portfolio bidding.</a:t>
            </a:r>
            <a:endParaRPr b="0" lang="en-US" sz="1200" strike="noStrike" u="none">
              <a:solidFill>
                <a:srgbClr val="000000"/>
              </a:solidFill>
              <a:effectLst/>
              <a:uFillTx/>
              <a:latin typeface="Times New Roman"/>
            </a:endParaRP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4" name="PlaceHolder 1"/>
          <p:cNvSpPr>
            <a:spLocks noGrp="1"/>
          </p:cNvSpPr>
          <p:nvPr>
            <p:ph type="sldImg"/>
          </p:nvPr>
        </p:nvSpPr>
        <p:spPr>
          <a:xfrm>
            <a:off x="1193760" y="695160"/>
            <a:ext cx="4633920" cy="3475080"/>
          </a:xfrm>
          <a:prstGeom prst="rect">
            <a:avLst/>
          </a:prstGeom>
          <a:ln w="0">
            <a:noFill/>
          </a:ln>
        </p:spPr>
      </p:sp>
      <p:sp>
        <p:nvSpPr>
          <p:cNvPr id="85" name="PlaceHolder 2"/>
          <p:cNvSpPr>
            <a:spLocks noGrp="1"/>
          </p:cNvSpPr>
          <p:nvPr>
            <p:ph type="body"/>
          </p:nvPr>
        </p:nvSpPr>
        <p:spPr>
          <a:xfrm>
            <a:off x="934560" y="4401720"/>
            <a:ext cx="5149800" cy="4172040"/>
          </a:xfrm>
          <a:prstGeom prst="rect">
            <a:avLst/>
          </a:prstGeom>
          <a:noFill/>
          <a:ln w="0">
            <a:noFill/>
          </a:ln>
        </p:spPr>
        <p:txBody>
          <a:bodyPr lIns="92880" rIns="92880" tIns="46440" bIns="4644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Market concentration in specific market segments</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PG sets price in peaks.</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Frequent occurrence</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 name="PlaceHolder 1"/>
          <p:cNvSpPr>
            <a:spLocks noGrp="1"/>
          </p:cNvSpPr>
          <p:nvPr>
            <p:ph type="sldImg"/>
          </p:nvPr>
        </p:nvSpPr>
        <p:spPr>
          <a:xfrm>
            <a:off x="1193760" y="695160"/>
            <a:ext cx="4633920" cy="3475080"/>
          </a:xfrm>
          <a:prstGeom prst="rect">
            <a:avLst/>
          </a:prstGeom>
          <a:ln w="0">
            <a:noFill/>
          </a:ln>
        </p:spPr>
      </p:sp>
      <p:sp>
        <p:nvSpPr>
          <p:cNvPr id="87" name="PlaceHolder 2"/>
          <p:cNvSpPr>
            <a:spLocks noGrp="1"/>
          </p:cNvSpPr>
          <p:nvPr>
            <p:ph type="body"/>
          </p:nvPr>
        </p:nvSpPr>
        <p:spPr>
          <a:xfrm>
            <a:off x="934560" y="4401720"/>
            <a:ext cx="5149800" cy="4172040"/>
          </a:xfrm>
          <a:prstGeom prst="rect">
            <a:avLst/>
          </a:prstGeom>
          <a:noFill/>
          <a:ln w="0">
            <a:noFill/>
          </a:ln>
        </p:spPr>
        <p:txBody>
          <a:bodyPr lIns="92880" rIns="92880" tIns="46440" bIns="4644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Examine price range to understand the extent of bid movement.</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8" name="PlaceHolder 1"/>
          <p:cNvSpPr>
            <a:spLocks noGrp="1"/>
          </p:cNvSpPr>
          <p:nvPr>
            <p:ph type="sldImg"/>
          </p:nvPr>
        </p:nvSpPr>
        <p:spPr>
          <a:xfrm>
            <a:off x="1193760" y="695160"/>
            <a:ext cx="4633920" cy="3475080"/>
          </a:xfrm>
          <a:prstGeom prst="rect">
            <a:avLst/>
          </a:prstGeom>
          <a:ln w="0">
            <a:noFill/>
          </a:ln>
        </p:spPr>
      </p:sp>
      <p:sp>
        <p:nvSpPr>
          <p:cNvPr id="89" name="PlaceHolder 2"/>
          <p:cNvSpPr>
            <a:spLocks noGrp="1"/>
          </p:cNvSpPr>
          <p:nvPr>
            <p:ph type="body"/>
          </p:nvPr>
        </p:nvSpPr>
        <p:spPr>
          <a:xfrm>
            <a:off x="934560" y="4401720"/>
            <a:ext cx="5149800" cy="4172040"/>
          </a:xfrm>
          <a:prstGeom prst="rect">
            <a:avLst/>
          </a:prstGeom>
          <a:noFill/>
          <a:ln w="0">
            <a:noFill/>
          </a:ln>
        </p:spPr>
        <p:txBody>
          <a:bodyPr lIns="92880" rIns="92880" tIns="46440" bIns="4644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Analysis of the bidding strategies - who is changing price</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Example = this info could identify opportunities to eliminate the effects of participants price/quantity changes - e.g. understanding that the high price of power is due to competitor pricing strategies would allow cheaper power (e.g. imports) to be supplied which would cause the pricing anomaly to go away.</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This info needs to be available immediately to allow short-run price effects to be identified and acted on.</a:t>
            </a:r>
            <a:endParaRPr b="0" lang="en-US" sz="1200" strike="noStrike" u="none">
              <a:solidFill>
                <a:srgbClr val="000000"/>
              </a:solidFill>
              <a:effectLst/>
              <a:uFillTx/>
              <a:latin typeface="Times New Roman"/>
            </a:endParaRP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 name="PlaceHolder 1"/>
          <p:cNvSpPr>
            <a:spLocks noGrp="1"/>
          </p:cNvSpPr>
          <p:nvPr>
            <p:ph type="sldImg"/>
          </p:nvPr>
        </p:nvSpPr>
        <p:spPr>
          <a:xfrm>
            <a:off x="1193760" y="695160"/>
            <a:ext cx="4633920" cy="3475080"/>
          </a:xfrm>
          <a:prstGeom prst="rect">
            <a:avLst/>
          </a:prstGeom>
          <a:ln w="0">
            <a:noFill/>
          </a:ln>
        </p:spPr>
      </p:sp>
      <p:sp>
        <p:nvSpPr>
          <p:cNvPr id="91" name="PlaceHolder 2"/>
          <p:cNvSpPr>
            <a:spLocks noGrp="1"/>
          </p:cNvSpPr>
          <p:nvPr>
            <p:ph type="body"/>
          </p:nvPr>
        </p:nvSpPr>
        <p:spPr>
          <a:xfrm>
            <a:off x="390600" y="4325760"/>
            <a:ext cx="6316560" cy="4556160"/>
          </a:xfrm>
          <a:prstGeom prst="rect">
            <a:avLst/>
          </a:prstGeom>
          <a:noFill/>
          <a:ln w="0">
            <a:noFill/>
          </a:ln>
        </p:spPr>
        <p:txBody>
          <a:bodyPr lIns="92880" rIns="92880" tIns="46440" bIns="46440" anchor="t">
            <a:noAutofit/>
          </a:bodyPr>
          <a:p>
            <a:pPr indent="0">
              <a:spcBef>
                <a:spcPts val="6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Detection and policing of collusive behavior</a:t>
            </a:r>
            <a:r>
              <a:rPr b="0" lang="en-US" sz="1000" strike="noStrike" u="none">
                <a:solidFill>
                  <a:srgbClr val="000000"/>
                </a:solidFill>
                <a:effectLst/>
                <a:uFillTx/>
                <a:latin typeface="Times New Roman"/>
              </a:rPr>
              <a:t>  i.e. The MSC and the public are able to scrutinize market behavior, analyze the drivers of spot market prices, and are not restricted in the publication of their findings.  The threat of detection of non-competitive behaviour is therefore greater.</a:t>
            </a:r>
            <a:endParaRPr b="0" lang="en-US" sz="1000" strike="noStrike" u="none">
              <a:solidFill>
                <a:srgbClr val="000000"/>
              </a:solidFill>
              <a:effectLst/>
              <a:uFillTx/>
              <a:latin typeface="Times New Roman"/>
            </a:endParaRPr>
          </a:p>
          <a:p>
            <a:pPr indent="0">
              <a:spcBef>
                <a:spcPts val="6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PX Report - “the optimal data is not always available to anyone and we have had to use a number of approximations”(p41)</a:t>
            </a:r>
            <a:endParaRPr b="0" lang="en-US" sz="1000" strike="noStrike" u="none">
              <a:solidFill>
                <a:srgbClr val="000000"/>
              </a:solidFill>
              <a:effectLst/>
              <a:uFillTx/>
              <a:latin typeface="Times New Roman"/>
            </a:endParaRPr>
          </a:p>
          <a:p>
            <a:pPr indent="0">
              <a:spcBef>
                <a:spcPts val="6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PX Report - “we have written this report to provide a detailed analysis of market behaviour and market power issues, subject only to the restriction that we respect the confidentiality constraints of the PX policy.”</a:t>
            </a:r>
            <a:endParaRPr b="0" lang="en-US" sz="1000" strike="noStrike" u="none">
              <a:solidFill>
                <a:srgbClr val="000000"/>
              </a:solidFill>
              <a:effectLst/>
              <a:uFillTx/>
              <a:latin typeface="Times New Roman"/>
            </a:endParaRPr>
          </a:p>
          <a:p>
            <a:pPr indent="0">
              <a:spcBef>
                <a:spcPts val="6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indent="0">
              <a:spcBef>
                <a:spcPts val="6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Enhances confidence in the market</a:t>
            </a:r>
            <a:r>
              <a:rPr b="0" lang="en-US" sz="1000" strike="noStrike" u="none">
                <a:solidFill>
                  <a:srgbClr val="000000"/>
                </a:solidFill>
                <a:effectLst/>
                <a:uFillTx/>
                <a:latin typeface="Times New Roman"/>
              </a:rPr>
              <a:t> - that the market is operating rationally I.e. Prices reflect true Supply &amp; Demand economics rather than participant bidding strategies. </a:t>
            </a:r>
            <a:endParaRPr b="0" lang="en-US" sz="1000" strike="noStrike" u="none">
              <a:solidFill>
                <a:srgbClr val="000000"/>
              </a:solidFill>
              <a:effectLst/>
              <a:uFillTx/>
              <a:latin typeface="Times New Roman"/>
            </a:endParaRPr>
          </a:p>
          <a:p>
            <a:pPr indent="0">
              <a:spcBef>
                <a:spcPts val="6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indent="0">
              <a:spcBef>
                <a:spcPts val="6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Provides more </a:t>
            </a:r>
            <a:r>
              <a:rPr b="1" lang="en-US" sz="1000" strike="noStrike" u="none">
                <a:solidFill>
                  <a:srgbClr val="000000"/>
                </a:solidFill>
                <a:effectLst/>
                <a:uFillTx/>
                <a:latin typeface="Times New Roman"/>
              </a:rPr>
              <a:t>robust investment signals</a:t>
            </a:r>
            <a:r>
              <a:rPr b="0" lang="en-US" sz="1000" strike="noStrike" u="none">
                <a:solidFill>
                  <a:srgbClr val="000000"/>
                </a:solidFill>
                <a:effectLst/>
                <a:uFillTx/>
                <a:latin typeface="Times New Roman"/>
              </a:rPr>
              <a:t> to new entrants.  E.g. Enron 3000MW of peakers.  East v West because we do not believe $10,000/MWh for  Replacement Reserve is a robust price signal. (UK new generation due to LT contracts - wrong signal = too much B/L)</a:t>
            </a:r>
            <a:endParaRPr b="0" lang="en-US" sz="1000" strike="noStrike" u="none">
              <a:solidFill>
                <a:srgbClr val="000000"/>
              </a:solidFill>
              <a:effectLst/>
              <a:uFillTx/>
              <a:latin typeface="Times New Roman"/>
            </a:endParaRPr>
          </a:p>
          <a:p>
            <a:pPr indent="0">
              <a:spcBef>
                <a:spcPts val="6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indent="0">
              <a:spcBef>
                <a:spcPts val="6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Removes information asymmetries</a:t>
            </a:r>
            <a:r>
              <a:rPr b="0" lang="en-US" sz="1000" strike="noStrike" u="none">
                <a:solidFill>
                  <a:srgbClr val="000000"/>
                </a:solidFill>
                <a:effectLst/>
                <a:uFillTx/>
                <a:latin typeface="Times New Roman"/>
              </a:rPr>
              <a:t>.   A large market participant, currently receives more market information simply due to the data they receive on their own plant or load.  How else can this imbalance be corrected?</a:t>
            </a:r>
            <a:endParaRPr b="0" lang="en-US" sz="1000" strike="noStrike" u="none">
              <a:solidFill>
                <a:srgbClr val="000000"/>
              </a:solidFill>
              <a:effectLst/>
              <a:uFillTx/>
              <a:latin typeface="Times New Roman"/>
            </a:endParaRPr>
          </a:p>
          <a:p>
            <a:pPr indent="0">
              <a:spcBef>
                <a:spcPts val="6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indent="0">
              <a:spcBef>
                <a:spcPts val="6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Promotes more optimal allocation of resources</a:t>
            </a:r>
            <a:r>
              <a:rPr b="0" lang="en-US" sz="1000" strike="noStrike" u="none">
                <a:solidFill>
                  <a:srgbClr val="000000"/>
                </a:solidFill>
                <a:effectLst/>
                <a:uFillTx/>
                <a:latin typeface="Times New Roman"/>
              </a:rPr>
              <a:t>  - generation scheduling - market solutions to operational problems.  (e.g. arbitrage with imports)</a:t>
            </a:r>
            <a:endParaRPr b="0" lang="en-US" sz="1000" strike="noStrike" u="none">
              <a:solidFill>
                <a:srgbClr val="000000"/>
              </a:solidFill>
              <a:effectLst/>
              <a:uFillTx/>
              <a:latin typeface="Times New Roman"/>
            </a:endParaRPr>
          </a:p>
          <a:p>
            <a:pPr indent="0">
              <a:spcBef>
                <a:spcPts val="6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indent="0">
              <a:spcBef>
                <a:spcPts val="6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Enhances Liquidity</a:t>
            </a:r>
            <a:r>
              <a:rPr b="0" lang="en-US" sz="1000" strike="noStrike" u="none">
                <a:solidFill>
                  <a:srgbClr val="000000"/>
                </a:solidFill>
                <a:effectLst/>
                <a:uFillTx/>
                <a:latin typeface="Times New Roman"/>
              </a:rPr>
              <a:t> - Allows better understanding of spot market price drivers facilitating the participation of risk inviting players to offer risk management tools to risk averse participants.</a:t>
            </a:r>
            <a:endParaRPr b="0" lang="en-US" sz="1000" strike="noStrike" u="none">
              <a:solidFill>
                <a:srgbClr val="000000"/>
              </a:solidFill>
              <a:effectLst/>
              <a:uFillTx/>
              <a:latin typeface="Times New Roman"/>
            </a:endParaRP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2" name="PlaceHolder 1"/>
          <p:cNvSpPr>
            <a:spLocks noGrp="1"/>
          </p:cNvSpPr>
          <p:nvPr>
            <p:ph type="sldImg"/>
          </p:nvPr>
        </p:nvSpPr>
        <p:spPr>
          <a:xfrm>
            <a:off x="1193760" y="695160"/>
            <a:ext cx="4633920" cy="3475080"/>
          </a:xfrm>
          <a:prstGeom prst="rect">
            <a:avLst/>
          </a:prstGeom>
          <a:ln w="0">
            <a:noFill/>
          </a:ln>
        </p:spPr>
      </p:sp>
      <p:sp>
        <p:nvSpPr>
          <p:cNvPr id="93" name="PlaceHolder 2"/>
          <p:cNvSpPr>
            <a:spLocks noGrp="1"/>
          </p:cNvSpPr>
          <p:nvPr>
            <p:ph type="body"/>
          </p:nvPr>
        </p:nvSpPr>
        <p:spPr>
          <a:xfrm>
            <a:off x="934560" y="4401720"/>
            <a:ext cx="5149800" cy="4172040"/>
          </a:xfrm>
          <a:prstGeom prst="rect">
            <a:avLst/>
          </a:prstGeom>
          <a:noFill/>
          <a:ln w="0">
            <a:noFill/>
          </a:ln>
        </p:spPr>
        <p:txBody>
          <a:bodyPr lIns="92880" rIns="92880" tIns="46440" bIns="46440" anchor="t">
            <a:noAutofit/>
          </a:bodyPr>
          <a:p>
            <a:pPr indent="0">
              <a:spcBef>
                <a:spcPts val="56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Times New Roman"/>
              </a:rPr>
              <a:t>(2) Full data disclosure introduces opportunities for tacit collusion.</a:t>
            </a:r>
            <a:endParaRPr b="0" lang="en-US" sz="900" strike="noStrike" u="none">
              <a:solidFill>
                <a:srgbClr val="000000"/>
              </a:solidFill>
              <a:effectLst/>
              <a:uFillTx/>
              <a:latin typeface="Times New Roman"/>
            </a:endParaRPr>
          </a:p>
          <a:p>
            <a:pPr indent="0">
              <a:spcBef>
                <a:spcPts val="56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p>
            <a:pPr indent="0">
              <a:spcBef>
                <a:spcPts val="56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 The appropriateness or otherwise of releasing market information depends on the likelihood of non-competitive behavior in the absence of further information disclosure.  The extent of </a:t>
            </a:r>
            <a:r>
              <a:rPr b="1" lang="en-US" sz="900" strike="noStrike" u="none">
                <a:solidFill>
                  <a:srgbClr val="000000"/>
                </a:solidFill>
                <a:effectLst/>
                <a:uFillTx/>
                <a:latin typeface="Times New Roman"/>
              </a:rPr>
              <a:t>market concentration</a:t>
            </a:r>
            <a:r>
              <a:rPr b="0" lang="en-US" sz="900" strike="noStrike" u="none">
                <a:solidFill>
                  <a:srgbClr val="000000"/>
                </a:solidFill>
                <a:effectLst/>
                <a:uFillTx/>
                <a:latin typeface="Times New Roman"/>
              </a:rPr>
              <a:t> will also influence the ability to collude.</a:t>
            </a:r>
            <a:endParaRPr b="0" lang="en-US" sz="900" strike="noStrike" u="none">
              <a:solidFill>
                <a:srgbClr val="000000"/>
              </a:solidFill>
              <a:effectLst/>
              <a:uFillTx/>
              <a:latin typeface="Times New Roman"/>
            </a:endParaRPr>
          </a:p>
          <a:p>
            <a:pPr indent="0">
              <a:spcBef>
                <a:spcPts val="56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p>
            <a:pPr indent="0">
              <a:spcBef>
                <a:spcPts val="56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 Enron believes that </a:t>
            </a:r>
            <a:r>
              <a:rPr b="1" lang="en-US" sz="900" strike="noStrike" u="none">
                <a:solidFill>
                  <a:srgbClr val="000000"/>
                </a:solidFill>
                <a:effectLst/>
                <a:uFillTx/>
                <a:latin typeface="Times New Roman"/>
              </a:rPr>
              <a:t>potential for collusion already exists in the California market</a:t>
            </a:r>
            <a:r>
              <a:rPr b="0" lang="en-US" sz="900" strike="noStrike" u="none">
                <a:solidFill>
                  <a:srgbClr val="000000"/>
                </a:solidFill>
                <a:effectLst/>
                <a:uFillTx/>
                <a:latin typeface="Times New Roman"/>
              </a:rPr>
              <a:t>.  The 2nd PX Market Issues Report states “...there is evidence that some generators were successfully exercising their market power during high-demand hours to raise prices substantially above the level that would have resulted from a fully competitive market (p67)”.  Similar dynamics are possible in the ISO markets (e.g. $10,000 Replacement reserve).</a:t>
            </a:r>
            <a:endParaRPr b="0" lang="en-US" sz="900" strike="noStrike" u="none">
              <a:solidFill>
                <a:srgbClr val="000000"/>
              </a:solidFill>
              <a:effectLst/>
              <a:uFillTx/>
              <a:latin typeface="Times New Roman"/>
            </a:endParaRPr>
          </a:p>
          <a:p>
            <a:pPr indent="0">
              <a:spcBef>
                <a:spcPts val="56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p>
            <a:pPr indent="0">
              <a:spcBef>
                <a:spcPts val="56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 Information by osmosis.  Experience from both the UK and Australian market indicates that </a:t>
            </a:r>
            <a:r>
              <a:rPr b="1" lang="en-US" sz="900" strike="noStrike" u="none">
                <a:solidFill>
                  <a:srgbClr val="000000"/>
                </a:solidFill>
                <a:effectLst/>
                <a:uFillTx/>
                <a:latin typeface="Times New Roman"/>
              </a:rPr>
              <a:t>market participants can ‘learn’ how to influence the market without explicit data release</a:t>
            </a:r>
            <a:r>
              <a:rPr b="0" lang="en-US" sz="900" strike="noStrike" u="none">
                <a:solidFill>
                  <a:srgbClr val="000000"/>
                </a:solidFill>
                <a:effectLst/>
                <a:uFillTx/>
                <a:latin typeface="Times New Roman"/>
              </a:rPr>
              <a:t>.  </a:t>
            </a:r>
            <a:endParaRPr b="0" lang="en-US" sz="900" strike="noStrike" u="none">
              <a:solidFill>
                <a:srgbClr val="000000"/>
              </a:solidFill>
              <a:effectLst/>
              <a:uFillTx/>
              <a:latin typeface="Times New Roman"/>
            </a:endParaRPr>
          </a:p>
          <a:p>
            <a:pPr indent="0">
              <a:spcBef>
                <a:spcPts val="56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UK market evidence suggests that initially bids and spot prices were close to marginal cost, but after the first year of operation, bidding behavior changed and became more non-competitive (not due to any additional data release).  This has been described as a ‘gradual build-up of collusive behavior’.(ABARE 3.2). </a:t>
            </a:r>
            <a:endParaRPr b="0" lang="en-US" sz="900" strike="noStrike" u="none">
              <a:solidFill>
                <a:srgbClr val="000000"/>
              </a:solidFill>
              <a:effectLst/>
              <a:uFillTx/>
              <a:latin typeface="Times New Roman"/>
            </a:endParaRPr>
          </a:p>
          <a:p>
            <a:pPr indent="0">
              <a:spcBef>
                <a:spcPts val="56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The 2nd PX Market Issues Report also concludes that participant behavior evolved in the direction of strongly profit-maximizing behavior.</a:t>
            </a:r>
            <a:endParaRPr b="0" lang="en-US" sz="900" strike="noStrike" u="none">
              <a:solidFill>
                <a:srgbClr val="000000"/>
              </a:solidFill>
              <a:effectLst/>
              <a:uFillTx/>
              <a:latin typeface="Times New Roman"/>
            </a:endParaRPr>
          </a:p>
          <a:p>
            <a:pPr indent="0">
              <a:spcBef>
                <a:spcPts val="337"/>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4" name="PlaceHolder 1"/>
          <p:cNvSpPr>
            <a:spLocks noGrp="1"/>
          </p:cNvSpPr>
          <p:nvPr>
            <p:ph type="sldImg"/>
          </p:nvPr>
        </p:nvSpPr>
        <p:spPr>
          <a:xfrm>
            <a:off x="1193760" y="695160"/>
            <a:ext cx="4633920" cy="3475080"/>
          </a:xfrm>
          <a:prstGeom prst="rect">
            <a:avLst/>
          </a:prstGeom>
          <a:ln w="0">
            <a:noFill/>
          </a:ln>
        </p:spPr>
      </p:sp>
      <p:sp>
        <p:nvSpPr>
          <p:cNvPr id="75" name="PlaceHolder 2"/>
          <p:cNvSpPr>
            <a:spLocks noGrp="1"/>
          </p:cNvSpPr>
          <p:nvPr>
            <p:ph type="body"/>
          </p:nvPr>
        </p:nvSpPr>
        <p:spPr>
          <a:xfrm>
            <a:off x="934560" y="4401720"/>
            <a:ext cx="5149800" cy="4172040"/>
          </a:xfrm>
          <a:prstGeom prst="rect">
            <a:avLst/>
          </a:prstGeom>
          <a:noFill/>
          <a:ln w="0">
            <a:noFill/>
          </a:ln>
        </p:spPr>
        <p:txBody>
          <a:bodyPr lIns="92880" rIns="92880" tIns="46440" bIns="4644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Some sources of info for this:</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Experience from UK Pool  - understand this is a different market, but many of the same issues have occurred and so this provides a valid reference point.</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2nd Report on Market Issues in the California Power Exchange Energy markets (PX Market Monitoring Committee) March 9, 1999. - appreciate that this is the PX rather than the ISO, but again, many of the market dynamics are directly applicable to the ISO.</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ABARE (Aust. Bureau of Agricultural &amp; Resource Economics) report prepared for the Australian Competition and Consumer Commission Jan 1998, on “Strategic behaviour in the national electricity market”.</a:t>
            </a:r>
            <a:endParaRPr b="0" lang="en-US" sz="1200" strike="noStrike" u="none">
              <a:solidFill>
                <a:srgbClr val="000000"/>
              </a:solidFill>
              <a:effectLst/>
              <a:uFillTx/>
              <a:latin typeface="Times New Roman"/>
            </a:endParaRP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 name="PlaceHolder 1"/>
          <p:cNvSpPr>
            <a:spLocks noGrp="1"/>
          </p:cNvSpPr>
          <p:nvPr>
            <p:ph type="sldImg"/>
          </p:nvPr>
        </p:nvSpPr>
        <p:spPr>
          <a:xfrm>
            <a:off x="1193760" y="695160"/>
            <a:ext cx="4633920" cy="3475080"/>
          </a:xfrm>
          <a:prstGeom prst="rect">
            <a:avLst/>
          </a:prstGeom>
          <a:ln w="0">
            <a:noFill/>
          </a:ln>
        </p:spPr>
      </p:sp>
      <p:sp>
        <p:nvSpPr>
          <p:cNvPr id="95" name="PlaceHolder 2"/>
          <p:cNvSpPr>
            <a:spLocks noGrp="1"/>
          </p:cNvSpPr>
          <p:nvPr>
            <p:ph type="body"/>
          </p:nvPr>
        </p:nvSpPr>
        <p:spPr>
          <a:xfrm>
            <a:off x="934560" y="4401720"/>
            <a:ext cx="5149800" cy="4172040"/>
          </a:xfrm>
          <a:prstGeom prst="rect">
            <a:avLst/>
          </a:prstGeom>
          <a:noFill/>
          <a:ln w="0">
            <a:noFill/>
          </a:ln>
        </p:spPr>
        <p:txBody>
          <a:bodyPr lIns="92880" rIns="92880" tIns="46440" bIns="46440" anchor="t">
            <a:noAutofit/>
          </a:bodyPr>
          <a:p>
            <a:pPr indent="0">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indent="0">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Not the exhaustive list………….</a:t>
            </a:r>
            <a:endParaRPr b="0" lang="en-US" sz="1400" strike="noStrike" u="none">
              <a:solidFill>
                <a:srgbClr val="000000"/>
              </a:solidFill>
              <a:effectLst/>
              <a:uFillTx/>
              <a:latin typeface="Times New Roman"/>
            </a:endParaRP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 name="PlaceHolder 1"/>
          <p:cNvSpPr>
            <a:spLocks noGrp="1"/>
          </p:cNvSpPr>
          <p:nvPr>
            <p:ph type="sldImg"/>
          </p:nvPr>
        </p:nvSpPr>
        <p:spPr>
          <a:xfrm>
            <a:off x="1193760" y="695160"/>
            <a:ext cx="4633920" cy="3475080"/>
          </a:xfrm>
          <a:prstGeom prst="rect">
            <a:avLst/>
          </a:prstGeom>
          <a:ln w="0">
            <a:noFill/>
          </a:ln>
        </p:spPr>
      </p:sp>
      <p:sp>
        <p:nvSpPr>
          <p:cNvPr id="77" name="PlaceHolder 2"/>
          <p:cNvSpPr>
            <a:spLocks noGrp="1"/>
          </p:cNvSpPr>
          <p:nvPr>
            <p:ph type="body"/>
          </p:nvPr>
        </p:nvSpPr>
        <p:spPr>
          <a:xfrm>
            <a:off x="934560" y="4401720"/>
            <a:ext cx="5149800" cy="4172040"/>
          </a:xfrm>
          <a:prstGeom prst="rect">
            <a:avLst/>
          </a:prstGeom>
          <a:noFill/>
          <a:ln w="0">
            <a:noFill/>
          </a:ln>
        </p:spPr>
        <p:txBody>
          <a:bodyPr lIns="92880" rIns="92880" tIns="46440" bIns="4644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Examine market concentration and highlight how release of participant data would help  alleviate such issues</a:t>
            </a:r>
            <a:endParaRPr b="0" lang="en-US" sz="1400" strike="noStrike" u="none">
              <a:solidFill>
                <a:srgbClr val="000000"/>
              </a:solidFill>
              <a:effectLst/>
              <a:uFillTx/>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6"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98E2B0EE-45AC-4EE6-9AF7-2EB9EE9748ED}"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F6D8489D-6A04-4B62-BB97-5E8863E37CC6}" type="slidenum">
              <a:t>&lt;#&gt;</a:t>
            </a:fld>
          </a:p>
        </p:txBody>
      </p:sp>
      <p:sp>
        <p:nvSpPr>
          <p:cNvPr id="4" name="PlaceHolder 3"/>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905B0C4D-0DB0-45A1-82DE-056222A01AF1}"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s/_rels/slide1.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2.xml"/><Relationship Id="rId3" Type="http://schemas.openxmlformats.org/officeDocument/2006/relationships/notesSlide" Target="../notesSlides/notesSlide10.xml"/>
</Relationships>
</file>

<file path=ppt/slides/_rels/slide11.xml.rels><?xml version="1.0" encoding="UTF-8"?>
<Relationships xmlns="http://schemas.openxmlformats.org/package/2006/relationships"><Relationship Id="rId1" Type="http://schemas.openxmlformats.org/officeDocument/2006/relationships/hyperlink" Target="file:///Day-0.htm" TargetMode="External"/><Relationship Id="rId2" Type="http://schemas.openxmlformats.org/officeDocument/2006/relationships/hyperlink" Target="file:///Day-1.htm" TargetMode="External"/><Relationship Id="rId3" Type="http://schemas.openxmlformats.org/officeDocument/2006/relationships/hyperlink" Target="file:///Day-2.htm" TargetMode="External"/><Relationship Id="rId4" Type="http://schemas.openxmlformats.org/officeDocument/2006/relationships/hyperlink" Target="file:///Day-3.htm" TargetMode="External"/><Relationship Id="rId5" Type="http://schemas.openxmlformats.org/officeDocument/2006/relationships/hyperlink" Target="file:///Day-4.htm" TargetMode="External"/><Relationship Id="rId6" Type="http://schemas.openxmlformats.org/officeDocument/2006/relationships/hyperlink" Target="file:///Day-5.htm" TargetMode="External"/><Relationship Id="rId7" Type="http://schemas.openxmlformats.org/officeDocument/2006/relationships/hyperlink" Target="file:///Day-6.htm" TargetMode="External"/><Relationship Id="rId8" Type="http://schemas.openxmlformats.org/officeDocument/2006/relationships/image" Target="../media/image1.jpeg"/><Relationship Id="rId9" Type="http://schemas.openxmlformats.org/officeDocument/2006/relationships/slideLayout" Target="../slideLayouts/slideLayout2.xml"/><Relationship Id="rId10" Type="http://schemas.openxmlformats.org/officeDocument/2006/relationships/notesSlide" Target="../notesSlides/notesSlide11.xml"/>
</Relationships>
</file>

<file path=ppt/slides/_rels/slide12.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2.xml"/><Relationship Id="rId3" Type="http://schemas.openxmlformats.org/officeDocument/2006/relationships/notesSlide" Target="../notesSlides/notesSlide12.xml"/>
</Relationships>
</file>

<file path=ppt/slides/_rels/slide13.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2.xml"/><Relationship Id="rId3" Type="http://schemas.openxmlformats.org/officeDocument/2006/relationships/notesSlide" Target="../notesSlides/notesSlide13.xml"/>
</Relationships>
</file>

<file path=ppt/slides/_rels/slide14.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2.xml"/><Relationship Id="rId3" Type="http://schemas.openxmlformats.org/officeDocument/2006/relationships/notesSlide" Target="../notesSlides/notesSlide14.xml"/>
</Relationships>
</file>

<file path=ppt/slides/_rels/slide15.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2.xml"/><Relationship Id="rId3" Type="http://schemas.openxmlformats.org/officeDocument/2006/relationships/notesSlide" Target="../notesSlides/notesSlide15.xml"/>
</Relationships>
</file>

<file path=ppt/slides/_rels/slide16.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2.xml"/><Relationship Id="rId3" Type="http://schemas.openxmlformats.org/officeDocument/2006/relationships/notesSlide" Target="../notesSlides/notesSlide16.xml"/>
</Relationships>
</file>

<file path=ppt/slides/_rels/slide17.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2.xml"/>
</Relationships>
</file>

<file path=ppt/slides/_rels/slide18.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2.xml"/><Relationship Id="rId3" Type="http://schemas.openxmlformats.org/officeDocument/2006/relationships/notesSlide" Target="../notesSlides/notesSlide18.xml"/>
</Relationships>
</file>

<file path=ppt/slides/_rels/slide19.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1.xml"/><Relationship Id="rId3" Type="http://schemas.openxmlformats.org/officeDocument/2006/relationships/notesSlide" Target="../notesSlides/notesSlide2.xml"/>
</Relationships>
</file>

<file path=ppt/slides/_rels/slide20.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2.xml"/><Relationship Id="rId3" Type="http://schemas.openxmlformats.org/officeDocument/2006/relationships/notesSlide" Target="../notesSlides/notesSlide20.xml"/>
</Relationships>
</file>

<file path=ppt/slides/_rels/slide21.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3.wmf"/><Relationship Id="rId3" Type="http://schemas.openxmlformats.org/officeDocument/2006/relationships/image" Target="../media/image1.jpeg"/><Relationship Id="rId4"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2.xml"/>
</Relationships>
</file>

<file path=ppt/slides/_rels/slide4.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2.xml"/>
</Relationships>
</file>

<file path=ppt/slides/_rels/slide5.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2.xml"/>
</Relationships>
</file>

<file path=ppt/slides/_rels/slide6.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2.xml"/>
</Relationships>
</file>

<file path=ppt/slides/_rels/slide7.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2.xml"/>
</Relationships>
</file>

<file path=ppt/slides/_rels/slide8.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2.xml"/><Relationship Id="rId3" Type="http://schemas.openxmlformats.org/officeDocument/2006/relationships/notesSlide" Target="../notesSlides/notesSlide8.xml"/>
</Relationships>
</file>

<file path=ppt/slides/_rels/slide9.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2.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 name=""/>
          <p:cNvSpPr/>
          <p:nvPr/>
        </p:nvSpPr>
        <p:spPr>
          <a:xfrm>
            <a:off x="838080" y="3657600"/>
            <a:ext cx="7467840" cy="3056040"/>
          </a:xfrm>
          <a:prstGeom prst="rect">
            <a:avLst/>
          </a:prstGeom>
          <a:noFill/>
          <a:ln w="0">
            <a:noFill/>
          </a:ln>
        </p:spPr>
        <p:style>
          <a:lnRef idx="0"/>
          <a:fillRef idx="0"/>
          <a:effectRef idx="0"/>
          <a:fontRef idx="minor"/>
        </p:style>
        <p:txBody>
          <a:bodyPr lIns="90000" rIns="90000" tIns="46800" bIns="46800" anchor="t">
            <a:spAutoFit/>
          </a:bodyPr>
          <a:p>
            <a:pPr algn="ct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spcBef>
                <a:spcPts val="17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June 7, 1999</a:t>
            </a:r>
            <a:endParaRPr b="0" lang="en-US" sz="2800" strike="noStrike" u="none">
              <a:solidFill>
                <a:srgbClr val="000000"/>
              </a:solidFill>
              <a:effectLst/>
              <a:uFillTx/>
              <a:latin typeface="Times New Roman"/>
            </a:endParaRPr>
          </a:p>
          <a:p>
            <a:pPr algn="ctr">
              <a:spcBef>
                <a:spcPts val="17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800" strike="noStrike" u="none">
                <a:solidFill>
                  <a:srgbClr val="000000"/>
                </a:solidFill>
                <a:effectLst/>
                <a:uFillTx/>
                <a:latin typeface="Times New Roman"/>
              </a:rPr>
              <a:t>Paul Mead, Director</a:t>
            </a:r>
            <a:endParaRPr b="0" lang="en-US" sz="2800" strike="noStrike" u="none">
              <a:solidFill>
                <a:srgbClr val="000000"/>
              </a:solidFill>
              <a:effectLst/>
              <a:uFillTx/>
              <a:latin typeface="Times New Roman"/>
            </a:endParaRPr>
          </a:p>
          <a:p>
            <a:pPr algn="ctr">
              <a:spcBef>
                <a:spcPts val="17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800" strike="noStrike" u="none">
                <a:solidFill>
                  <a:srgbClr val="000000"/>
                </a:solidFill>
                <a:effectLst/>
                <a:uFillTx/>
                <a:latin typeface="Times New Roman"/>
              </a:rPr>
              <a:t>Enron Capital &amp; Trade</a:t>
            </a:r>
            <a:endParaRPr b="0" lang="en-US" sz="2800" strike="noStrike" u="none">
              <a:solidFill>
                <a:srgbClr val="000000"/>
              </a:solidFill>
              <a:effectLst/>
              <a:uFillTx/>
              <a:latin typeface="Times New Roman"/>
            </a:endParaRPr>
          </a:p>
          <a:p>
            <a:pPr algn="ctr">
              <a:spcBef>
                <a:spcPts val="17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p:txBody>
      </p:sp>
      <p:pic>
        <p:nvPicPr>
          <p:cNvPr id="15" name="enron_logo" descr=""/>
          <p:cNvPicPr/>
          <p:nvPr/>
        </p:nvPicPr>
        <p:blipFill>
          <a:blip r:embed="rId1"/>
          <a:stretch/>
        </p:blipFill>
        <p:spPr>
          <a:xfrm>
            <a:off x="8534520" y="6248520"/>
            <a:ext cx="609480" cy="609480"/>
          </a:xfrm>
          <a:prstGeom prst="rect">
            <a:avLst/>
          </a:prstGeom>
          <a:noFill/>
          <a:ln w="0">
            <a:noFill/>
          </a:ln>
        </p:spPr>
      </p:pic>
      <p:sp>
        <p:nvSpPr>
          <p:cNvPr id="16" name=""/>
          <p:cNvSpPr txBox="1"/>
          <p:nvPr/>
        </p:nvSpPr>
        <p:spPr>
          <a:xfrm>
            <a:off x="1066680" y="914400"/>
            <a:ext cx="6858000" cy="1676520"/>
          </a:xfrm>
          <a:prstGeom prst="rect">
            <a:avLst/>
          </a:prstGeom>
        </p:spPr>
        <p:txBody>
          <a:bodyPr wrap="none" lIns="90000" rIns="90000" tIns="46800" bIns="46800" anchor="t" anchorCtr="1">
            <a:prstTxWarp prst="textPlain">
              <a:avLst>
                <a:gd name="adj" fmla="val 50000"/>
              </a:avLst>
            </a:prstTxWarp>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pc="3" strike="noStrike" u="none">
                <a:ln w="0">
                  <a:noFill/>
                </a:ln>
                <a:solidFill>
                  <a:srgbClr val="336699"/>
                </a:solidFill>
                <a:effectLst>
                  <a:outerShdw dist="40186" dir="1096358" blurRad="0" rotWithShape="0">
                    <a:srgbClr val="c0c0c0"/>
                  </a:outerShdw>
                </a:effectLst>
                <a:uFillTx/>
                <a:latin typeface="Times New Roman"/>
              </a:rPr>
              <a:t>ISO Data Release</a:t>
            </a:r>
            <a:endParaRPr b="0" lang="en-US" sz="2400" spc="3" strike="noStrike" u="none">
              <a:ln w="0">
                <a:noFill/>
              </a:ln>
              <a:solidFill>
                <a:srgbClr val="336699"/>
              </a:solidFill>
              <a:effectLst>
                <a:outerShdw dist="40186" dir="1096358" blurRad="0" rotWithShape="0">
                  <a:srgbClr val="c0c0c0"/>
                </a:outerShdw>
              </a:effectLst>
              <a:uFillTx/>
              <a:latin typeface="Times New Roman"/>
              <a:ea typeface="Times New Roman"/>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1" name=""/>
          <p:cNvSpPr/>
          <p:nvPr/>
        </p:nvSpPr>
        <p:spPr>
          <a:xfrm>
            <a:off x="514440" y="1371600"/>
            <a:ext cx="8400960" cy="4572000"/>
          </a:xfrm>
          <a:prstGeom prst="rect">
            <a:avLst/>
          </a:prstGeom>
          <a:noFill/>
          <a:ln w="0">
            <a:noFill/>
          </a:ln>
        </p:spPr>
        <p:style>
          <a:lnRef idx="0"/>
          <a:fillRef idx="0"/>
          <a:effectRef idx="0"/>
          <a:fontRef idx="minor"/>
        </p:style>
        <p:txBody>
          <a:bodyPr lIns="92160" rIns="92160" tIns="46080" bIns="46080" anchor="t">
            <a:normAutofit/>
          </a:bodyPr>
          <a:p>
            <a:pPr marL="343080" indent="-343080">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800" strike="noStrike" u="none">
                <a:solidFill>
                  <a:srgbClr val="000000"/>
                </a:solidFill>
                <a:effectLst/>
                <a:uFillTx/>
                <a:latin typeface="Times New Roman"/>
              </a:rPr>
              <a:t>Generator variables - </a:t>
            </a:r>
            <a:r>
              <a:rPr b="0" lang="en-GB" sz="2000" strike="noStrike" u="none">
                <a:solidFill>
                  <a:srgbClr val="000000"/>
                </a:solidFill>
                <a:effectLst/>
                <a:uFillTx/>
                <a:latin typeface="Times New Roman"/>
              </a:rPr>
              <a:t>300 gensets.  1/2 hourly data including:</a:t>
            </a:r>
            <a:endParaRPr b="0" lang="en-US" sz="2000" strike="noStrike" u="none">
              <a:solidFill>
                <a:srgbClr val="000000"/>
              </a:solidFill>
              <a:effectLst/>
              <a:uFillTx/>
              <a:latin typeface="Times New Roman"/>
            </a:endParaRPr>
          </a:p>
          <a:p>
            <a:pPr marL="343080" indent="-343080">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000000"/>
                </a:solidFill>
                <a:effectLst/>
                <a:uFillTx/>
                <a:latin typeface="Times New Roman"/>
              </a:rPr>
              <a:t>	</a:t>
            </a:r>
            <a:r>
              <a:rPr b="0" lang="en-GB" sz="2000" strike="noStrike" u="none">
                <a:solidFill>
                  <a:srgbClr val="000000"/>
                </a:solidFill>
                <a:effectLst/>
                <a:uFillTx/>
                <a:latin typeface="Times New Roman"/>
              </a:rPr>
              <a:t>availability declarations, redeclarations, offer files, plant dynamics, scheduling data, actual metered generation, disappearance ratios, etc etc....</a:t>
            </a:r>
            <a:endParaRPr b="0" lang="en-US" sz="2000" strike="noStrike" u="none">
              <a:solidFill>
                <a:srgbClr val="000000"/>
              </a:solidFill>
              <a:effectLst/>
              <a:uFillTx/>
              <a:latin typeface="Times New Roman"/>
            </a:endParaRPr>
          </a:p>
          <a:p>
            <a:pPr marL="343080" indent="-343080">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343080">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800" strike="noStrike" u="none">
                <a:solidFill>
                  <a:srgbClr val="000000"/>
                </a:solidFill>
                <a:effectLst/>
                <a:uFillTx/>
                <a:latin typeface="Times New Roman"/>
              </a:rPr>
              <a:t>Demand variables - </a:t>
            </a:r>
            <a:r>
              <a:rPr b="0" lang="en-GB" sz="2000" strike="noStrike" u="none">
                <a:solidFill>
                  <a:srgbClr val="000000"/>
                </a:solidFill>
                <a:effectLst/>
                <a:uFillTx/>
                <a:latin typeface="Times New Roman"/>
              </a:rPr>
              <a:t>10 different definitions of demand:</a:t>
            </a:r>
            <a:endParaRPr b="0" lang="en-US" sz="2000" strike="noStrike" u="none">
              <a:solidFill>
                <a:srgbClr val="000000"/>
              </a:solidFill>
              <a:effectLst/>
              <a:uFillTx/>
              <a:latin typeface="Times New Roman"/>
            </a:endParaRPr>
          </a:p>
          <a:p>
            <a:pPr marL="343080" indent="-343080">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000000"/>
                </a:solidFill>
                <a:effectLst/>
                <a:uFillTx/>
                <a:latin typeface="Times New Roman"/>
              </a:rPr>
              <a:t>	</a:t>
            </a:r>
            <a:r>
              <a:rPr b="0" lang="en-GB" sz="2000" strike="noStrike" u="none">
                <a:solidFill>
                  <a:srgbClr val="000000"/>
                </a:solidFill>
                <a:effectLst/>
                <a:uFillTx/>
                <a:latin typeface="Times New Roman"/>
              </a:rPr>
              <a:t>forecast demand for day ahead, week-ahead month-ahead, year-ahead, actual demand, system reserve, weather-corrected demand, standard errors of the forecast, etc etc.......</a:t>
            </a:r>
            <a:endParaRPr b="0" lang="en-US" sz="2000" strike="noStrike" u="none">
              <a:solidFill>
                <a:srgbClr val="000000"/>
              </a:solidFill>
              <a:effectLst/>
              <a:uFillTx/>
              <a:latin typeface="Times New Roman"/>
            </a:endParaRPr>
          </a:p>
          <a:p>
            <a:pPr marL="343080" indent="-343080">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343080">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800" strike="noStrike" u="none">
                <a:solidFill>
                  <a:srgbClr val="000000"/>
                </a:solidFill>
                <a:effectLst/>
                <a:uFillTx/>
                <a:latin typeface="Times New Roman"/>
              </a:rPr>
              <a:t>Price variables - </a:t>
            </a:r>
            <a:r>
              <a:rPr b="0" lang="en-GB" sz="2000" strike="noStrike" u="none">
                <a:solidFill>
                  <a:srgbClr val="000000"/>
                </a:solidFill>
                <a:effectLst/>
                <a:uFillTx/>
                <a:latin typeface="Times New Roman"/>
              </a:rPr>
              <a:t>3 price variables (SMP, PPP and PSP)</a:t>
            </a:r>
            <a:endParaRPr b="0" lang="en-US" sz="2000" strike="noStrike" u="none">
              <a:solidFill>
                <a:srgbClr val="000000"/>
              </a:solidFill>
              <a:effectLst/>
              <a:uFillTx/>
              <a:latin typeface="Times New Roman"/>
            </a:endParaRPr>
          </a:p>
          <a:p>
            <a:pPr marL="343080" indent="-343080">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000000"/>
                </a:solidFill>
                <a:effectLst/>
                <a:uFillTx/>
                <a:latin typeface="Times New Roman"/>
              </a:rPr>
              <a:t>	</a:t>
            </a:r>
            <a:r>
              <a:rPr b="0" lang="en-GB" sz="2000" strike="noStrike" u="none">
                <a:solidFill>
                  <a:srgbClr val="000000"/>
                </a:solidFill>
                <a:effectLst/>
                <a:uFillTx/>
                <a:latin typeface="Times New Roman"/>
              </a:rPr>
              <a:t>provisional and final numbers for each 1/2 hour of the day</a:t>
            </a:r>
            <a:endParaRPr b="0" lang="en-US" sz="2000" strike="noStrike" u="none">
              <a:solidFill>
                <a:srgbClr val="000000"/>
              </a:solidFill>
              <a:effectLst/>
              <a:uFillTx/>
              <a:latin typeface="Times New Roman"/>
            </a:endParaRPr>
          </a:p>
          <a:p>
            <a:pPr marL="343080" indent="-343080">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pic>
        <p:nvPicPr>
          <p:cNvPr id="42" name="enron_logo" descr=""/>
          <p:cNvPicPr/>
          <p:nvPr/>
        </p:nvPicPr>
        <p:blipFill>
          <a:blip r:embed="rId1"/>
          <a:stretch/>
        </p:blipFill>
        <p:spPr>
          <a:xfrm>
            <a:off x="8532720" y="6243480"/>
            <a:ext cx="609840" cy="609840"/>
          </a:xfrm>
          <a:prstGeom prst="rect">
            <a:avLst/>
          </a:prstGeom>
          <a:noFill/>
          <a:ln w="0">
            <a:noFill/>
          </a:ln>
        </p:spPr>
      </p:pic>
      <p:sp>
        <p:nvSpPr>
          <p:cNvPr id="43" name=""/>
          <p:cNvSpPr txBox="1"/>
          <p:nvPr/>
        </p:nvSpPr>
        <p:spPr>
          <a:xfrm>
            <a:off x="2895480" y="457200"/>
            <a:ext cx="3733920" cy="752400"/>
          </a:xfrm>
          <a:prstGeom prst="rect">
            <a:avLst/>
          </a:prstGeom>
        </p:spPr>
        <p:txBody>
          <a:bodyPr wrap="none" lIns="90000" rIns="90000" tIns="46800" bIns="46800" anchor="t" anchorCtr="1">
            <a:prstTxWarp prst="textPlain">
              <a:avLst>
                <a:gd name="adj" fmla="val 50000"/>
              </a:avLst>
            </a:prstTxWarp>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pc="3" strike="noStrike" u="none">
                <a:ln w="0">
                  <a:noFill/>
                </a:ln>
                <a:solidFill>
                  <a:srgbClr val="336699"/>
                </a:solidFill>
                <a:effectLst>
                  <a:outerShdw dist="40186" dir="1096358" blurRad="0" rotWithShape="0">
                    <a:srgbClr val="c0c0c0"/>
                  </a:outerShdw>
                </a:effectLst>
                <a:uFillTx/>
                <a:latin typeface="Times New Roman"/>
              </a:rPr>
              <a:t>UK Data collected</a:t>
            </a:r>
            <a:endParaRPr b="0" lang="en-US" sz="2400" spc="3" strike="noStrike" u="none">
              <a:ln w="0">
                <a:noFill/>
              </a:ln>
              <a:solidFill>
                <a:srgbClr val="336699"/>
              </a:solidFill>
              <a:effectLst>
                <a:outerShdw dist="40186" dir="1096358" blurRad="0" rotWithShape="0">
                  <a:srgbClr val="c0c0c0"/>
                </a:outerShdw>
              </a:effectLst>
              <a:uFillTx/>
              <a:latin typeface="Times New Roman"/>
              <a:ea typeface="Times New Roman"/>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4" name=""/>
          <p:cNvSpPr/>
          <p:nvPr/>
        </p:nvSpPr>
        <p:spPr>
          <a:xfrm>
            <a:off x="304920" y="228600"/>
            <a:ext cx="8610480" cy="63925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The table below shows the most recent 7 days available information ending 11 May 1999 </a:t>
            </a:r>
            <a:endParaRPr b="0" lang="en-US" sz="1000" strike="noStrike" u="none">
              <a:solidFill>
                <a:srgbClr val="000000"/>
              </a:solidFill>
              <a:effectLst/>
              <a:uFillTx/>
              <a:latin typeface="Times New Roman"/>
            </a:endParaRPr>
          </a:p>
          <a:p>
            <a:pPr lvl="4" marL="1828800">
              <a:lnSpc>
                <a:spcPct val="100000"/>
              </a:lnSpc>
              <a:spcBef>
                <a:spcPts val="499"/>
              </a:spcBef>
              <a:spcAft>
                <a:spcPts val="499"/>
              </a:spcAft>
              <a:tabLst>
                <a:tab algn="l" pos="0"/>
                <a:tab algn="l" pos="2743200"/>
                <a:tab algn="l" pos="3657600"/>
                <a:tab algn="l" pos="4572000"/>
                <a:tab algn="l" pos="5486400"/>
                <a:tab algn="l" pos="6400800"/>
                <a:tab algn="l" pos="7315200"/>
                <a:tab algn="l" pos="8229600"/>
                <a:tab algn="l" pos="9144000"/>
                <a:tab algn="l" pos="10058400"/>
              </a:tabLst>
            </a:pPr>
            <a:r>
              <a:rPr b="1" lang="en-US" sz="1000" strike="noStrike" u="sng">
                <a:solidFill>
                  <a:srgbClr val="000000"/>
                </a:solidFill>
                <a:effectLst/>
                <a:uFillTx/>
                <a:latin typeface="Tahoma"/>
              </a:rPr>
              <a:t>Most Recent 7 Days</a:t>
            </a:r>
            <a:endParaRPr b="0" lang="en-US" sz="10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ahoma"/>
              </a:rPr>
              <a:t>Time</a:t>
            </a:r>
            <a:r>
              <a:rPr b="0" lang="en-US" sz="1000" strike="noStrike" u="none">
                <a:solidFill>
                  <a:srgbClr val="000000"/>
                </a:solidFill>
                <a:effectLst/>
                <a:uFillTx/>
                <a:latin typeface="Tahoma"/>
              </a:rPr>
              <a:t>	</a:t>
            </a:r>
            <a:r>
              <a:rPr b="0" lang="en-US" sz="1000" strike="noStrike" u="sng">
                <a:solidFill>
                  <a:srgbClr val="ccccff"/>
                </a:solidFill>
                <a:effectLst/>
                <a:uFillTx/>
                <a:latin typeface="Tahoma"/>
                <a:hlinkClick r:id="rId1"/>
              </a:rPr>
              <a:t>Day 0</a:t>
            </a:r>
            <a:r>
              <a:rPr b="0" lang="en-US" sz="1000" strike="noStrike" u="none">
                <a:solidFill>
                  <a:srgbClr val="000000"/>
                </a:solidFill>
                <a:effectLst/>
                <a:uFillTx/>
                <a:latin typeface="Times New Roman"/>
              </a:rPr>
              <a:t>	</a:t>
            </a:r>
            <a:r>
              <a:rPr b="0" lang="en-US" sz="1000" strike="noStrike" u="sng">
                <a:solidFill>
                  <a:srgbClr val="ccccff"/>
                </a:solidFill>
                <a:effectLst/>
                <a:uFillTx/>
                <a:latin typeface="Tahoma"/>
                <a:hlinkClick r:id="rId2"/>
              </a:rPr>
              <a:t>Day -1</a:t>
            </a:r>
            <a:r>
              <a:rPr b="0" lang="en-US" sz="1000" strike="noStrike" u="none">
                <a:solidFill>
                  <a:srgbClr val="000000"/>
                </a:solidFill>
                <a:effectLst/>
                <a:uFillTx/>
                <a:latin typeface="Times New Roman"/>
              </a:rPr>
              <a:t>	</a:t>
            </a:r>
            <a:r>
              <a:rPr b="0" lang="en-US" sz="1000" strike="noStrike" u="sng">
                <a:solidFill>
                  <a:srgbClr val="ccccff"/>
                </a:solidFill>
                <a:effectLst/>
                <a:uFillTx/>
                <a:latin typeface="Tahoma"/>
                <a:hlinkClick r:id="rId3"/>
              </a:rPr>
              <a:t>Day -2</a:t>
            </a:r>
            <a:r>
              <a:rPr b="0" lang="en-US" sz="1000" strike="noStrike" u="none">
                <a:solidFill>
                  <a:srgbClr val="000000"/>
                </a:solidFill>
                <a:effectLst/>
                <a:uFillTx/>
                <a:latin typeface="Times New Roman"/>
              </a:rPr>
              <a:t>	</a:t>
            </a:r>
            <a:r>
              <a:rPr b="0" lang="en-US" sz="1000" strike="noStrike" u="sng">
                <a:solidFill>
                  <a:srgbClr val="ccccff"/>
                </a:solidFill>
                <a:effectLst/>
                <a:uFillTx/>
                <a:latin typeface="Tahoma"/>
                <a:hlinkClick r:id="rId4"/>
              </a:rPr>
              <a:t>Day -3</a:t>
            </a:r>
            <a:r>
              <a:rPr b="0" lang="en-US" sz="1000" strike="noStrike" u="none">
                <a:solidFill>
                  <a:srgbClr val="000000"/>
                </a:solidFill>
                <a:effectLst/>
                <a:uFillTx/>
                <a:latin typeface="Times New Roman"/>
              </a:rPr>
              <a:t>	</a:t>
            </a:r>
            <a:r>
              <a:rPr b="0" lang="en-US" sz="1000" strike="noStrike" u="sng">
                <a:solidFill>
                  <a:srgbClr val="ccccff"/>
                </a:solidFill>
                <a:effectLst/>
                <a:uFillTx/>
                <a:latin typeface="Tahoma"/>
                <a:hlinkClick r:id="rId5"/>
              </a:rPr>
              <a:t>Day -4</a:t>
            </a:r>
            <a:r>
              <a:rPr b="0" lang="en-US" sz="1000" strike="noStrike" u="none">
                <a:solidFill>
                  <a:srgbClr val="000000"/>
                </a:solidFill>
                <a:effectLst/>
                <a:uFillTx/>
                <a:latin typeface="Times New Roman"/>
              </a:rPr>
              <a:t>	</a:t>
            </a:r>
            <a:r>
              <a:rPr b="0" lang="en-US" sz="1000" strike="noStrike" u="sng">
                <a:solidFill>
                  <a:srgbClr val="ccccff"/>
                </a:solidFill>
                <a:effectLst/>
                <a:uFillTx/>
                <a:latin typeface="Tahoma"/>
                <a:hlinkClick r:id="rId6"/>
              </a:rPr>
              <a:t>Day -5</a:t>
            </a:r>
            <a:r>
              <a:rPr b="0" lang="en-US" sz="1000" strike="noStrike" u="none">
                <a:solidFill>
                  <a:srgbClr val="000000"/>
                </a:solidFill>
                <a:effectLst/>
                <a:uFillTx/>
                <a:latin typeface="Times New Roman"/>
              </a:rPr>
              <a:t>	</a:t>
            </a:r>
            <a:r>
              <a:rPr b="0" lang="en-US" sz="1000" strike="noStrike" u="sng">
                <a:solidFill>
                  <a:srgbClr val="ccccff"/>
                </a:solidFill>
                <a:effectLst/>
                <a:uFillTx/>
                <a:latin typeface="Tahoma"/>
                <a:hlinkClick r:id="rId7"/>
              </a:rPr>
              <a:t>Day -6</a:t>
            </a:r>
            <a:r>
              <a:rPr b="0" lang="en-US" sz="1000" strike="noStrike" u="none">
                <a:solidFill>
                  <a:srgbClr val="000000"/>
                </a:solidFill>
                <a:effectLst/>
                <a:uFillTx/>
                <a:latin typeface="Times New Roman"/>
              </a:rPr>
              <a:t>	</a:t>
            </a:r>
            <a:endParaRPr b="0" lang="en-US" sz="10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ahoma"/>
              </a:rPr>
              <a:t>--:--</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Tue </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Mon </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Sun </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Sat </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Fri </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Thu </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Wed </a:t>
            </a:r>
            <a:r>
              <a:rPr b="0" lang="en-US" sz="1000" strike="noStrike" u="none">
                <a:solidFill>
                  <a:srgbClr val="000000"/>
                </a:solidFill>
                <a:effectLst/>
                <a:uFillTx/>
                <a:latin typeface="Tahoma"/>
              </a:rPr>
              <a:t>	</a:t>
            </a:r>
            <a:endParaRPr b="0" lang="en-US" sz="10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ahoma"/>
              </a:rPr>
              <a:t>0:30 </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DRAX_02Z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FREX_02Z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DRAX_02Z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DRAX_06Z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RATS_02Z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FREX_03Z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FREX_03Z</a:t>
            </a:r>
            <a:r>
              <a:rPr b="0" lang="en-US" sz="1000" strike="noStrike" u="none">
                <a:solidFill>
                  <a:srgbClr val="000000"/>
                </a:solidFill>
                <a:effectLst/>
                <a:uFillTx/>
                <a:latin typeface="Tahoma"/>
              </a:rPr>
              <a:t>	</a:t>
            </a:r>
            <a:endParaRPr b="0" lang="en-US" sz="10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ahoma"/>
              </a:rPr>
              <a:t>1:00 </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DRAX_02Z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FREX_02Z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MEDP_01Z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DRAX_06Z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RATS_02Z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FREX_03Z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COTT_01Z</a:t>
            </a:r>
            <a:r>
              <a:rPr b="0" lang="en-US" sz="1000" strike="noStrike" u="none">
                <a:solidFill>
                  <a:srgbClr val="000000"/>
                </a:solidFill>
                <a:effectLst/>
                <a:uFillTx/>
                <a:latin typeface="Tahoma"/>
              </a:rPr>
              <a:t>	</a:t>
            </a:r>
            <a:endParaRPr b="0" lang="en-US" sz="10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ahoma"/>
              </a:rPr>
              <a:t>1:30 </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DRAX_02Z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FREX_02Z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MEDP_01Z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DRAX_06Z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FREX_03Z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FREX_03Z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COTT_01Z</a:t>
            </a:r>
            <a:r>
              <a:rPr b="0" lang="en-US" sz="1000" strike="noStrike" u="none">
                <a:solidFill>
                  <a:srgbClr val="000000"/>
                </a:solidFill>
                <a:effectLst/>
                <a:uFillTx/>
                <a:latin typeface="Tahoma"/>
              </a:rPr>
              <a:t>	</a:t>
            </a:r>
            <a:endParaRPr b="0" lang="en-US" sz="10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ahoma"/>
              </a:rPr>
              <a:t>2:00 </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DRAX_02Z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FREX_02Z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COTT_03Z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FREX_03Z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FREX_03Z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FREX_03Z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FREX_03Z</a:t>
            </a:r>
            <a:r>
              <a:rPr b="0" lang="en-US" sz="1000" strike="noStrike" u="none">
                <a:solidFill>
                  <a:srgbClr val="000000"/>
                </a:solidFill>
                <a:effectLst/>
                <a:uFillTx/>
                <a:latin typeface="Tahoma"/>
              </a:rPr>
              <a:t>	</a:t>
            </a:r>
            <a:endParaRPr b="0" lang="en-US" sz="10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ahoma"/>
              </a:rPr>
              <a:t>2:30 </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FREX_03Z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FREX_02Z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COTT_03Z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FREX_03Z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FREX_03Z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FREX_03Z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FREX_03Z</a:t>
            </a:r>
            <a:r>
              <a:rPr b="0" lang="en-US" sz="1000" strike="noStrike" u="none">
                <a:solidFill>
                  <a:srgbClr val="000000"/>
                </a:solidFill>
                <a:effectLst/>
                <a:uFillTx/>
                <a:latin typeface="Tahoma"/>
              </a:rPr>
              <a:t>	</a:t>
            </a:r>
            <a:endParaRPr b="0" lang="en-US" sz="10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ahoma"/>
              </a:rPr>
              <a:t>3:00 </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FREX_03Z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FREX_02Z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DIDCB05Z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FREX_03Z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FREX_03Z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FREX_03Z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FREX_03Z</a:t>
            </a:r>
            <a:r>
              <a:rPr b="0" lang="en-US" sz="1000" strike="noStrike" u="none">
                <a:solidFill>
                  <a:srgbClr val="000000"/>
                </a:solidFill>
                <a:effectLst/>
                <a:uFillTx/>
                <a:latin typeface="Tahoma"/>
              </a:rPr>
              <a:t>	</a:t>
            </a:r>
            <a:endParaRPr b="0" lang="en-US" sz="10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ahoma"/>
              </a:rPr>
              <a:t>3:30 </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FREX_03Z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DIDCB05Z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MEDP_01Z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FREX_03Z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FREX_03Z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FREX_03Z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FREX_03Z</a:t>
            </a:r>
            <a:r>
              <a:rPr b="0" lang="en-US" sz="1000" strike="noStrike" u="none">
                <a:solidFill>
                  <a:srgbClr val="000000"/>
                </a:solidFill>
                <a:effectLst/>
                <a:uFillTx/>
                <a:latin typeface="Tahoma"/>
              </a:rPr>
              <a:t>	</a:t>
            </a:r>
            <a:endParaRPr b="0" lang="en-US" sz="10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ahoma"/>
              </a:rPr>
              <a:t>4:00 </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FREX_03Z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DIDCB05Z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FREX_02Z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FREX_03Z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FREX_03Z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FREX_03Z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FREX_03Z</a:t>
            </a:r>
            <a:r>
              <a:rPr b="0" lang="en-US" sz="1000" strike="noStrike" u="none">
                <a:solidFill>
                  <a:srgbClr val="000000"/>
                </a:solidFill>
                <a:effectLst/>
                <a:uFillTx/>
                <a:latin typeface="Tahoma"/>
              </a:rPr>
              <a:t>	</a:t>
            </a:r>
            <a:endParaRPr b="0" lang="en-US" sz="10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ahoma"/>
              </a:rPr>
              <a:t>4:30 </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FREX_03Z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FREX_01Z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FREX_02Z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FREX_03Z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FREX_03Z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FREX_03Z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FREX_03Z</a:t>
            </a:r>
            <a:r>
              <a:rPr b="0" lang="en-US" sz="1000" strike="noStrike" u="none">
                <a:solidFill>
                  <a:srgbClr val="000000"/>
                </a:solidFill>
                <a:effectLst/>
                <a:uFillTx/>
                <a:latin typeface="Tahoma"/>
              </a:rPr>
              <a:t>	</a:t>
            </a:r>
            <a:endParaRPr b="0" lang="en-US" sz="10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ahoma"/>
              </a:rPr>
              <a:t>5:00 </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FREX_03Z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FREX_01Z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FREX_02Z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FREX_03Z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FREX_03Z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FREX_03Z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FREX_03Z</a:t>
            </a:r>
            <a:r>
              <a:rPr b="0" lang="en-US" sz="1000" strike="noStrike" u="none">
                <a:solidFill>
                  <a:srgbClr val="000000"/>
                </a:solidFill>
                <a:effectLst/>
                <a:uFillTx/>
                <a:latin typeface="Tahoma"/>
              </a:rPr>
              <a:t>	</a:t>
            </a:r>
            <a:endParaRPr b="0" lang="en-US" sz="10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ahoma"/>
              </a:rPr>
              <a:t>5:30 </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FERRC01Z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FREX_03Z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FREX_02Z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DRAX_06Z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DRAX_05Z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FREX_03Z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FREX_03Z</a:t>
            </a:r>
            <a:r>
              <a:rPr b="0" lang="en-US" sz="1000" strike="noStrike" u="none">
                <a:solidFill>
                  <a:srgbClr val="000000"/>
                </a:solidFill>
                <a:effectLst/>
                <a:uFillTx/>
                <a:latin typeface="Tahoma"/>
              </a:rPr>
              <a:t>	</a:t>
            </a:r>
            <a:endParaRPr b="0" lang="en-US" sz="10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ahoma"/>
              </a:rPr>
              <a:t>6:00 </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FERRC01Z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COTT_03Z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FREX_01Z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FREX_02Z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FREX_03Z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FREX_03Z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FREX_03Z</a:t>
            </a:r>
            <a:r>
              <a:rPr b="0" lang="en-US" sz="1000" strike="noStrike" u="none">
                <a:solidFill>
                  <a:srgbClr val="000000"/>
                </a:solidFill>
                <a:effectLst/>
                <a:uFillTx/>
                <a:latin typeface="Tahoma"/>
              </a:rPr>
              <a:t>	</a:t>
            </a:r>
            <a:endParaRPr b="0" lang="en-US" sz="10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ahoma"/>
              </a:rPr>
              <a:t>6:30 </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FREX_03Z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FREX_03Z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FREX_01Z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DIDCB06Z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FREX_03Z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FREX_03Z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COTT_01Z</a:t>
            </a:r>
            <a:r>
              <a:rPr b="0" lang="en-US" sz="1000" strike="noStrike" u="none">
                <a:solidFill>
                  <a:srgbClr val="000000"/>
                </a:solidFill>
                <a:effectLst/>
                <a:uFillTx/>
                <a:latin typeface="Tahoma"/>
              </a:rPr>
              <a:t>	</a:t>
            </a:r>
            <a:endParaRPr b="0" lang="en-US" sz="10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ahoma"/>
              </a:rPr>
              <a:t>7:00 </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AESB_01Z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AESB_01Z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FREX_02Z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DRAX_06Z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FREX_03Z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AESB_01Z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RATS_02Z</a:t>
            </a:r>
            <a:r>
              <a:rPr b="0" lang="en-US" sz="1000" strike="noStrike" u="none">
                <a:solidFill>
                  <a:srgbClr val="000000"/>
                </a:solidFill>
                <a:effectLst/>
                <a:uFillTx/>
                <a:latin typeface="Tahoma"/>
              </a:rPr>
              <a:t>	</a:t>
            </a:r>
            <a:endParaRPr b="0" lang="en-US" sz="10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ahoma"/>
              </a:rPr>
              <a:t>7:30 </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AESB_01Z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TILBB08Z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FREX_02Z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DRAX_05Z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KINO_03Z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COTT_04Z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EGGB_03Z</a:t>
            </a:r>
            <a:r>
              <a:rPr b="0" lang="en-US" sz="1000" strike="noStrike" u="none">
                <a:solidFill>
                  <a:srgbClr val="000000"/>
                </a:solidFill>
                <a:effectLst/>
                <a:uFillTx/>
                <a:latin typeface="Tahoma"/>
              </a:rPr>
              <a:t>	</a:t>
            </a:r>
            <a:endParaRPr b="0" lang="en-US" sz="10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ahoma"/>
              </a:rPr>
              <a:t>8:00 </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RATS_04Z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WEBU_04Z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FREX_02Z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FREX_04Z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COTT_01Z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COTT_01Z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COTT_04Z</a:t>
            </a:r>
            <a:r>
              <a:rPr b="0" lang="en-US" sz="1000" strike="noStrike" u="none">
                <a:solidFill>
                  <a:srgbClr val="000000"/>
                </a:solidFill>
                <a:effectLst/>
                <a:uFillTx/>
                <a:latin typeface="Tahoma"/>
              </a:rPr>
              <a:t>	</a:t>
            </a:r>
            <a:endParaRPr b="0" lang="en-US" sz="10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ahoma"/>
              </a:rPr>
              <a:t>8:30 </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RATS_04Z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WEBU_04Z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DRAX_06Z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FIDF_02Z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COTT_01Z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COTT_01Z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EGGB_04Z</a:t>
            </a:r>
            <a:r>
              <a:rPr b="0" lang="en-US" sz="1000" strike="noStrike" u="none">
                <a:solidFill>
                  <a:srgbClr val="000000"/>
                </a:solidFill>
                <a:effectLst/>
                <a:uFillTx/>
                <a:latin typeface="Tahoma"/>
              </a:rPr>
              <a:t>	</a:t>
            </a:r>
            <a:endParaRPr b="0" lang="en-US" sz="10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ahoma"/>
              </a:rPr>
              <a:t>9:00 </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RATS_04Z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WEBU_04Z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DRAX_06Z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EGGB_03Z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COTT_01Z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COTT_01Z</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EGGB_01Z</a:t>
            </a:r>
            <a:r>
              <a:rPr b="0" lang="en-US" sz="1000" strike="noStrike" u="none">
                <a:solidFill>
                  <a:srgbClr val="000000"/>
                </a:solidFill>
                <a:effectLst/>
                <a:uFillTx/>
                <a:latin typeface="Tahoma"/>
              </a:rPr>
              <a:t>	</a:t>
            </a:r>
            <a:endParaRPr b="0" lang="en-US" sz="10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p:txBody>
      </p:sp>
      <p:pic>
        <p:nvPicPr>
          <p:cNvPr id="45" name="enron_logo" descr=""/>
          <p:cNvPicPr/>
          <p:nvPr/>
        </p:nvPicPr>
        <p:blipFill>
          <a:blip r:embed="rId8"/>
          <a:stretch/>
        </p:blipFill>
        <p:spPr>
          <a:xfrm>
            <a:off x="8532720" y="6243480"/>
            <a:ext cx="609840" cy="609840"/>
          </a:xfrm>
          <a:prstGeom prst="rect">
            <a:avLst/>
          </a:prstGeom>
          <a:noFill/>
          <a:ln w="0">
            <a:noFill/>
          </a:ln>
        </p:spPr>
      </p:pic>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6" name=""/>
          <p:cNvSpPr/>
          <p:nvPr/>
        </p:nvSpPr>
        <p:spPr>
          <a:xfrm>
            <a:off x="228600" y="100080"/>
            <a:ext cx="8610480" cy="6674040"/>
          </a:xfrm>
          <a:prstGeom prst="rect">
            <a:avLst/>
          </a:prstGeom>
          <a:noFill/>
          <a:ln w="0">
            <a:noFill/>
          </a:ln>
        </p:spPr>
        <p:style>
          <a:lnRef idx="0"/>
          <a:fillRef idx="0"/>
          <a:effectRef idx="0"/>
          <a:fontRef idx="minor"/>
        </p:style>
        <p:txBody>
          <a:bodyPr lIns="90000" rIns="90000" tIns="46800" bIns="46800" anchor="t">
            <a:spAutoFit/>
          </a:bodyPr>
          <a:p>
            <a:pPr lvl="2" marL="914400">
              <a:lnSpc>
                <a:spcPct val="100000"/>
              </a:lnSpc>
              <a:spcBef>
                <a:spcPts val="499"/>
              </a:spcBef>
              <a:spcAft>
                <a:spcPts val="499"/>
              </a:spcAft>
              <a:tabLst>
                <a:tab algn="l" pos="0"/>
                <a:tab algn="l" pos="1828800"/>
                <a:tab algn="l" pos="2743200"/>
                <a:tab algn="l" pos="3657600"/>
                <a:tab algn="l" pos="4572000"/>
                <a:tab algn="l" pos="5486400"/>
                <a:tab algn="l" pos="6400800"/>
                <a:tab algn="l" pos="7315200"/>
                <a:tab algn="l" pos="8229600"/>
                <a:tab algn="l" pos="9144000"/>
                <a:tab algn="l" pos="10058400"/>
              </a:tabLst>
            </a:pPr>
            <a:r>
              <a:rPr b="1" lang="en-US" sz="800" strike="noStrike" u="sng">
                <a:solidFill>
                  <a:srgbClr val="000000"/>
                </a:solidFill>
                <a:effectLst/>
                <a:uFillTx/>
                <a:latin typeface="Tahoma"/>
              </a:rPr>
              <a:t>Price Setting Details For 11 May 1999 </a:t>
            </a:r>
            <a:endParaRPr b="0" lang="en-US" sz="800" strike="noStrike" u="none">
              <a:solidFill>
                <a:srgbClr val="000000"/>
              </a:solidFill>
              <a:effectLst/>
              <a:uFillTx/>
              <a:latin typeface="Times New Roman"/>
            </a:endParaRPr>
          </a:p>
          <a:p>
            <a:pPr>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Tahoma"/>
              </a:rPr>
              <a:t>Time</a:t>
            </a:r>
            <a:r>
              <a:rPr b="0" lang="en-US" sz="800" strike="noStrike" u="none">
                <a:solidFill>
                  <a:srgbClr val="000000"/>
                </a:solidFill>
                <a:effectLst/>
                <a:uFillTx/>
                <a:latin typeface="Tahoma"/>
              </a:rPr>
              <a:t>	</a:t>
            </a:r>
            <a:r>
              <a:rPr b="1" lang="en-US" sz="800" strike="noStrike" u="none">
                <a:solidFill>
                  <a:srgbClr val="000000"/>
                </a:solidFill>
                <a:effectLst/>
                <a:uFillTx/>
                <a:latin typeface="Tahoma"/>
              </a:rPr>
              <a:t>Slot</a:t>
            </a:r>
            <a:r>
              <a:rPr b="0" lang="en-US" sz="800" strike="noStrike" u="none">
                <a:solidFill>
                  <a:srgbClr val="000000"/>
                </a:solidFill>
                <a:effectLst/>
                <a:uFillTx/>
                <a:latin typeface="Tahoma"/>
              </a:rPr>
              <a:t>	</a:t>
            </a:r>
            <a:r>
              <a:rPr b="1" lang="en-US" sz="800" strike="noStrike" u="none">
                <a:solidFill>
                  <a:srgbClr val="000000"/>
                </a:solidFill>
                <a:effectLst/>
                <a:uFillTx/>
                <a:latin typeface="Tahoma"/>
              </a:rPr>
              <a:t>SMP</a:t>
            </a:r>
            <a:r>
              <a:rPr b="0" lang="en-US" sz="800" strike="noStrike" u="none">
                <a:solidFill>
                  <a:srgbClr val="000000"/>
                </a:solidFill>
                <a:effectLst/>
                <a:uFillTx/>
                <a:latin typeface="Tahoma"/>
              </a:rPr>
              <a:t>	</a:t>
            </a:r>
            <a:r>
              <a:rPr b="1" lang="en-US" sz="800" strike="noStrike" u="none">
                <a:solidFill>
                  <a:srgbClr val="000000"/>
                </a:solidFill>
                <a:effectLst/>
                <a:uFillTx/>
                <a:latin typeface="Tahoma"/>
              </a:rPr>
              <a:t>Genset Code</a:t>
            </a:r>
            <a:r>
              <a:rPr b="0" lang="en-US" sz="800" strike="noStrike" u="none">
                <a:solidFill>
                  <a:srgbClr val="000000"/>
                </a:solidFill>
                <a:effectLst/>
                <a:uFillTx/>
                <a:latin typeface="Tahoma"/>
              </a:rPr>
              <a:t>	</a:t>
            </a:r>
            <a:r>
              <a:rPr b="1" lang="en-US" sz="800" strike="noStrike" u="none">
                <a:solidFill>
                  <a:srgbClr val="000000"/>
                </a:solidFill>
                <a:effectLst/>
                <a:uFillTx/>
                <a:latin typeface="Tahoma"/>
              </a:rPr>
              <a:t>Genset Name</a:t>
            </a:r>
            <a:r>
              <a:rPr b="0" lang="en-US" sz="800" strike="noStrike" u="none">
                <a:solidFill>
                  <a:srgbClr val="000000"/>
                </a:solidFill>
                <a:effectLst/>
                <a:uFillTx/>
                <a:latin typeface="Tahoma"/>
              </a:rPr>
              <a:t>	</a:t>
            </a:r>
            <a:r>
              <a:rPr b="1" lang="en-US" sz="800" strike="noStrike" u="none">
                <a:solidFill>
                  <a:srgbClr val="000000"/>
                </a:solidFill>
                <a:effectLst/>
                <a:uFillTx/>
                <a:latin typeface="Tahoma"/>
              </a:rPr>
              <a:t>Station Name</a:t>
            </a:r>
            <a:r>
              <a:rPr b="0" lang="en-US" sz="800" strike="noStrike" u="none">
                <a:solidFill>
                  <a:srgbClr val="000000"/>
                </a:solidFill>
                <a:effectLst/>
                <a:uFillTx/>
                <a:latin typeface="Tahoma"/>
              </a:rPr>
              <a:t>	</a:t>
            </a:r>
            <a:r>
              <a:rPr b="1" lang="en-US" sz="800" strike="noStrike" u="none">
                <a:solidFill>
                  <a:srgbClr val="000000"/>
                </a:solidFill>
                <a:effectLst/>
                <a:uFillTx/>
                <a:latin typeface="Tahoma"/>
              </a:rPr>
              <a:t>Owner Name</a:t>
            </a:r>
            <a:r>
              <a:rPr b="0" lang="en-US" sz="800" strike="noStrike" u="none">
                <a:solidFill>
                  <a:srgbClr val="000000"/>
                </a:solidFill>
                <a:effectLst/>
                <a:uFillTx/>
                <a:latin typeface="Tahoma"/>
              </a:rPr>
              <a:t>	</a:t>
            </a:r>
            <a:endParaRPr b="0" lang="en-US" sz="8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Tahoma"/>
              </a:rPr>
              <a:t>0:30 </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WD1</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10.68</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DRAX_02Z</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Drax2</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Drax GT</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NATIONAL POWER PLC</a:t>
            </a:r>
            <a:r>
              <a:rPr b="0" lang="en-US" sz="800" strike="noStrike" u="none">
                <a:solidFill>
                  <a:srgbClr val="000000"/>
                </a:solidFill>
                <a:effectLst/>
                <a:uFillTx/>
                <a:latin typeface="Tahoma"/>
              </a:rPr>
              <a:t>	</a:t>
            </a:r>
            <a:endParaRPr b="0" lang="en-US" sz="8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Tahoma"/>
              </a:rPr>
              <a:t>1:00 </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WD1</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10.68</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DRAX_02Z</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Drax2</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Drax GT</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NATIONAL POWER PLC</a:t>
            </a:r>
            <a:r>
              <a:rPr b="0" lang="en-US" sz="800" strike="noStrike" u="none">
                <a:solidFill>
                  <a:srgbClr val="000000"/>
                </a:solidFill>
                <a:effectLst/>
                <a:uFillTx/>
                <a:latin typeface="Tahoma"/>
              </a:rPr>
              <a:t>	</a:t>
            </a:r>
            <a:endParaRPr b="0" lang="en-US" sz="8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Tahoma"/>
              </a:rPr>
              <a:t>1:30 </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WD1</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10.68</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DRAX_02Z</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Drax2</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Drax GT</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NATIONAL POWER PLC</a:t>
            </a:r>
            <a:r>
              <a:rPr b="0" lang="en-US" sz="800" strike="noStrike" u="none">
                <a:solidFill>
                  <a:srgbClr val="000000"/>
                </a:solidFill>
                <a:effectLst/>
                <a:uFillTx/>
                <a:latin typeface="Tahoma"/>
              </a:rPr>
              <a:t>	</a:t>
            </a:r>
            <a:endParaRPr b="0" lang="en-US" sz="8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Tahoma"/>
              </a:rPr>
              <a:t>2:00 </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WD1</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10.68</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DRAX_02Z</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Drax2</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Drax GT</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NATIONAL POWER PLC</a:t>
            </a:r>
            <a:r>
              <a:rPr b="0" lang="en-US" sz="800" strike="noStrike" u="none">
                <a:solidFill>
                  <a:srgbClr val="000000"/>
                </a:solidFill>
                <a:effectLst/>
                <a:uFillTx/>
                <a:latin typeface="Tahoma"/>
              </a:rPr>
              <a:t>	</a:t>
            </a:r>
            <a:endParaRPr b="0" lang="en-US" sz="8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Tahoma"/>
              </a:rPr>
              <a:t>2:30 </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WD1</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11.00</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FREX_03Z</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France</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France</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ELECTRICITE DE FRANCE</a:t>
            </a:r>
            <a:r>
              <a:rPr b="0" lang="en-US" sz="800" strike="noStrike" u="none">
                <a:solidFill>
                  <a:srgbClr val="000000"/>
                </a:solidFill>
                <a:effectLst/>
                <a:uFillTx/>
                <a:latin typeface="Tahoma"/>
              </a:rPr>
              <a:t>	</a:t>
            </a:r>
            <a:endParaRPr b="0" lang="en-US" sz="8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Tahoma"/>
              </a:rPr>
              <a:t>3:00 </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WD1</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11.00</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FREX_03Z</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France</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France</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ELECTRICITE DE FRANCE</a:t>
            </a:r>
            <a:r>
              <a:rPr b="0" lang="en-US" sz="800" strike="noStrike" u="none">
                <a:solidFill>
                  <a:srgbClr val="000000"/>
                </a:solidFill>
                <a:effectLst/>
                <a:uFillTx/>
                <a:latin typeface="Tahoma"/>
              </a:rPr>
              <a:t>	</a:t>
            </a:r>
            <a:endParaRPr b="0" lang="en-US" sz="8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Tahoma"/>
              </a:rPr>
              <a:t>3:30 </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WD2</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11.00</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FREX_03Z</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France</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France</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ELECTRICITE DE FRANCE</a:t>
            </a:r>
            <a:r>
              <a:rPr b="0" lang="en-US" sz="800" strike="noStrike" u="none">
                <a:solidFill>
                  <a:srgbClr val="000000"/>
                </a:solidFill>
                <a:effectLst/>
                <a:uFillTx/>
                <a:latin typeface="Tahoma"/>
              </a:rPr>
              <a:t>	</a:t>
            </a:r>
            <a:endParaRPr b="0" lang="en-US" sz="8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Tahoma"/>
              </a:rPr>
              <a:t>4:00 </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WD2</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11.00</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FREX_03Z</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France</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France</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ELECTRICITE DE FRANCE</a:t>
            </a:r>
            <a:r>
              <a:rPr b="0" lang="en-US" sz="800" strike="noStrike" u="none">
                <a:solidFill>
                  <a:srgbClr val="000000"/>
                </a:solidFill>
                <a:effectLst/>
                <a:uFillTx/>
                <a:latin typeface="Tahoma"/>
              </a:rPr>
              <a:t>	</a:t>
            </a:r>
            <a:endParaRPr b="0" lang="en-US" sz="8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Tahoma"/>
              </a:rPr>
              <a:t>4:30 </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WD2</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11.00</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FREX_03Z</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France</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France</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ELECTRICITE DE FRANCE</a:t>
            </a:r>
            <a:r>
              <a:rPr b="0" lang="en-US" sz="800" strike="noStrike" u="none">
                <a:solidFill>
                  <a:srgbClr val="000000"/>
                </a:solidFill>
                <a:effectLst/>
                <a:uFillTx/>
                <a:latin typeface="Tahoma"/>
              </a:rPr>
              <a:t>	</a:t>
            </a:r>
            <a:endParaRPr b="0" lang="en-US" sz="8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Tahoma"/>
              </a:rPr>
              <a:t>5:00 </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WD2</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11.00</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FREX_03Z</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France</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France</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ELECTRICITE DE FRANCE</a:t>
            </a:r>
            <a:r>
              <a:rPr b="0" lang="en-US" sz="800" strike="noStrike" u="none">
                <a:solidFill>
                  <a:srgbClr val="000000"/>
                </a:solidFill>
                <a:effectLst/>
                <a:uFillTx/>
                <a:latin typeface="Tahoma"/>
              </a:rPr>
              <a:t>	</a:t>
            </a:r>
            <a:endParaRPr b="0" lang="en-US" sz="8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Tahoma"/>
              </a:rPr>
              <a:t>5:30 </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WD2</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10.65</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FERRC01Z</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FerryC1</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Ferrybridge</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POWERGEN plc</a:t>
            </a:r>
            <a:r>
              <a:rPr b="0" lang="en-US" sz="800" strike="noStrike" u="none">
                <a:solidFill>
                  <a:srgbClr val="000000"/>
                </a:solidFill>
                <a:effectLst/>
                <a:uFillTx/>
                <a:latin typeface="Tahoma"/>
              </a:rPr>
              <a:t>	</a:t>
            </a:r>
            <a:endParaRPr b="0" lang="en-US" sz="8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Tahoma"/>
              </a:rPr>
              <a:t>6:00 </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WD2</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10.65</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FERRC01Z</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FerryC1</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Ferrybridge</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POWERGEN plc</a:t>
            </a:r>
            <a:r>
              <a:rPr b="0" lang="en-US" sz="800" strike="noStrike" u="none">
                <a:solidFill>
                  <a:srgbClr val="000000"/>
                </a:solidFill>
                <a:effectLst/>
                <a:uFillTx/>
                <a:latin typeface="Tahoma"/>
              </a:rPr>
              <a:t>	</a:t>
            </a:r>
            <a:endParaRPr b="0" lang="en-US" sz="8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Tahoma"/>
              </a:rPr>
              <a:t>6:30 </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WD2</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11.00</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FREX_03Z</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France</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France</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ELECTRICITE DE FRANCE</a:t>
            </a:r>
            <a:r>
              <a:rPr b="0" lang="en-US" sz="800" strike="noStrike" u="none">
                <a:solidFill>
                  <a:srgbClr val="000000"/>
                </a:solidFill>
                <a:effectLst/>
                <a:uFillTx/>
                <a:latin typeface="Tahoma"/>
              </a:rPr>
              <a:t>	</a:t>
            </a:r>
            <a:endParaRPr b="0" lang="en-US" sz="8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Tahoma"/>
              </a:rPr>
              <a:t>7:00 </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WD2</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12.49</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AESB_01Z</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Barry1</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Barry</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AES</a:t>
            </a:r>
            <a:r>
              <a:rPr b="0" lang="en-US" sz="800" strike="noStrike" u="none">
                <a:solidFill>
                  <a:srgbClr val="000000"/>
                </a:solidFill>
                <a:effectLst/>
                <a:uFillTx/>
                <a:latin typeface="Tahoma"/>
              </a:rPr>
              <a:t>	</a:t>
            </a:r>
            <a:endParaRPr b="0" lang="en-US" sz="8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Tahoma"/>
              </a:rPr>
              <a:t>7:30 </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WD3</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12.49</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AESB_01Z</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Barry1</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Barry</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AES</a:t>
            </a:r>
            <a:r>
              <a:rPr b="0" lang="en-US" sz="800" strike="noStrike" u="none">
                <a:solidFill>
                  <a:srgbClr val="000000"/>
                </a:solidFill>
                <a:effectLst/>
                <a:uFillTx/>
                <a:latin typeface="Tahoma"/>
              </a:rPr>
              <a:t>	</a:t>
            </a:r>
            <a:endParaRPr b="0" lang="en-US" sz="8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Tahoma"/>
              </a:rPr>
              <a:t>8:00 </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WD3</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16.97</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RATS_04Z</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Rat4</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Ratcliffe</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POWERGEN plc</a:t>
            </a:r>
            <a:r>
              <a:rPr b="0" lang="en-US" sz="800" strike="noStrike" u="none">
                <a:solidFill>
                  <a:srgbClr val="000000"/>
                </a:solidFill>
                <a:effectLst/>
                <a:uFillTx/>
                <a:latin typeface="Tahoma"/>
              </a:rPr>
              <a:t>	</a:t>
            </a:r>
            <a:endParaRPr b="0" lang="en-US" sz="8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Tahoma"/>
              </a:rPr>
              <a:t>8:30 </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WD3</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16.97</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RATS_04Z</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Rat4</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Ratcliffe</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POWERGEN plc</a:t>
            </a:r>
            <a:r>
              <a:rPr b="0" lang="en-US" sz="800" strike="noStrike" u="none">
                <a:solidFill>
                  <a:srgbClr val="000000"/>
                </a:solidFill>
                <a:effectLst/>
                <a:uFillTx/>
                <a:latin typeface="Tahoma"/>
              </a:rPr>
              <a:t>	</a:t>
            </a:r>
            <a:endParaRPr b="0" lang="en-US" sz="8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Tahoma"/>
              </a:rPr>
              <a:t>9:00 </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WD3</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16.97</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RATS_04Z</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Rat4</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Ratcliffe</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POWERGEN plc</a:t>
            </a:r>
            <a:r>
              <a:rPr b="0" lang="en-US" sz="800" strike="noStrike" u="none">
                <a:solidFill>
                  <a:srgbClr val="000000"/>
                </a:solidFill>
                <a:effectLst/>
                <a:uFillTx/>
                <a:latin typeface="Tahoma"/>
              </a:rPr>
              <a:t>	</a:t>
            </a:r>
            <a:endParaRPr b="0" lang="en-US" sz="8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Tahoma"/>
              </a:rPr>
              <a:t>9:30 </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WD3</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16.97</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RATS_04Z</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Rat4</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Ratcliffe</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POWERGEN plc</a:t>
            </a:r>
            <a:r>
              <a:rPr b="0" lang="en-US" sz="800" strike="noStrike" u="none">
                <a:solidFill>
                  <a:srgbClr val="000000"/>
                </a:solidFill>
                <a:effectLst/>
                <a:uFillTx/>
                <a:latin typeface="Tahoma"/>
              </a:rPr>
              <a:t>	</a:t>
            </a:r>
            <a:endParaRPr b="0" lang="en-US" sz="8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Tahoma"/>
              </a:rPr>
              <a:t>10:00</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WD3</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16.97</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RATS_04Z</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Rat4</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Ratcliffe</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POWERGEN plc</a:t>
            </a:r>
            <a:r>
              <a:rPr b="0" lang="en-US" sz="800" strike="noStrike" u="none">
                <a:solidFill>
                  <a:srgbClr val="000000"/>
                </a:solidFill>
                <a:effectLst/>
                <a:uFillTx/>
                <a:latin typeface="Tahoma"/>
              </a:rPr>
              <a:t>	</a:t>
            </a:r>
            <a:endParaRPr b="0" lang="en-US" sz="8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Tahoma"/>
              </a:rPr>
              <a:t>10:30</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WD3</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20.59</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COTT_04Z</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Cottam4</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Cottam</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POWERGEN plc</a:t>
            </a:r>
            <a:r>
              <a:rPr b="0" lang="en-US" sz="800" strike="noStrike" u="none">
                <a:solidFill>
                  <a:srgbClr val="000000"/>
                </a:solidFill>
                <a:effectLst/>
                <a:uFillTx/>
                <a:latin typeface="Tahoma"/>
              </a:rPr>
              <a:t>	</a:t>
            </a:r>
            <a:endParaRPr b="0" lang="en-US" sz="8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Tahoma"/>
              </a:rPr>
              <a:t>11:00</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WD3</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20.59</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COTT_04Z</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Cottam4</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Cottam</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POWERGEN plc</a:t>
            </a:r>
            <a:r>
              <a:rPr b="0" lang="en-US" sz="800" strike="noStrike" u="none">
                <a:solidFill>
                  <a:srgbClr val="000000"/>
                </a:solidFill>
                <a:effectLst/>
                <a:uFillTx/>
                <a:latin typeface="Tahoma"/>
              </a:rPr>
              <a:t>	</a:t>
            </a:r>
            <a:endParaRPr b="0" lang="en-US" sz="8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Tahoma"/>
              </a:rPr>
              <a:t>11:30</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WD4</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20.59</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COTT_04Z</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Cottam4</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Cottam</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POWERGEN plc</a:t>
            </a:r>
            <a:r>
              <a:rPr b="0" lang="en-US" sz="800" strike="noStrike" u="none">
                <a:solidFill>
                  <a:srgbClr val="000000"/>
                </a:solidFill>
                <a:effectLst/>
                <a:uFillTx/>
                <a:latin typeface="Tahoma"/>
              </a:rPr>
              <a:t>	</a:t>
            </a:r>
            <a:endParaRPr b="0" lang="en-US" sz="8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Times New Roman"/>
            </a:endParaRPr>
          </a:p>
        </p:txBody>
      </p:sp>
      <p:pic>
        <p:nvPicPr>
          <p:cNvPr id="47" name="enron_logo" descr=""/>
          <p:cNvPicPr/>
          <p:nvPr/>
        </p:nvPicPr>
        <p:blipFill>
          <a:blip r:embed="rId1"/>
          <a:stretch/>
        </p:blipFill>
        <p:spPr>
          <a:xfrm>
            <a:off x="8532720" y="6243480"/>
            <a:ext cx="609840" cy="609840"/>
          </a:xfrm>
          <a:prstGeom prst="rect">
            <a:avLst/>
          </a:prstGeom>
          <a:noFill/>
          <a:ln w="0">
            <a:noFill/>
          </a:ln>
        </p:spPr>
      </p:pic>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8" name=""/>
          <p:cNvSpPr/>
          <p:nvPr/>
        </p:nvSpPr>
        <p:spPr>
          <a:xfrm>
            <a:off x="228600" y="295200"/>
            <a:ext cx="8686800" cy="64990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000000"/>
                </a:solidFill>
                <a:effectLst/>
                <a:uFillTx/>
                <a:latin typeface="Tahoma"/>
              </a:rPr>
              <a:t>plc</a:t>
            </a:r>
            <a:r>
              <a:rPr b="0" lang="en-US" sz="700" strike="noStrike" u="none">
                <a:solidFill>
                  <a:srgbClr val="000000"/>
                </a:solidFill>
                <a:effectLst/>
                <a:uFillTx/>
                <a:latin typeface="Tahoma"/>
              </a:rPr>
              <a:t>	</a:t>
            </a:r>
            <a:endParaRPr b="0" lang="en-US" sz="7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Tahoma"/>
              </a:rPr>
              <a:t>12:00</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WD4</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20.59</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COTT_04Z</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Cottam4</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Cottam</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POWERGEN plc</a:t>
            </a:r>
            <a:r>
              <a:rPr b="0" lang="en-US" sz="700" strike="noStrike" u="none">
                <a:solidFill>
                  <a:srgbClr val="000000"/>
                </a:solidFill>
                <a:effectLst/>
                <a:uFillTx/>
                <a:latin typeface="Tahoma"/>
              </a:rPr>
              <a:t>	</a:t>
            </a:r>
            <a:endParaRPr b="0" lang="en-US" sz="7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Tahoma"/>
              </a:rPr>
              <a:t>12:30</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WD4</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22.16</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KINO_02Z</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Kingsn2</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Kingsnorth</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POWERGEN plc</a:t>
            </a:r>
            <a:r>
              <a:rPr b="0" lang="en-US" sz="700" strike="noStrike" u="none">
                <a:solidFill>
                  <a:srgbClr val="000000"/>
                </a:solidFill>
                <a:effectLst/>
                <a:uFillTx/>
                <a:latin typeface="Tahoma"/>
              </a:rPr>
              <a:t>	</a:t>
            </a:r>
            <a:endParaRPr b="0" lang="en-US" sz="7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Tahoma"/>
              </a:rPr>
              <a:t>13:00</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WD4</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22.16</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KINO_02Z</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Kingsn2</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Kingsnorth</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POWERGEN plc</a:t>
            </a:r>
            <a:r>
              <a:rPr b="0" lang="en-US" sz="700" strike="noStrike" u="none">
                <a:solidFill>
                  <a:srgbClr val="000000"/>
                </a:solidFill>
                <a:effectLst/>
                <a:uFillTx/>
                <a:latin typeface="Tahoma"/>
              </a:rPr>
              <a:t>	</a:t>
            </a:r>
            <a:endParaRPr b="0" lang="en-US" sz="7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Tahoma"/>
              </a:rPr>
              <a:t>13:30</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WD4</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22.16</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KINO_02Z</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Kingsn2</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Kingsnorth</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POWERGEN plc</a:t>
            </a:r>
            <a:r>
              <a:rPr b="0" lang="en-US" sz="700" strike="noStrike" u="none">
                <a:solidFill>
                  <a:srgbClr val="000000"/>
                </a:solidFill>
                <a:effectLst/>
                <a:uFillTx/>
                <a:latin typeface="Tahoma"/>
              </a:rPr>
              <a:t>	</a:t>
            </a:r>
            <a:endParaRPr b="0" lang="en-US" sz="7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Tahoma"/>
              </a:rPr>
              <a:t>14:00</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WD4</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20.59</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COTT_04Z</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Cottam4</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Cottam</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POWERGEN plc</a:t>
            </a:r>
            <a:r>
              <a:rPr b="0" lang="en-US" sz="700" strike="noStrike" u="none">
                <a:solidFill>
                  <a:srgbClr val="000000"/>
                </a:solidFill>
                <a:effectLst/>
                <a:uFillTx/>
                <a:latin typeface="Tahoma"/>
              </a:rPr>
              <a:t>	</a:t>
            </a:r>
            <a:endParaRPr b="0" lang="en-US" sz="7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Tahoma"/>
              </a:rPr>
              <a:t>14:30</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WD4</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20.59</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COTT_04Z</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Cottam4</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Cottam</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POWERGEN plc</a:t>
            </a:r>
            <a:r>
              <a:rPr b="0" lang="en-US" sz="700" strike="noStrike" u="none">
                <a:solidFill>
                  <a:srgbClr val="000000"/>
                </a:solidFill>
                <a:effectLst/>
                <a:uFillTx/>
                <a:latin typeface="Tahoma"/>
              </a:rPr>
              <a:t>	</a:t>
            </a:r>
            <a:endParaRPr b="0" lang="en-US" sz="7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Tahoma"/>
              </a:rPr>
              <a:t>15:00</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WD4</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20.59</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COTT_04Z</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Cottam4</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Cottam</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POWERGEN plc</a:t>
            </a:r>
            <a:r>
              <a:rPr b="0" lang="en-US" sz="700" strike="noStrike" u="none">
                <a:solidFill>
                  <a:srgbClr val="000000"/>
                </a:solidFill>
                <a:effectLst/>
                <a:uFillTx/>
                <a:latin typeface="Tahoma"/>
              </a:rPr>
              <a:t>	</a:t>
            </a:r>
            <a:endParaRPr b="0" lang="en-US" sz="7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Tahoma"/>
              </a:rPr>
              <a:t>15:30</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WD5</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20.59</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COTT_04Z</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Cottam4</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Cottam</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POWERGEN plc</a:t>
            </a:r>
            <a:r>
              <a:rPr b="0" lang="en-US" sz="700" strike="noStrike" u="none">
                <a:solidFill>
                  <a:srgbClr val="000000"/>
                </a:solidFill>
                <a:effectLst/>
                <a:uFillTx/>
                <a:latin typeface="Tahoma"/>
              </a:rPr>
              <a:t>	</a:t>
            </a:r>
            <a:endParaRPr b="0" lang="en-US" sz="7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Tahoma"/>
              </a:rPr>
              <a:t>16:00</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WD5</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20.59</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COTT_04Z</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Cottam4</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Cottam</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POWERGEN plc</a:t>
            </a:r>
            <a:r>
              <a:rPr b="0" lang="en-US" sz="700" strike="noStrike" u="none">
                <a:solidFill>
                  <a:srgbClr val="000000"/>
                </a:solidFill>
                <a:effectLst/>
                <a:uFillTx/>
                <a:latin typeface="Tahoma"/>
              </a:rPr>
              <a:t>	</a:t>
            </a:r>
            <a:endParaRPr b="0" lang="en-US" sz="7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Tahoma"/>
              </a:rPr>
              <a:t>16:30</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WD5</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20.59</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COTT_04Z</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Cottam4</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Cottam</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POWERGEN plc</a:t>
            </a:r>
            <a:r>
              <a:rPr b="0" lang="en-US" sz="700" strike="noStrike" u="none">
                <a:solidFill>
                  <a:srgbClr val="000000"/>
                </a:solidFill>
                <a:effectLst/>
                <a:uFillTx/>
                <a:latin typeface="Tahoma"/>
              </a:rPr>
              <a:t>	</a:t>
            </a:r>
            <a:endParaRPr b="0" lang="en-US" sz="7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Tahoma"/>
              </a:rPr>
              <a:t>17:00</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WD5</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20.59</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COTT_04Z</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Cottam4</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Cottam</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POWERGEN plc</a:t>
            </a:r>
            <a:r>
              <a:rPr b="0" lang="en-US" sz="700" strike="noStrike" u="none">
                <a:solidFill>
                  <a:srgbClr val="000000"/>
                </a:solidFill>
                <a:effectLst/>
                <a:uFillTx/>
                <a:latin typeface="Tahoma"/>
              </a:rPr>
              <a:t>	</a:t>
            </a:r>
            <a:endParaRPr b="0" lang="en-US" sz="7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Tahoma"/>
              </a:rPr>
              <a:t>17:30</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WD5</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20.59</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COTT_04Z</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Cottam4</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Cottam</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POWERGEN plc</a:t>
            </a:r>
            <a:r>
              <a:rPr b="0" lang="en-US" sz="700" strike="noStrike" u="none">
                <a:solidFill>
                  <a:srgbClr val="000000"/>
                </a:solidFill>
                <a:effectLst/>
                <a:uFillTx/>
                <a:latin typeface="Tahoma"/>
              </a:rPr>
              <a:t>	</a:t>
            </a:r>
            <a:endParaRPr b="0" lang="en-US" sz="7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Tahoma"/>
              </a:rPr>
              <a:t>18:00</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WD5</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20.59</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COTT_04Z</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Cottam4</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Cottam</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POWERGEN plc</a:t>
            </a:r>
            <a:r>
              <a:rPr b="0" lang="en-US" sz="700" strike="noStrike" u="none">
                <a:solidFill>
                  <a:srgbClr val="000000"/>
                </a:solidFill>
                <a:effectLst/>
                <a:uFillTx/>
                <a:latin typeface="Tahoma"/>
              </a:rPr>
              <a:t>	</a:t>
            </a:r>
            <a:endParaRPr b="0" lang="en-US" sz="7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Tahoma"/>
              </a:rPr>
              <a:t>18:30</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WD5</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16.97</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RATS_04Z</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Rat4</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Ratcliffe</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POWERGEN plc</a:t>
            </a:r>
            <a:r>
              <a:rPr b="0" lang="en-US" sz="700" strike="noStrike" u="none">
                <a:solidFill>
                  <a:srgbClr val="000000"/>
                </a:solidFill>
                <a:effectLst/>
                <a:uFillTx/>
                <a:latin typeface="Tahoma"/>
              </a:rPr>
              <a:t>	</a:t>
            </a:r>
            <a:endParaRPr b="0" lang="en-US" sz="7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Tahoma"/>
              </a:rPr>
              <a:t>19:00</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WD5</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16.45</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WEBU_04Z</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West4</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West Burton</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EASTERN MERCHANT GENERATION</a:t>
            </a:r>
            <a:r>
              <a:rPr b="0" lang="en-US" sz="700" strike="noStrike" u="none">
                <a:solidFill>
                  <a:srgbClr val="000000"/>
                </a:solidFill>
                <a:effectLst/>
                <a:uFillTx/>
                <a:latin typeface="Tahoma"/>
              </a:rPr>
              <a:t>	</a:t>
            </a:r>
            <a:endParaRPr b="0" lang="en-US" sz="7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Tahoma"/>
              </a:rPr>
              <a:t>19:30</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WD6</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16.45</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WEBU_04Z</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West4</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West Burton</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EASTERN MERCHANT GENERATION</a:t>
            </a:r>
            <a:r>
              <a:rPr b="0" lang="en-US" sz="700" strike="noStrike" u="none">
                <a:solidFill>
                  <a:srgbClr val="000000"/>
                </a:solidFill>
                <a:effectLst/>
                <a:uFillTx/>
                <a:latin typeface="Tahoma"/>
              </a:rPr>
              <a:t>	</a:t>
            </a:r>
            <a:endParaRPr b="0" lang="en-US" sz="7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Tahoma"/>
              </a:rPr>
              <a:t>20:00</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WD6</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10.90</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FIDF_04Z</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Fiddler4</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Fiddlers Ferry</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POWERGEN plc</a:t>
            </a:r>
            <a:r>
              <a:rPr b="0" lang="en-US" sz="700" strike="noStrike" u="none">
                <a:solidFill>
                  <a:srgbClr val="000000"/>
                </a:solidFill>
                <a:effectLst/>
                <a:uFillTx/>
                <a:latin typeface="Tahoma"/>
              </a:rPr>
              <a:t>	</a:t>
            </a:r>
            <a:endParaRPr b="0" lang="en-US" sz="7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Tahoma"/>
              </a:rPr>
              <a:t>20:30</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WD6</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10.66</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DRAX_05Z</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Drax5</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Drax GT</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NATIONAL POWER PLC</a:t>
            </a:r>
            <a:r>
              <a:rPr b="0" lang="en-US" sz="700" strike="noStrike" u="none">
                <a:solidFill>
                  <a:srgbClr val="000000"/>
                </a:solidFill>
                <a:effectLst/>
                <a:uFillTx/>
                <a:latin typeface="Tahoma"/>
              </a:rPr>
              <a:t>	</a:t>
            </a:r>
            <a:endParaRPr b="0" lang="en-US" sz="7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Tahoma"/>
              </a:rPr>
              <a:t>21:00</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WD6</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10.85</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RATS_02Z</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Rat2</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Ratcliffe</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POWERGEN plc</a:t>
            </a:r>
            <a:r>
              <a:rPr b="0" lang="en-US" sz="700" strike="noStrike" u="none">
                <a:solidFill>
                  <a:srgbClr val="000000"/>
                </a:solidFill>
                <a:effectLst/>
                <a:uFillTx/>
                <a:latin typeface="Tahoma"/>
              </a:rPr>
              <a:t>	</a:t>
            </a:r>
            <a:endParaRPr b="0" lang="en-US" sz="7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Tahoma"/>
              </a:rPr>
              <a:t>21:30</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WD6</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33.20</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WEBU_01G</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WestG1</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West Burton</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EASTERN MERCHANT GENERATION</a:t>
            </a:r>
            <a:r>
              <a:rPr b="0" lang="en-US" sz="700" strike="noStrike" u="none">
                <a:solidFill>
                  <a:srgbClr val="000000"/>
                </a:solidFill>
                <a:effectLst/>
                <a:uFillTx/>
                <a:latin typeface="Tahoma"/>
              </a:rPr>
              <a:t>	</a:t>
            </a:r>
            <a:endParaRPr b="0" lang="en-US" sz="7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Tahoma"/>
              </a:rPr>
              <a:t>22:00</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WD6</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33.20</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WEBU_01G</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WestG1</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West Burton</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EASTERN MERCHANT GENERATION</a:t>
            </a:r>
            <a:r>
              <a:rPr b="0" lang="en-US" sz="700" strike="noStrike" u="none">
                <a:solidFill>
                  <a:srgbClr val="000000"/>
                </a:solidFill>
                <a:effectLst/>
                <a:uFillTx/>
                <a:latin typeface="Tahoma"/>
              </a:rPr>
              <a:t>	</a:t>
            </a:r>
            <a:endParaRPr b="0" lang="en-US" sz="7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Tahoma"/>
              </a:rPr>
              <a:t>22:30</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WD6</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22.16</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KINO_02Z</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Kingsn2</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Kingsnorth</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POWERGEN plc</a:t>
            </a:r>
            <a:r>
              <a:rPr b="0" lang="en-US" sz="700" strike="noStrike" u="none">
                <a:solidFill>
                  <a:srgbClr val="000000"/>
                </a:solidFill>
                <a:effectLst/>
                <a:uFillTx/>
                <a:latin typeface="Tahoma"/>
              </a:rPr>
              <a:t>	</a:t>
            </a:r>
            <a:endParaRPr b="0" lang="en-US" sz="7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Tahoma"/>
              </a:rPr>
              <a:t>23:00</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WD6</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17.00</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FREX_05Z</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France</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France</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ELECTRICITE DE FRANCE</a:t>
            </a:r>
            <a:r>
              <a:rPr b="0" lang="en-US" sz="700" strike="noStrike" u="none">
                <a:solidFill>
                  <a:srgbClr val="000000"/>
                </a:solidFill>
                <a:effectLst/>
                <a:uFillTx/>
                <a:latin typeface="Tahoma"/>
              </a:rPr>
              <a:t>	</a:t>
            </a:r>
            <a:endParaRPr b="0" lang="en-US" sz="7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Tahoma"/>
              </a:rPr>
              <a:t>23:30</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WD1</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12.49</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AESB_01Z</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Barry1</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Barry</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AES</a:t>
            </a:r>
            <a:r>
              <a:rPr b="0" lang="en-US" sz="700" strike="noStrike" u="none">
                <a:solidFill>
                  <a:srgbClr val="000000"/>
                </a:solidFill>
                <a:effectLst/>
                <a:uFillTx/>
                <a:latin typeface="Tahoma"/>
              </a:rPr>
              <a:t>	</a:t>
            </a:r>
            <a:endParaRPr b="0" lang="en-US" sz="7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Tahoma"/>
              </a:rPr>
              <a:t>24:00</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WD1</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10.68</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DRAX_02Z</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Drax2</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Drax GT</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NATIONAL POWER PLC</a:t>
            </a:r>
            <a:r>
              <a:rPr b="0" lang="en-US" sz="700" strike="noStrike" u="none">
                <a:solidFill>
                  <a:srgbClr val="000000"/>
                </a:solidFill>
                <a:effectLst/>
                <a:uFillTx/>
                <a:latin typeface="Tahoma"/>
              </a:rPr>
              <a:t>	</a:t>
            </a:r>
            <a:endParaRPr b="0" lang="en-US" sz="700" strike="noStrike" u="none">
              <a:solidFill>
                <a:srgbClr val="000000"/>
              </a:solidFill>
              <a:effectLst/>
              <a:uFillTx/>
              <a:latin typeface="Times New Roman"/>
            </a:endParaRPr>
          </a:p>
          <a:p>
            <a:pPr>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7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000000"/>
                </a:solidFill>
                <a:effectLst/>
                <a:uFillTx/>
                <a:latin typeface="Tahoma"/>
              </a:rPr>
              <a:t>Last Updated 17 May 1999 16:33:44 </a:t>
            </a:r>
            <a:endParaRPr b="0" lang="en-US" sz="700" strike="noStrike" u="none">
              <a:solidFill>
                <a:srgbClr val="000000"/>
              </a:solidFill>
              <a:effectLst/>
              <a:uFillTx/>
              <a:latin typeface="Times New Roman"/>
            </a:endParaRPr>
          </a:p>
        </p:txBody>
      </p:sp>
      <p:pic>
        <p:nvPicPr>
          <p:cNvPr id="49" name="enron_logo" descr=""/>
          <p:cNvPicPr/>
          <p:nvPr/>
        </p:nvPicPr>
        <p:blipFill>
          <a:blip r:embed="rId1"/>
          <a:stretch/>
        </p:blipFill>
        <p:spPr>
          <a:xfrm>
            <a:off x="8532720" y="6243480"/>
            <a:ext cx="609840" cy="609840"/>
          </a:xfrm>
          <a:prstGeom prst="rect">
            <a:avLst/>
          </a:prstGeom>
          <a:noFill/>
          <a:ln w="0">
            <a:noFill/>
          </a:ln>
        </p:spPr>
      </p:pic>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0" name=""/>
          <p:cNvSpPr/>
          <p:nvPr/>
        </p:nvSpPr>
        <p:spPr>
          <a:xfrm>
            <a:off x="304920" y="228600"/>
            <a:ext cx="8534160" cy="6533640"/>
          </a:xfrm>
          <a:prstGeom prst="rect">
            <a:avLst/>
          </a:prstGeom>
          <a:noFill/>
          <a:ln w="0">
            <a:noFill/>
          </a:ln>
        </p:spPr>
        <p:style>
          <a:lnRef idx="0"/>
          <a:fillRef idx="0"/>
          <a:effectRef idx="0"/>
          <a:fontRef idx="minor"/>
        </p:style>
        <p:txBody>
          <a:bodyPr lIns="90000" rIns="90000" tIns="46800" bIns="46800" anchor="t">
            <a:spAutoFit/>
          </a:bodyPr>
          <a:p>
            <a:pPr lvl="2" marL="914400">
              <a:lnSpc>
                <a:spcPct val="100000"/>
              </a:lnSpc>
              <a:spcBef>
                <a:spcPts val="499"/>
              </a:spcBef>
              <a:spcAft>
                <a:spcPts val="499"/>
              </a:spcAft>
              <a:tabLst>
                <a:tab algn="l" pos="0"/>
                <a:tab algn="l" pos="1828800"/>
                <a:tab algn="l" pos="2743200"/>
                <a:tab algn="l" pos="3657600"/>
                <a:tab algn="l" pos="4572000"/>
                <a:tab algn="l" pos="5486400"/>
                <a:tab algn="l" pos="6400800"/>
                <a:tab algn="l" pos="7315200"/>
                <a:tab algn="l" pos="8229600"/>
                <a:tab algn="l" pos="9144000"/>
                <a:tab algn="l" pos="10058400"/>
              </a:tabLst>
            </a:pPr>
            <a:r>
              <a:rPr b="1" lang="en-US" sz="700" strike="noStrike" u="sng">
                <a:solidFill>
                  <a:srgbClr val="000000"/>
                </a:solidFill>
                <a:effectLst/>
                <a:uFillTx/>
                <a:latin typeface="Tahoma"/>
              </a:rPr>
              <a:t>Price Setting Gensets - 1 Month Rolling</a:t>
            </a:r>
            <a:endParaRPr b="0" lang="en-US" sz="7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000000"/>
                </a:solidFill>
                <a:effectLst/>
                <a:uFillTx/>
                <a:latin typeface="Tahoma"/>
              </a:rPr>
              <a:t>The table below shows a 1 Month summary detailing the number of occurrences a particular genset was responsible for the setting of SMP. The average, maximum and minimum values are based on SMP in the settlement periods the genset was price setting only. Latest full day of data within report is 11 May 1999 </a:t>
            </a:r>
            <a:endParaRPr b="0" lang="en-US" sz="700" strike="noStrike" u="none">
              <a:solidFill>
                <a:srgbClr val="000000"/>
              </a:solidFill>
              <a:effectLst/>
              <a:uFillTx/>
              <a:latin typeface="Times New Roman"/>
            </a:endParaRPr>
          </a:p>
          <a:p>
            <a:pPr>
              <a:lnSpc>
                <a:spcPct val="10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Tahoma"/>
              </a:rPr>
              <a:t>Genset Code</a:t>
            </a:r>
            <a:r>
              <a:rPr b="0" lang="en-US" sz="700" strike="noStrike" u="none">
                <a:solidFill>
                  <a:srgbClr val="000000"/>
                </a:solidFill>
                <a:effectLst/>
                <a:uFillTx/>
                <a:latin typeface="Tahoma"/>
              </a:rPr>
              <a:t>	</a:t>
            </a:r>
            <a:r>
              <a:rPr b="1" lang="en-US" sz="700" strike="noStrike" u="none">
                <a:solidFill>
                  <a:srgbClr val="000000"/>
                </a:solidFill>
                <a:effectLst/>
                <a:uFillTx/>
                <a:latin typeface="Tahoma"/>
              </a:rPr>
              <a:t>Genset Name</a:t>
            </a:r>
            <a:r>
              <a:rPr b="0" lang="en-US" sz="700" strike="noStrike" u="none">
                <a:solidFill>
                  <a:srgbClr val="000000"/>
                </a:solidFill>
                <a:effectLst/>
                <a:uFillTx/>
                <a:latin typeface="Tahoma"/>
              </a:rPr>
              <a:t>	</a:t>
            </a:r>
            <a:r>
              <a:rPr b="1" lang="en-US" sz="700" strike="noStrike" u="none">
                <a:solidFill>
                  <a:srgbClr val="000000"/>
                </a:solidFill>
                <a:effectLst/>
                <a:uFillTx/>
                <a:latin typeface="Tahoma"/>
              </a:rPr>
              <a:t>Qty Set</a:t>
            </a:r>
            <a:r>
              <a:rPr b="0" lang="en-US" sz="700" strike="noStrike" u="none">
                <a:solidFill>
                  <a:srgbClr val="000000"/>
                </a:solidFill>
                <a:effectLst/>
                <a:uFillTx/>
                <a:latin typeface="Tahoma"/>
              </a:rPr>
              <a:t>	</a:t>
            </a:r>
            <a:r>
              <a:rPr b="1" lang="en-US" sz="700" strike="noStrike" u="none">
                <a:solidFill>
                  <a:srgbClr val="000000"/>
                </a:solidFill>
                <a:effectLst/>
                <a:uFillTx/>
                <a:latin typeface="Tahoma"/>
              </a:rPr>
              <a:t>Avg. SMP</a:t>
            </a:r>
            <a:r>
              <a:rPr b="0" lang="en-US" sz="700" strike="noStrike" u="none">
                <a:solidFill>
                  <a:srgbClr val="000000"/>
                </a:solidFill>
                <a:effectLst/>
                <a:uFillTx/>
                <a:latin typeface="Tahoma"/>
              </a:rPr>
              <a:t>	</a:t>
            </a:r>
            <a:r>
              <a:rPr b="1" lang="en-US" sz="700" strike="noStrike" u="none">
                <a:solidFill>
                  <a:srgbClr val="000000"/>
                </a:solidFill>
                <a:effectLst/>
                <a:uFillTx/>
                <a:latin typeface="Tahoma"/>
              </a:rPr>
              <a:t>Max SMP</a:t>
            </a:r>
            <a:r>
              <a:rPr b="0" lang="en-US" sz="700" strike="noStrike" u="none">
                <a:solidFill>
                  <a:srgbClr val="000000"/>
                </a:solidFill>
                <a:effectLst/>
                <a:uFillTx/>
                <a:latin typeface="Tahoma"/>
              </a:rPr>
              <a:t>	</a:t>
            </a:r>
            <a:r>
              <a:rPr b="1" lang="en-US" sz="700" strike="noStrike" u="none">
                <a:solidFill>
                  <a:srgbClr val="000000"/>
                </a:solidFill>
                <a:effectLst/>
                <a:uFillTx/>
                <a:latin typeface="Tahoma"/>
              </a:rPr>
              <a:t>Min SMP</a:t>
            </a:r>
            <a:r>
              <a:rPr b="0" lang="en-US" sz="700" strike="noStrike" u="none">
                <a:solidFill>
                  <a:srgbClr val="000000"/>
                </a:solidFill>
                <a:effectLst/>
                <a:uFillTx/>
                <a:latin typeface="Tahoma"/>
              </a:rPr>
              <a:t>	</a:t>
            </a:r>
            <a:endParaRPr b="0" lang="en-US" sz="700" strike="noStrike" u="none">
              <a:solidFill>
                <a:srgbClr val="000000"/>
              </a:solidFill>
              <a:effectLst/>
              <a:uFillTx/>
              <a:latin typeface="Times New Roman"/>
            </a:endParaRPr>
          </a:p>
          <a:p>
            <a:pPr>
              <a:lnSpc>
                <a:spcPct val="5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Tahoma"/>
              </a:rPr>
              <a:t>FREX_03Z</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France</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88</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11.00</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11.00</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11.00</a:t>
            </a:r>
            <a:r>
              <a:rPr b="0" lang="en-US" sz="700" strike="noStrike" u="none">
                <a:solidFill>
                  <a:srgbClr val="000000"/>
                </a:solidFill>
                <a:effectLst/>
                <a:uFillTx/>
                <a:latin typeface="Tahoma"/>
              </a:rPr>
              <a:t>	</a:t>
            </a:r>
            <a:endParaRPr b="0" lang="en-US" sz="700" strike="noStrike" u="none">
              <a:solidFill>
                <a:srgbClr val="000000"/>
              </a:solidFill>
              <a:effectLst/>
              <a:uFillTx/>
              <a:latin typeface="Times New Roman"/>
            </a:endParaRPr>
          </a:p>
          <a:p>
            <a:pPr>
              <a:lnSpc>
                <a:spcPct val="5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Tahoma"/>
              </a:rPr>
              <a:t>EGGB_04Z</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Egg4</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75</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17.73</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24.98</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10.90</a:t>
            </a:r>
            <a:r>
              <a:rPr b="0" lang="en-US" sz="700" strike="noStrike" u="none">
                <a:solidFill>
                  <a:srgbClr val="000000"/>
                </a:solidFill>
                <a:effectLst/>
                <a:uFillTx/>
                <a:latin typeface="Tahoma"/>
              </a:rPr>
              <a:t>	</a:t>
            </a:r>
            <a:endParaRPr b="0" lang="en-US" sz="700" strike="noStrike" u="none">
              <a:solidFill>
                <a:srgbClr val="000000"/>
              </a:solidFill>
              <a:effectLst/>
              <a:uFillTx/>
              <a:latin typeface="Times New Roman"/>
            </a:endParaRPr>
          </a:p>
          <a:p>
            <a:pPr>
              <a:lnSpc>
                <a:spcPct val="5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Tahoma"/>
              </a:rPr>
              <a:t>EGGB_01Z</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Egg1</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66</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19.44</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25.14</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11.00</a:t>
            </a:r>
            <a:r>
              <a:rPr b="0" lang="en-US" sz="700" strike="noStrike" u="none">
                <a:solidFill>
                  <a:srgbClr val="000000"/>
                </a:solidFill>
                <a:effectLst/>
                <a:uFillTx/>
                <a:latin typeface="Tahoma"/>
              </a:rPr>
              <a:t>	</a:t>
            </a:r>
            <a:endParaRPr b="0" lang="en-US" sz="700" strike="noStrike" u="none">
              <a:solidFill>
                <a:srgbClr val="000000"/>
              </a:solidFill>
              <a:effectLst/>
              <a:uFillTx/>
              <a:latin typeface="Times New Roman"/>
            </a:endParaRPr>
          </a:p>
          <a:p>
            <a:pPr>
              <a:lnSpc>
                <a:spcPct val="5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Tahoma"/>
              </a:rPr>
              <a:t>FREX_04Z</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France</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62</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14.00</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14.00</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14.00</a:t>
            </a:r>
            <a:r>
              <a:rPr b="0" lang="en-US" sz="700" strike="noStrike" u="none">
                <a:solidFill>
                  <a:srgbClr val="000000"/>
                </a:solidFill>
                <a:effectLst/>
                <a:uFillTx/>
                <a:latin typeface="Tahoma"/>
              </a:rPr>
              <a:t>	</a:t>
            </a:r>
            <a:endParaRPr b="0" lang="en-US" sz="700" strike="noStrike" u="none">
              <a:solidFill>
                <a:srgbClr val="000000"/>
              </a:solidFill>
              <a:effectLst/>
              <a:uFillTx/>
              <a:latin typeface="Times New Roman"/>
            </a:endParaRPr>
          </a:p>
          <a:p>
            <a:pPr>
              <a:lnSpc>
                <a:spcPct val="5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Tahoma"/>
              </a:rPr>
              <a:t>KINO_03Z</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Kingsn3</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62</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17.00</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25.23</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10.95</a:t>
            </a:r>
            <a:r>
              <a:rPr b="0" lang="en-US" sz="700" strike="noStrike" u="none">
                <a:solidFill>
                  <a:srgbClr val="000000"/>
                </a:solidFill>
                <a:effectLst/>
                <a:uFillTx/>
                <a:latin typeface="Tahoma"/>
              </a:rPr>
              <a:t>	</a:t>
            </a:r>
            <a:endParaRPr b="0" lang="en-US" sz="700" strike="noStrike" u="none">
              <a:solidFill>
                <a:srgbClr val="000000"/>
              </a:solidFill>
              <a:effectLst/>
              <a:uFillTx/>
              <a:latin typeface="Times New Roman"/>
            </a:endParaRPr>
          </a:p>
          <a:p>
            <a:pPr>
              <a:lnSpc>
                <a:spcPct val="5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Tahoma"/>
              </a:rPr>
              <a:t>DRAX_02Z</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Drax2</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49</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12.03</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17.87</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10.50</a:t>
            </a:r>
            <a:r>
              <a:rPr b="0" lang="en-US" sz="700" strike="noStrike" u="none">
                <a:solidFill>
                  <a:srgbClr val="000000"/>
                </a:solidFill>
                <a:effectLst/>
                <a:uFillTx/>
                <a:latin typeface="Tahoma"/>
              </a:rPr>
              <a:t>	</a:t>
            </a:r>
            <a:endParaRPr b="0" lang="en-US" sz="700" strike="noStrike" u="none">
              <a:solidFill>
                <a:srgbClr val="000000"/>
              </a:solidFill>
              <a:effectLst/>
              <a:uFillTx/>
              <a:latin typeface="Times New Roman"/>
            </a:endParaRPr>
          </a:p>
          <a:p>
            <a:pPr>
              <a:lnSpc>
                <a:spcPct val="5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Tahoma"/>
              </a:rPr>
              <a:t>FERRC03Z</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FerryC3</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49</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20.47</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23.90</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10.97</a:t>
            </a:r>
            <a:r>
              <a:rPr b="0" lang="en-US" sz="700" strike="noStrike" u="none">
                <a:solidFill>
                  <a:srgbClr val="000000"/>
                </a:solidFill>
                <a:effectLst/>
                <a:uFillTx/>
                <a:latin typeface="Tahoma"/>
              </a:rPr>
              <a:t>	</a:t>
            </a:r>
            <a:endParaRPr b="0" lang="en-US" sz="700" strike="noStrike" u="none">
              <a:solidFill>
                <a:srgbClr val="000000"/>
              </a:solidFill>
              <a:effectLst/>
              <a:uFillTx/>
              <a:latin typeface="Times New Roman"/>
            </a:endParaRPr>
          </a:p>
          <a:p>
            <a:pPr>
              <a:lnSpc>
                <a:spcPct val="5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Tahoma"/>
              </a:rPr>
              <a:t>FIDF_04Z</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Fiddler4</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48</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13.94</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16.55</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10.69</a:t>
            </a:r>
            <a:r>
              <a:rPr b="0" lang="en-US" sz="700" strike="noStrike" u="none">
                <a:solidFill>
                  <a:srgbClr val="000000"/>
                </a:solidFill>
                <a:effectLst/>
                <a:uFillTx/>
                <a:latin typeface="Tahoma"/>
              </a:rPr>
              <a:t>	</a:t>
            </a:r>
            <a:endParaRPr b="0" lang="en-US" sz="700" strike="noStrike" u="none">
              <a:solidFill>
                <a:srgbClr val="000000"/>
              </a:solidFill>
              <a:effectLst/>
              <a:uFillTx/>
              <a:latin typeface="Times New Roman"/>
            </a:endParaRPr>
          </a:p>
          <a:p>
            <a:pPr>
              <a:lnSpc>
                <a:spcPct val="5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Tahoma"/>
              </a:rPr>
              <a:t>COTT_01Z</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Cottam1</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43</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16.03</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20.86</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10.48</a:t>
            </a:r>
            <a:r>
              <a:rPr b="0" lang="en-US" sz="700" strike="noStrike" u="none">
                <a:solidFill>
                  <a:srgbClr val="000000"/>
                </a:solidFill>
                <a:effectLst/>
                <a:uFillTx/>
                <a:latin typeface="Tahoma"/>
              </a:rPr>
              <a:t>	</a:t>
            </a:r>
            <a:endParaRPr b="0" lang="en-US" sz="700" strike="noStrike" u="none">
              <a:solidFill>
                <a:srgbClr val="000000"/>
              </a:solidFill>
              <a:effectLst/>
              <a:uFillTx/>
              <a:latin typeface="Times New Roman"/>
            </a:endParaRPr>
          </a:p>
          <a:p>
            <a:pPr>
              <a:lnSpc>
                <a:spcPct val="5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Tahoma"/>
              </a:rPr>
              <a:t>TILBB08Z</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TilbB8</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39</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16.46</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22.72</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10.80</a:t>
            </a:r>
            <a:r>
              <a:rPr b="0" lang="en-US" sz="700" strike="noStrike" u="none">
                <a:solidFill>
                  <a:srgbClr val="000000"/>
                </a:solidFill>
                <a:effectLst/>
                <a:uFillTx/>
                <a:latin typeface="Tahoma"/>
              </a:rPr>
              <a:t>	</a:t>
            </a:r>
            <a:endParaRPr b="0" lang="en-US" sz="700" strike="noStrike" u="none">
              <a:solidFill>
                <a:srgbClr val="000000"/>
              </a:solidFill>
              <a:effectLst/>
              <a:uFillTx/>
              <a:latin typeface="Times New Roman"/>
            </a:endParaRPr>
          </a:p>
          <a:p>
            <a:pPr>
              <a:lnSpc>
                <a:spcPct val="5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Tahoma"/>
              </a:rPr>
              <a:t>FREX_05Z</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France</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38</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17.00</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17.00</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17.00</a:t>
            </a:r>
            <a:r>
              <a:rPr b="0" lang="en-US" sz="700" strike="noStrike" u="none">
                <a:solidFill>
                  <a:srgbClr val="000000"/>
                </a:solidFill>
                <a:effectLst/>
                <a:uFillTx/>
                <a:latin typeface="Tahoma"/>
              </a:rPr>
              <a:t>	</a:t>
            </a:r>
            <a:endParaRPr b="0" lang="en-US" sz="700" strike="noStrike" u="none">
              <a:solidFill>
                <a:srgbClr val="000000"/>
              </a:solidFill>
              <a:effectLst/>
              <a:uFillTx/>
              <a:latin typeface="Times New Roman"/>
            </a:endParaRPr>
          </a:p>
          <a:p>
            <a:pPr>
              <a:lnSpc>
                <a:spcPct val="5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Tahoma"/>
              </a:rPr>
              <a:t>ABTHB08Z</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Abth8</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35</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17.12</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18.34</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11.50</a:t>
            </a:r>
            <a:r>
              <a:rPr b="0" lang="en-US" sz="700" strike="noStrike" u="none">
                <a:solidFill>
                  <a:srgbClr val="000000"/>
                </a:solidFill>
                <a:effectLst/>
                <a:uFillTx/>
                <a:latin typeface="Tahoma"/>
              </a:rPr>
              <a:t>	</a:t>
            </a:r>
            <a:endParaRPr b="0" lang="en-US" sz="700" strike="noStrike" u="none">
              <a:solidFill>
                <a:srgbClr val="000000"/>
              </a:solidFill>
              <a:effectLst/>
              <a:uFillTx/>
              <a:latin typeface="Times New Roman"/>
            </a:endParaRPr>
          </a:p>
          <a:p>
            <a:pPr>
              <a:lnSpc>
                <a:spcPct val="5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Tahoma"/>
              </a:rPr>
              <a:t>EGGB_03Z</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Egg3</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35</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17.19</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25.90</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10.70</a:t>
            </a:r>
            <a:r>
              <a:rPr b="0" lang="en-US" sz="700" strike="noStrike" u="none">
                <a:solidFill>
                  <a:srgbClr val="000000"/>
                </a:solidFill>
                <a:effectLst/>
                <a:uFillTx/>
                <a:latin typeface="Tahoma"/>
              </a:rPr>
              <a:t>	</a:t>
            </a:r>
            <a:endParaRPr b="0" lang="en-US" sz="700" strike="noStrike" u="none">
              <a:solidFill>
                <a:srgbClr val="000000"/>
              </a:solidFill>
              <a:effectLst/>
              <a:uFillTx/>
              <a:latin typeface="Times New Roman"/>
            </a:endParaRPr>
          </a:p>
          <a:p>
            <a:pPr>
              <a:lnSpc>
                <a:spcPct val="5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Tahoma"/>
              </a:rPr>
              <a:t>COTT_04Z</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Cottam4</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30</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17.11</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20.59</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10.70</a:t>
            </a:r>
            <a:r>
              <a:rPr b="0" lang="en-US" sz="700" strike="noStrike" u="none">
                <a:solidFill>
                  <a:srgbClr val="000000"/>
                </a:solidFill>
                <a:effectLst/>
                <a:uFillTx/>
                <a:latin typeface="Tahoma"/>
              </a:rPr>
              <a:t>	</a:t>
            </a:r>
            <a:endParaRPr b="0" lang="en-US" sz="700" strike="noStrike" u="none">
              <a:solidFill>
                <a:srgbClr val="000000"/>
              </a:solidFill>
              <a:effectLst/>
              <a:uFillTx/>
              <a:latin typeface="Times New Roman"/>
            </a:endParaRPr>
          </a:p>
          <a:p>
            <a:pPr>
              <a:lnSpc>
                <a:spcPct val="5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Tahoma"/>
              </a:rPr>
              <a:t>RATS_01Z</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Rat1</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28</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12.34</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13.41</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10.47</a:t>
            </a:r>
            <a:r>
              <a:rPr b="0" lang="en-US" sz="700" strike="noStrike" u="none">
                <a:solidFill>
                  <a:srgbClr val="000000"/>
                </a:solidFill>
                <a:effectLst/>
                <a:uFillTx/>
                <a:latin typeface="Tahoma"/>
              </a:rPr>
              <a:t>	</a:t>
            </a:r>
            <a:endParaRPr b="0" lang="en-US" sz="700" strike="noStrike" u="none">
              <a:solidFill>
                <a:srgbClr val="000000"/>
              </a:solidFill>
              <a:effectLst/>
              <a:uFillTx/>
              <a:latin typeface="Times New Roman"/>
            </a:endParaRPr>
          </a:p>
          <a:p>
            <a:pPr>
              <a:lnSpc>
                <a:spcPct val="5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Tahoma"/>
              </a:rPr>
              <a:t>TILBB09Z</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TilbB9</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28</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17.61</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38.19</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12.28</a:t>
            </a:r>
            <a:r>
              <a:rPr b="0" lang="en-US" sz="700" strike="noStrike" u="none">
                <a:solidFill>
                  <a:srgbClr val="000000"/>
                </a:solidFill>
                <a:effectLst/>
                <a:uFillTx/>
                <a:latin typeface="Tahoma"/>
              </a:rPr>
              <a:t>	</a:t>
            </a:r>
            <a:endParaRPr b="0" lang="en-US" sz="700" strike="noStrike" u="none">
              <a:solidFill>
                <a:srgbClr val="000000"/>
              </a:solidFill>
              <a:effectLst/>
              <a:uFillTx/>
              <a:latin typeface="Times New Roman"/>
            </a:endParaRPr>
          </a:p>
          <a:p>
            <a:pPr>
              <a:lnSpc>
                <a:spcPct val="5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Tahoma"/>
              </a:rPr>
              <a:t>RATS_04Z</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Rat4</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25</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16.80</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31.35</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11.40</a:t>
            </a:r>
            <a:r>
              <a:rPr b="0" lang="en-US" sz="700" strike="noStrike" u="none">
                <a:solidFill>
                  <a:srgbClr val="000000"/>
                </a:solidFill>
                <a:effectLst/>
                <a:uFillTx/>
                <a:latin typeface="Tahoma"/>
              </a:rPr>
              <a:t>	</a:t>
            </a:r>
            <a:endParaRPr b="0" lang="en-US" sz="700" strike="noStrike" u="none">
              <a:solidFill>
                <a:srgbClr val="000000"/>
              </a:solidFill>
              <a:effectLst/>
              <a:uFillTx/>
              <a:latin typeface="Times New Roman"/>
            </a:endParaRPr>
          </a:p>
          <a:p>
            <a:pPr>
              <a:lnSpc>
                <a:spcPct val="5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Tahoma"/>
              </a:rPr>
              <a:t>DRAX_05Z</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Drax5</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24</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10.90</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12.65</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10.62</a:t>
            </a:r>
            <a:r>
              <a:rPr b="0" lang="en-US" sz="700" strike="noStrike" u="none">
                <a:solidFill>
                  <a:srgbClr val="000000"/>
                </a:solidFill>
                <a:effectLst/>
                <a:uFillTx/>
                <a:latin typeface="Tahoma"/>
              </a:rPr>
              <a:t>	</a:t>
            </a:r>
            <a:endParaRPr b="0" lang="en-US" sz="700" strike="noStrike" u="none">
              <a:solidFill>
                <a:srgbClr val="000000"/>
              </a:solidFill>
              <a:effectLst/>
              <a:uFillTx/>
              <a:latin typeface="Times New Roman"/>
            </a:endParaRPr>
          </a:p>
          <a:p>
            <a:pPr>
              <a:lnSpc>
                <a:spcPct val="5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Tahoma"/>
              </a:rPr>
              <a:t>DRAX_03Z</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Drax3</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22</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13.28</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16.23</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10.60</a:t>
            </a:r>
            <a:r>
              <a:rPr b="0" lang="en-US" sz="700" strike="noStrike" u="none">
                <a:solidFill>
                  <a:srgbClr val="000000"/>
                </a:solidFill>
                <a:effectLst/>
                <a:uFillTx/>
                <a:latin typeface="Tahoma"/>
              </a:rPr>
              <a:t>	</a:t>
            </a:r>
            <a:endParaRPr b="0" lang="en-US" sz="700" strike="noStrike" u="none">
              <a:solidFill>
                <a:srgbClr val="000000"/>
              </a:solidFill>
              <a:effectLst/>
              <a:uFillTx/>
              <a:latin typeface="Times New Roman"/>
            </a:endParaRPr>
          </a:p>
          <a:p>
            <a:pPr>
              <a:lnSpc>
                <a:spcPct val="5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Tahoma"/>
              </a:rPr>
              <a:t>KINO_02Z</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Kingsn2</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22</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17.58</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22.16</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10.90</a:t>
            </a:r>
            <a:r>
              <a:rPr b="0" lang="en-US" sz="700" strike="noStrike" u="none">
                <a:solidFill>
                  <a:srgbClr val="000000"/>
                </a:solidFill>
                <a:effectLst/>
                <a:uFillTx/>
                <a:latin typeface="Tahoma"/>
              </a:rPr>
              <a:t>	</a:t>
            </a:r>
            <a:endParaRPr b="0" lang="en-US" sz="700" strike="noStrike" u="none">
              <a:solidFill>
                <a:srgbClr val="000000"/>
              </a:solidFill>
              <a:effectLst/>
              <a:uFillTx/>
              <a:latin typeface="Times New Roman"/>
            </a:endParaRPr>
          </a:p>
          <a:p>
            <a:pPr>
              <a:lnSpc>
                <a:spcPct val="5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Tahoma"/>
              </a:rPr>
              <a:t>AESB_01Z</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Barry1</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20</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12.39</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12.49</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11.49</a:t>
            </a:r>
            <a:r>
              <a:rPr b="0" lang="en-US" sz="700" strike="noStrike" u="none">
                <a:solidFill>
                  <a:srgbClr val="000000"/>
                </a:solidFill>
                <a:effectLst/>
                <a:uFillTx/>
                <a:latin typeface="Tahoma"/>
              </a:rPr>
              <a:t>	</a:t>
            </a:r>
            <a:endParaRPr b="0" lang="en-US" sz="700" strike="noStrike" u="none">
              <a:solidFill>
                <a:srgbClr val="000000"/>
              </a:solidFill>
              <a:effectLst/>
              <a:uFillTx/>
              <a:latin typeface="Times New Roman"/>
            </a:endParaRPr>
          </a:p>
          <a:p>
            <a:pPr>
              <a:lnSpc>
                <a:spcPct val="5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Tahoma"/>
              </a:rPr>
              <a:t>DINO_01Z</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Din1</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20</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34.35</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41.20</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17.18</a:t>
            </a:r>
            <a:r>
              <a:rPr b="0" lang="en-US" sz="700" strike="noStrike" u="none">
                <a:solidFill>
                  <a:srgbClr val="000000"/>
                </a:solidFill>
                <a:effectLst/>
                <a:uFillTx/>
                <a:latin typeface="Tahoma"/>
              </a:rPr>
              <a:t>	</a:t>
            </a:r>
            <a:endParaRPr b="0" lang="en-US" sz="700" strike="noStrike" u="none">
              <a:solidFill>
                <a:srgbClr val="000000"/>
              </a:solidFill>
              <a:effectLst/>
              <a:uFillTx/>
              <a:latin typeface="Times New Roman"/>
            </a:endParaRPr>
          </a:p>
          <a:p>
            <a:pPr>
              <a:lnSpc>
                <a:spcPct val="5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Tahoma"/>
              </a:rPr>
              <a:t>WEBU_04Z</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West4</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20</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17.64</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17.77</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16.45</a:t>
            </a:r>
            <a:r>
              <a:rPr b="0" lang="en-US" sz="700" strike="noStrike" u="none">
                <a:solidFill>
                  <a:srgbClr val="000000"/>
                </a:solidFill>
                <a:effectLst/>
                <a:uFillTx/>
                <a:latin typeface="Tahoma"/>
              </a:rPr>
              <a:t>	</a:t>
            </a:r>
            <a:endParaRPr b="0" lang="en-US" sz="700" strike="noStrike" u="none">
              <a:solidFill>
                <a:srgbClr val="000000"/>
              </a:solidFill>
              <a:effectLst/>
              <a:uFillTx/>
              <a:latin typeface="Times New Roman"/>
            </a:endParaRPr>
          </a:p>
          <a:p>
            <a:pPr>
              <a:lnSpc>
                <a:spcPct val="5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Tahoma"/>
              </a:rPr>
              <a:t>FIDF_01Z</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Fiddler1</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19</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16.82</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20.54</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11.45</a:t>
            </a:r>
            <a:r>
              <a:rPr b="0" lang="en-US" sz="700" strike="noStrike" u="none">
                <a:solidFill>
                  <a:srgbClr val="000000"/>
                </a:solidFill>
                <a:effectLst/>
                <a:uFillTx/>
                <a:latin typeface="Tahoma"/>
              </a:rPr>
              <a:t>	</a:t>
            </a:r>
            <a:endParaRPr b="0" lang="en-US" sz="700" strike="noStrike" u="none">
              <a:solidFill>
                <a:srgbClr val="000000"/>
              </a:solidFill>
              <a:effectLst/>
              <a:uFillTx/>
              <a:latin typeface="Times New Roman"/>
            </a:endParaRPr>
          </a:p>
          <a:p>
            <a:pPr>
              <a:lnSpc>
                <a:spcPct val="5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Tahoma"/>
              </a:rPr>
              <a:t>DIDC_04Z</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Didcot4</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17</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19.15</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22.12</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12.50</a:t>
            </a:r>
            <a:r>
              <a:rPr b="0" lang="en-US" sz="700" strike="noStrike" u="none">
                <a:solidFill>
                  <a:srgbClr val="000000"/>
                </a:solidFill>
                <a:effectLst/>
                <a:uFillTx/>
                <a:latin typeface="Tahoma"/>
              </a:rPr>
              <a:t>	</a:t>
            </a:r>
            <a:endParaRPr b="0" lang="en-US" sz="700" strike="noStrike" u="none">
              <a:solidFill>
                <a:srgbClr val="000000"/>
              </a:solidFill>
              <a:effectLst/>
              <a:uFillTx/>
              <a:latin typeface="Times New Roman"/>
            </a:endParaRPr>
          </a:p>
          <a:p>
            <a:pPr>
              <a:lnSpc>
                <a:spcPct val="5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Tahoma"/>
              </a:rPr>
              <a:t>FERRC02Z</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FerryC2</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16</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27.09</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29.93</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19.93</a:t>
            </a:r>
            <a:r>
              <a:rPr b="0" lang="en-US" sz="700" strike="noStrike" u="none">
                <a:solidFill>
                  <a:srgbClr val="000000"/>
                </a:solidFill>
                <a:effectLst/>
                <a:uFillTx/>
                <a:latin typeface="Tahoma"/>
              </a:rPr>
              <a:t>	</a:t>
            </a:r>
            <a:endParaRPr b="0" lang="en-US" sz="700" strike="noStrike" u="none">
              <a:solidFill>
                <a:srgbClr val="000000"/>
              </a:solidFill>
              <a:effectLst/>
              <a:uFillTx/>
              <a:latin typeface="Times New Roman"/>
            </a:endParaRPr>
          </a:p>
          <a:p>
            <a:pPr>
              <a:lnSpc>
                <a:spcPct val="5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Tahoma"/>
              </a:rPr>
              <a:t>FIDF_02Z</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Fiddler2</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16</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20.30</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27.91</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11.90</a:t>
            </a:r>
            <a:r>
              <a:rPr b="0" lang="en-US" sz="700" strike="noStrike" u="none">
                <a:solidFill>
                  <a:srgbClr val="000000"/>
                </a:solidFill>
                <a:effectLst/>
                <a:uFillTx/>
                <a:latin typeface="Tahoma"/>
              </a:rPr>
              <a:t>	</a:t>
            </a:r>
            <a:endParaRPr b="0" lang="en-US" sz="700" strike="noStrike" u="none">
              <a:solidFill>
                <a:srgbClr val="000000"/>
              </a:solidFill>
              <a:effectLst/>
              <a:uFillTx/>
              <a:latin typeface="Times New Roman"/>
            </a:endParaRPr>
          </a:p>
          <a:p>
            <a:pPr>
              <a:lnSpc>
                <a:spcPct val="5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Tahoma"/>
              </a:rPr>
              <a:t>FREX_02Z</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France</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16</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8.50</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8.50</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8.50</a:t>
            </a:r>
            <a:r>
              <a:rPr b="0" lang="en-US" sz="700" strike="noStrike" u="none">
                <a:solidFill>
                  <a:srgbClr val="000000"/>
                </a:solidFill>
                <a:effectLst/>
                <a:uFillTx/>
                <a:latin typeface="Tahoma"/>
              </a:rPr>
              <a:t>	</a:t>
            </a:r>
            <a:endParaRPr b="0" lang="en-US" sz="700" strike="noStrike" u="none">
              <a:solidFill>
                <a:srgbClr val="000000"/>
              </a:solidFill>
              <a:effectLst/>
              <a:uFillTx/>
              <a:latin typeface="Times New Roman"/>
            </a:endParaRPr>
          </a:p>
          <a:p>
            <a:pPr>
              <a:lnSpc>
                <a:spcPct val="5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Tahoma"/>
              </a:rPr>
              <a:t>RATS_02Z</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Rat2</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16</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15.15</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19.20</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10.85</a:t>
            </a:r>
            <a:r>
              <a:rPr b="0" lang="en-US" sz="700" strike="noStrike" u="none">
                <a:solidFill>
                  <a:srgbClr val="000000"/>
                </a:solidFill>
                <a:effectLst/>
                <a:uFillTx/>
                <a:latin typeface="Tahoma"/>
              </a:rPr>
              <a:t>	</a:t>
            </a:r>
            <a:endParaRPr b="0" lang="en-US" sz="700" strike="noStrike" u="none">
              <a:solidFill>
                <a:srgbClr val="000000"/>
              </a:solidFill>
              <a:effectLst/>
              <a:uFillTx/>
              <a:latin typeface="Times New Roman"/>
            </a:endParaRPr>
          </a:p>
          <a:p>
            <a:pPr>
              <a:lnSpc>
                <a:spcPct val="5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Tahoma"/>
              </a:rPr>
              <a:t>KINO_01Z</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Kingsn1</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15</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27.12</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29.13</a:t>
            </a:r>
            <a:r>
              <a:rPr b="0" lang="en-US" sz="700" strike="noStrike" u="none">
                <a:solidFill>
                  <a:srgbClr val="000000"/>
                </a:solidFill>
                <a:effectLst/>
                <a:uFillTx/>
                <a:latin typeface="Tahoma"/>
              </a:rPr>
              <a:t>	</a:t>
            </a:r>
            <a:r>
              <a:rPr b="0" lang="en-US" sz="700" strike="noStrike" u="none">
                <a:solidFill>
                  <a:srgbClr val="000000"/>
                </a:solidFill>
                <a:effectLst/>
                <a:uFillTx/>
                <a:latin typeface="Tahoma"/>
              </a:rPr>
              <a:t>21.96</a:t>
            </a:r>
            <a:r>
              <a:rPr b="0" lang="en-US" sz="700" strike="noStrike" u="none">
                <a:solidFill>
                  <a:srgbClr val="000000"/>
                </a:solidFill>
                <a:effectLst/>
                <a:uFillTx/>
                <a:latin typeface="Tahoma"/>
              </a:rPr>
              <a:t>	</a:t>
            </a:r>
            <a:endParaRPr b="0" lang="en-US" sz="700" strike="noStrike" u="none">
              <a:solidFill>
                <a:srgbClr val="000000"/>
              </a:solidFill>
              <a:effectLst/>
              <a:uFillTx/>
              <a:latin typeface="Times New Roman"/>
            </a:endParaRPr>
          </a:p>
          <a:p>
            <a:pPr>
              <a:lnSpc>
                <a:spcPct val="5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700" strike="noStrike" u="none">
              <a:solidFill>
                <a:srgbClr val="000000"/>
              </a:solidFill>
              <a:effectLst/>
              <a:uFillTx/>
              <a:latin typeface="Times New Roman"/>
            </a:endParaRPr>
          </a:p>
          <a:p>
            <a:pPr>
              <a:lnSpc>
                <a:spcPct val="50000"/>
              </a:lnSpc>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000000"/>
                </a:solidFill>
                <a:effectLst/>
                <a:uFillTx/>
                <a:latin typeface="Tahoma"/>
              </a:rPr>
              <a:t>Last Updated 17 May 1999 16:33:48 </a:t>
            </a:r>
            <a:endParaRPr b="0" lang="en-US" sz="700" strike="noStrike" u="none">
              <a:solidFill>
                <a:srgbClr val="000000"/>
              </a:solidFill>
              <a:effectLst/>
              <a:uFillTx/>
              <a:latin typeface="Times New Roman"/>
            </a:endParaRPr>
          </a:p>
        </p:txBody>
      </p:sp>
      <p:pic>
        <p:nvPicPr>
          <p:cNvPr id="51" name="enron_logo" descr=""/>
          <p:cNvPicPr/>
          <p:nvPr/>
        </p:nvPicPr>
        <p:blipFill>
          <a:blip r:embed="rId1"/>
          <a:stretch/>
        </p:blipFill>
        <p:spPr>
          <a:xfrm>
            <a:off x="8532720" y="6243480"/>
            <a:ext cx="609840" cy="609840"/>
          </a:xfrm>
          <a:prstGeom prst="rect">
            <a:avLst/>
          </a:prstGeom>
          <a:noFill/>
          <a:ln w="0">
            <a:noFill/>
          </a:ln>
        </p:spPr>
      </p:pic>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52" name="" descr=""/>
          <p:cNvPicPr/>
          <p:nvPr/>
        </p:nvPicPr>
        <p:blipFill>
          <a:blip r:embed="rId1"/>
          <a:srcRect l="0" t="0" r="1905" b="2815"/>
          <a:stretch/>
        </p:blipFill>
        <p:spPr>
          <a:xfrm>
            <a:off x="228600" y="168120"/>
            <a:ext cx="8686800" cy="6454800"/>
          </a:xfrm>
          <a:prstGeom prst="rect">
            <a:avLst/>
          </a:prstGeom>
          <a:noFill/>
          <a:ln w="0">
            <a:noFill/>
          </a:ln>
        </p:spPr>
      </p:pic>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3" name=""/>
          <p:cNvSpPr/>
          <p:nvPr/>
        </p:nvSpPr>
        <p:spPr>
          <a:xfrm>
            <a:off x="914400" y="1676520"/>
            <a:ext cx="7238880" cy="4058640"/>
          </a:xfrm>
          <a:prstGeom prst="rect">
            <a:avLst/>
          </a:prstGeom>
          <a:noFill/>
          <a:ln w="0">
            <a:noFill/>
          </a:ln>
        </p:spPr>
        <p:style>
          <a:lnRef idx="0"/>
          <a:fillRef idx="0"/>
          <a:effectRef idx="0"/>
          <a:fontRef idx="minor"/>
        </p:style>
        <p:txBody>
          <a:bodyPr lIns="90000" rIns="90000" tIns="46800" bIns="46800" anchor="t">
            <a:spAutoFit/>
          </a:bodyPr>
          <a:p>
            <a:pPr marL="227160" indent="-227160">
              <a:lnSpc>
                <a:spcPct val="130000"/>
              </a:lnSpc>
              <a:spcBef>
                <a:spcPts val="125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Assists with the detection and policing of collusive behavior</a:t>
            </a:r>
            <a:r>
              <a:rPr b="0" lang="en-US" sz="2000" strike="noStrike" u="none">
                <a:solidFill>
                  <a:srgbClr val="000000"/>
                </a:solidFill>
                <a:effectLst/>
                <a:uFillTx/>
                <a:latin typeface="Times New Roman"/>
              </a:rPr>
              <a:t>  i.e. a positive disincentive to collusion.</a:t>
            </a:r>
            <a:endParaRPr b="0" lang="en-US" sz="2000" strike="noStrike" u="none">
              <a:solidFill>
                <a:srgbClr val="000000"/>
              </a:solidFill>
              <a:effectLst/>
              <a:uFillTx/>
              <a:latin typeface="Times New Roman"/>
            </a:endParaRPr>
          </a:p>
          <a:p>
            <a:pPr marL="227160" indent="-227160">
              <a:lnSpc>
                <a:spcPct val="130000"/>
              </a:lnSpc>
              <a:spcBef>
                <a:spcPts val="125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Enhances confidence in the market.</a:t>
            </a:r>
            <a:endParaRPr b="0" lang="en-US" sz="2000" strike="noStrike" u="none">
              <a:solidFill>
                <a:srgbClr val="000000"/>
              </a:solidFill>
              <a:effectLst/>
              <a:uFillTx/>
              <a:latin typeface="Times New Roman"/>
            </a:endParaRPr>
          </a:p>
          <a:p>
            <a:pPr marL="227160" indent="-227160">
              <a:lnSpc>
                <a:spcPct val="130000"/>
              </a:lnSpc>
              <a:spcBef>
                <a:spcPts val="125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Provides more </a:t>
            </a:r>
            <a:r>
              <a:rPr b="1" lang="en-US" sz="2000" strike="noStrike" u="none">
                <a:solidFill>
                  <a:srgbClr val="000000"/>
                </a:solidFill>
                <a:effectLst/>
                <a:uFillTx/>
                <a:latin typeface="Times New Roman"/>
              </a:rPr>
              <a:t>robust investment signals.</a:t>
            </a:r>
            <a:endParaRPr b="0" lang="en-US" sz="2000" strike="noStrike" u="none">
              <a:solidFill>
                <a:srgbClr val="000000"/>
              </a:solidFill>
              <a:effectLst/>
              <a:uFillTx/>
              <a:latin typeface="Times New Roman"/>
            </a:endParaRPr>
          </a:p>
          <a:p>
            <a:pPr marL="227160" indent="-227160">
              <a:lnSpc>
                <a:spcPct val="130000"/>
              </a:lnSpc>
              <a:spcBef>
                <a:spcPts val="125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Removes information asymmetries</a:t>
            </a:r>
            <a:r>
              <a:rPr b="0" lang="en-US" sz="2000" strike="noStrike" u="none">
                <a:solidFill>
                  <a:srgbClr val="000000"/>
                </a:solidFill>
                <a:effectLst/>
                <a:uFillTx/>
                <a:latin typeface="Times New Roman"/>
              </a:rPr>
              <a:t> between small and large market players.</a:t>
            </a:r>
            <a:endParaRPr b="0" lang="en-US" sz="2000" strike="noStrike" u="none">
              <a:solidFill>
                <a:srgbClr val="000000"/>
              </a:solidFill>
              <a:effectLst/>
              <a:uFillTx/>
              <a:latin typeface="Times New Roman"/>
            </a:endParaRPr>
          </a:p>
          <a:p>
            <a:pPr marL="227160" indent="-227160">
              <a:lnSpc>
                <a:spcPct val="130000"/>
              </a:lnSpc>
              <a:spcBef>
                <a:spcPts val="125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Promotes optimal allocation of resources.</a:t>
            </a:r>
            <a:r>
              <a:rPr b="0" lang="en-US" sz="2000" strike="noStrike" u="none">
                <a:solidFill>
                  <a:srgbClr val="000000"/>
                </a:solidFill>
                <a:effectLst/>
                <a:uFillTx/>
                <a:latin typeface="Times New Roman"/>
              </a:rPr>
              <a:t>  </a:t>
            </a:r>
            <a:endParaRPr b="0" lang="en-US" sz="2000" strike="noStrike" u="none">
              <a:solidFill>
                <a:srgbClr val="000000"/>
              </a:solidFill>
              <a:effectLst/>
              <a:uFillTx/>
              <a:latin typeface="Times New Roman"/>
            </a:endParaRPr>
          </a:p>
          <a:p>
            <a:pPr marL="227160" indent="-227160">
              <a:lnSpc>
                <a:spcPct val="130000"/>
              </a:lnSpc>
              <a:spcBef>
                <a:spcPts val="125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Enhances liquidity. </a:t>
            </a:r>
            <a:endParaRPr b="0" lang="en-US" sz="2000" strike="noStrike" u="none">
              <a:solidFill>
                <a:srgbClr val="000000"/>
              </a:solidFill>
              <a:effectLst/>
              <a:uFillTx/>
              <a:latin typeface="Times New Roman"/>
            </a:endParaRPr>
          </a:p>
        </p:txBody>
      </p:sp>
      <p:pic>
        <p:nvPicPr>
          <p:cNvPr id="54" name="enron_logo" descr=""/>
          <p:cNvPicPr/>
          <p:nvPr/>
        </p:nvPicPr>
        <p:blipFill>
          <a:blip r:embed="rId1"/>
          <a:stretch/>
        </p:blipFill>
        <p:spPr>
          <a:xfrm>
            <a:off x="8532720" y="6243480"/>
            <a:ext cx="609840" cy="609840"/>
          </a:xfrm>
          <a:prstGeom prst="rect">
            <a:avLst/>
          </a:prstGeom>
          <a:noFill/>
          <a:ln w="0">
            <a:noFill/>
          </a:ln>
        </p:spPr>
      </p:pic>
      <p:sp>
        <p:nvSpPr>
          <p:cNvPr id="55" name=""/>
          <p:cNvSpPr txBox="1"/>
          <p:nvPr/>
        </p:nvSpPr>
        <p:spPr>
          <a:xfrm>
            <a:off x="1600200" y="685800"/>
            <a:ext cx="6629400" cy="752400"/>
          </a:xfrm>
          <a:prstGeom prst="rect">
            <a:avLst/>
          </a:prstGeom>
        </p:spPr>
        <p:txBody>
          <a:bodyPr wrap="none" lIns="90000" rIns="90000" tIns="46800" bIns="46800" anchor="t" anchorCtr="1">
            <a:prstTxWarp prst="textPlain">
              <a:avLst>
                <a:gd name="adj" fmla="val 50000"/>
              </a:avLst>
            </a:prstTxWarp>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pc="3" strike="noStrike" u="none">
                <a:ln w="0">
                  <a:noFill/>
                </a:ln>
                <a:solidFill>
                  <a:srgbClr val="336699"/>
                </a:solidFill>
                <a:effectLst>
                  <a:outerShdw dist="40186" dir="1096358" blurRad="0" rotWithShape="0">
                    <a:srgbClr val="c0c0c0"/>
                  </a:outerShdw>
                </a:effectLst>
                <a:uFillTx/>
                <a:latin typeface="Times New Roman"/>
              </a:rPr>
              <a:t>Data Release - Benefits</a:t>
            </a:r>
            <a:endParaRPr b="0" lang="en-US" sz="2400" spc="3" strike="noStrike" u="none">
              <a:ln w="0">
                <a:noFill/>
              </a:ln>
              <a:solidFill>
                <a:srgbClr val="336699"/>
              </a:solidFill>
              <a:effectLst>
                <a:outerShdw dist="40186" dir="1096358" blurRad="0" rotWithShape="0">
                  <a:srgbClr val="c0c0c0"/>
                </a:outerShdw>
              </a:effectLst>
              <a:uFillTx/>
              <a:latin typeface="Times New Roman"/>
              <a:ea typeface="Times New Roman"/>
            </a:endParaRPr>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6" name=""/>
          <p:cNvSpPr/>
          <p:nvPr/>
        </p:nvSpPr>
        <p:spPr>
          <a:xfrm>
            <a:off x="533520" y="1676520"/>
            <a:ext cx="7924680" cy="2156760"/>
          </a:xfrm>
          <a:prstGeom prst="rect">
            <a:avLst/>
          </a:prstGeom>
          <a:noFill/>
          <a:ln w="0">
            <a:noFill/>
          </a:ln>
        </p:spPr>
        <p:style>
          <a:lnRef idx="0"/>
          <a:fillRef idx="0"/>
          <a:effectRef idx="0"/>
          <a:fontRef idx="minor"/>
        </p:style>
        <p:txBody>
          <a:bodyPr lIns="90000" rIns="90000" tIns="46800" bIns="46800" anchor="t">
            <a:spAutoFit/>
          </a:bodyPr>
          <a:p>
            <a:pPr algn="ct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(1) Individual information is Proprietary:</a:t>
            </a:r>
            <a:endParaRPr b="0" lang="en-US" sz="2400" strike="noStrike" u="none">
              <a:solidFill>
                <a:srgbClr val="000000"/>
              </a:solidFill>
              <a:effectLst/>
              <a:uFillTx/>
              <a:latin typeface="Times New Roman"/>
            </a:endParaRPr>
          </a:p>
          <a:p>
            <a:pPr>
              <a:lnSpc>
                <a:spcPct val="9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nSpc>
                <a:spcPct val="9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400" strike="noStrike" u="none">
                <a:solidFill>
                  <a:srgbClr val="000000"/>
                </a:solidFill>
                <a:effectLst/>
                <a:uFillTx/>
                <a:latin typeface="Times New Roman"/>
              </a:rPr>
              <a:t>Enron does NOT advocate any requirement for the disclosure of </a:t>
            </a:r>
            <a:r>
              <a:rPr b="1" i="1" lang="en-US" sz="2400" strike="noStrike" u="none">
                <a:solidFill>
                  <a:srgbClr val="000000"/>
                </a:solidFill>
                <a:effectLst/>
                <a:uFillTx/>
                <a:latin typeface="Times New Roman"/>
              </a:rPr>
              <a:t>cost </a:t>
            </a:r>
            <a:r>
              <a:rPr b="0" i="1" lang="en-US" sz="2400" strike="noStrike" u="none">
                <a:solidFill>
                  <a:srgbClr val="000000"/>
                </a:solidFill>
                <a:effectLst/>
                <a:uFillTx/>
                <a:latin typeface="Times New Roman"/>
              </a:rPr>
              <a:t>information.  Market participants should retain the incentive to lower their costs.</a:t>
            </a:r>
            <a:endParaRPr b="0" lang="en-US" sz="2400" strike="noStrike" u="none">
              <a:solidFill>
                <a:srgbClr val="000000"/>
              </a:solidFill>
              <a:effectLst/>
              <a:uFillTx/>
              <a:latin typeface="Times New Roman"/>
            </a:endParaRPr>
          </a:p>
        </p:txBody>
      </p:sp>
      <p:pic>
        <p:nvPicPr>
          <p:cNvPr id="57" name="enron_logo" descr=""/>
          <p:cNvPicPr/>
          <p:nvPr/>
        </p:nvPicPr>
        <p:blipFill>
          <a:blip r:embed="rId1"/>
          <a:stretch/>
        </p:blipFill>
        <p:spPr>
          <a:xfrm>
            <a:off x="8532720" y="6243480"/>
            <a:ext cx="609840" cy="609840"/>
          </a:xfrm>
          <a:prstGeom prst="rect">
            <a:avLst/>
          </a:prstGeom>
          <a:noFill/>
          <a:ln w="0">
            <a:noFill/>
          </a:ln>
        </p:spPr>
      </p:pic>
      <p:sp>
        <p:nvSpPr>
          <p:cNvPr id="58" name=""/>
          <p:cNvSpPr txBox="1"/>
          <p:nvPr/>
        </p:nvSpPr>
        <p:spPr>
          <a:xfrm>
            <a:off x="1371600" y="457200"/>
            <a:ext cx="6477120" cy="609480"/>
          </a:xfrm>
          <a:prstGeom prst="rect">
            <a:avLst/>
          </a:prstGeom>
        </p:spPr>
        <p:txBody>
          <a:bodyPr wrap="none" lIns="90000" rIns="90000" tIns="46800" bIns="46800" anchor="t" anchorCtr="1">
            <a:prstTxWarp prst="textPlain">
              <a:avLst>
                <a:gd name="adj" fmla="val 50000"/>
              </a:avLst>
            </a:prstTxWarp>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pc="3" strike="noStrike" u="none">
                <a:ln w="0">
                  <a:noFill/>
                </a:ln>
                <a:solidFill>
                  <a:srgbClr val="336699"/>
                </a:solidFill>
                <a:effectLst>
                  <a:outerShdw dist="40186" dir="1096358" blurRad="0" rotWithShape="0">
                    <a:srgbClr val="c0c0c0"/>
                  </a:outerShdw>
                </a:effectLst>
                <a:uFillTx/>
                <a:latin typeface="Times New Roman"/>
              </a:rPr>
              <a:t>Data Release - Problems?</a:t>
            </a:r>
            <a:endParaRPr b="0" lang="en-US" sz="2400" spc="3" strike="noStrike" u="none">
              <a:ln w="0">
                <a:noFill/>
              </a:ln>
              <a:solidFill>
                <a:srgbClr val="336699"/>
              </a:solidFill>
              <a:effectLst>
                <a:outerShdw dist="40186" dir="1096358" blurRad="0" rotWithShape="0">
                  <a:srgbClr val="c0c0c0"/>
                </a:outerShdw>
              </a:effectLst>
              <a:uFillTx/>
              <a:latin typeface="Times New Roman"/>
              <a:ea typeface="Times New Roman"/>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9" name=""/>
          <p:cNvSpPr/>
          <p:nvPr/>
        </p:nvSpPr>
        <p:spPr>
          <a:xfrm>
            <a:off x="990720" y="1371600"/>
            <a:ext cx="7696080" cy="457200"/>
          </a:xfrm>
          <a:prstGeom prst="rect">
            <a:avLst/>
          </a:prstGeom>
          <a:noFill/>
          <a:ln w="0">
            <a:noFill/>
          </a:ln>
        </p:spPr>
        <p:style>
          <a:lnRef idx="0"/>
          <a:fillRef idx="0"/>
          <a:effectRef idx="0"/>
          <a:fontRef idx="minor"/>
        </p:style>
        <p:txBody>
          <a:bodyPr lIns="90000" rIns="90000" tIns="46800" bIns="46800" anchor="t">
            <a:spAutoFit/>
          </a:bodyPr>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60" name=""/>
          <p:cNvSpPr/>
          <p:nvPr/>
        </p:nvSpPr>
        <p:spPr>
          <a:xfrm>
            <a:off x="609480" y="1066680"/>
            <a:ext cx="7848720" cy="5135760"/>
          </a:xfrm>
          <a:prstGeom prst="rect">
            <a:avLst/>
          </a:prstGeom>
          <a:noFill/>
          <a:ln w="0">
            <a:noFill/>
          </a:ln>
        </p:spPr>
        <p:style>
          <a:lnRef idx="0"/>
          <a:fillRef idx="0"/>
          <a:effectRef idx="0"/>
          <a:fontRef idx="minor"/>
        </p:style>
        <p:txBody>
          <a:bodyPr lIns="90000" rIns="90000" tIns="46800" bIns="46800" anchor="t">
            <a:spAutoFit/>
          </a:bodyPr>
          <a:p>
            <a:pPr algn="ct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(2) Full data disclosure introduces opportunities for tacit collusion.</a:t>
            </a:r>
            <a:endParaRPr b="0" lang="en-US" sz="2400" strike="noStrike" u="none">
              <a:solidFill>
                <a:srgbClr val="000000"/>
              </a:solidFill>
              <a:effectLst/>
              <a:uFillTx/>
              <a:latin typeface="Times New Roman"/>
            </a:endParaRPr>
          </a:p>
          <a:p>
            <a:pPr>
              <a:spcBef>
                <a:spcPts val="15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Does more information make the situation better or worse?</a:t>
            </a:r>
            <a:endParaRPr b="0" lang="en-US" sz="2400" strike="noStrike" u="none">
              <a:solidFill>
                <a:srgbClr val="000000"/>
              </a:solidFill>
              <a:effectLst/>
              <a:uFillTx/>
              <a:latin typeface="Times New Roman"/>
            </a:endParaRPr>
          </a:p>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Must examine potential for collusion under existing market conditions.</a:t>
            </a:r>
            <a:endParaRPr b="0" lang="en-US" sz="2400" strike="noStrike" u="none">
              <a:solidFill>
                <a:srgbClr val="000000"/>
              </a:solidFill>
              <a:effectLst/>
              <a:uFillTx/>
              <a:latin typeface="Times New Roman"/>
            </a:endParaRPr>
          </a:p>
          <a:p>
            <a:pP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Significant influencing factor  =  Market concentration</a:t>
            </a:r>
            <a:r>
              <a:rPr b="0" lang="en-US" sz="2000" strike="noStrike" u="none">
                <a:solidFill>
                  <a:srgbClr val="000000"/>
                </a:solidFill>
                <a:effectLst/>
                <a:uFillTx/>
                <a:latin typeface="Times New Roman"/>
              </a:rPr>
              <a:t>.</a:t>
            </a:r>
            <a:endParaRPr b="0" lang="en-US" sz="2000" strike="noStrike" u="none">
              <a:solidFill>
                <a:srgbClr val="000000"/>
              </a:solidFill>
              <a:effectLst/>
              <a:uFillTx/>
              <a:latin typeface="Times New Roman"/>
            </a:endParaRPr>
          </a:p>
          <a:p>
            <a:pP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a:spcBef>
                <a:spcPts val="15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Enron believes that </a:t>
            </a:r>
            <a:r>
              <a:rPr b="1" lang="en-US" sz="2400" strike="noStrike" u="none">
                <a:solidFill>
                  <a:srgbClr val="000000"/>
                </a:solidFill>
                <a:effectLst/>
                <a:uFillTx/>
                <a:latin typeface="Times New Roman"/>
              </a:rPr>
              <a:t>potential for collusion already exists in the California market</a:t>
            </a:r>
            <a:r>
              <a:rPr b="0" lang="en-US" sz="2400" strike="noStrike" u="none">
                <a:solidFill>
                  <a:srgbClr val="000000"/>
                </a:solidFill>
                <a:effectLst/>
                <a:uFillTx/>
                <a:latin typeface="Times New Roman"/>
              </a:rPr>
              <a:t>. </a:t>
            </a:r>
            <a:endParaRPr b="0" lang="en-US" sz="2400" strike="noStrike" u="none">
              <a:solidFill>
                <a:srgbClr val="000000"/>
              </a:solidFill>
              <a:effectLst/>
              <a:uFillTx/>
              <a:latin typeface="Times New Roman"/>
            </a:endParaRPr>
          </a:p>
          <a:p>
            <a:pPr>
              <a:spcBef>
                <a:spcPts val="15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Information by osmosis - </a:t>
            </a:r>
            <a:r>
              <a:rPr b="1" lang="en-US" sz="2400" strike="noStrike" u="none">
                <a:solidFill>
                  <a:srgbClr val="000000"/>
                </a:solidFill>
                <a:effectLst/>
                <a:uFillTx/>
                <a:latin typeface="Times New Roman"/>
              </a:rPr>
              <a:t>market participants can ‘learn’ how to influence the market without explicit data release</a:t>
            </a:r>
            <a:r>
              <a:rPr b="0" lang="en-US" sz="2400" strike="noStrike" u="none">
                <a:solidFill>
                  <a:srgbClr val="000000"/>
                </a:solidFill>
                <a:effectLst/>
                <a:uFillTx/>
                <a:latin typeface="Times New Roman"/>
              </a:rPr>
              <a:t>.</a:t>
            </a:r>
            <a:endParaRPr b="0" lang="en-US" sz="2400" strike="noStrike" u="none">
              <a:solidFill>
                <a:srgbClr val="000000"/>
              </a:solidFill>
              <a:effectLst/>
              <a:uFillTx/>
              <a:latin typeface="Times New Roman"/>
            </a:endParaRPr>
          </a:p>
        </p:txBody>
      </p:sp>
      <p:pic>
        <p:nvPicPr>
          <p:cNvPr id="61" name="enron_logo" descr=""/>
          <p:cNvPicPr/>
          <p:nvPr/>
        </p:nvPicPr>
        <p:blipFill>
          <a:blip r:embed="rId1"/>
          <a:stretch/>
        </p:blipFill>
        <p:spPr>
          <a:xfrm>
            <a:off x="8532720" y="6243480"/>
            <a:ext cx="609840" cy="609840"/>
          </a:xfrm>
          <a:prstGeom prst="rect">
            <a:avLst/>
          </a:prstGeom>
          <a:noFill/>
          <a:ln w="0">
            <a:noFill/>
          </a:ln>
        </p:spPr>
      </p:pic>
      <p:sp>
        <p:nvSpPr>
          <p:cNvPr id="62" name=""/>
          <p:cNvSpPr txBox="1"/>
          <p:nvPr/>
        </p:nvSpPr>
        <p:spPr>
          <a:xfrm>
            <a:off x="2057400" y="152280"/>
            <a:ext cx="5181480" cy="600120"/>
          </a:xfrm>
          <a:prstGeom prst="rect">
            <a:avLst/>
          </a:prstGeom>
        </p:spPr>
        <p:txBody>
          <a:bodyPr wrap="none" lIns="90000" rIns="90000" tIns="46800" bIns="46800" anchor="t" anchorCtr="1">
            <a:prstTxWarp prst="textPlain">
              <a:avLst>
                <a:gd name="adj" fmla="val 50000"/>
              </a:avLst>
            </a:prstTxWarp>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pc="3" strike="noStrike" u="none">
                <a:ln w="0">
                  <a:noFill/>
                </a:ln>
                <a:solidFill>
                  <a:srgbClr val="336699"/>
                </a:solidFill>
                <a:effectLst>
                  <a:outerShdw dist="40186" dir="1096358" blurRad="0" rotWithShape="0">
                    <a:srgbClr val="c0c0c0"/>
                  </a:outerShdw>
                </a:effectLst>
                <a:uFillTx/>
                <a:latin typeface="Times New Roman"/>
              </a:rPr>
              <a:t>Data Release - Problems?</a:t>
            </a:r>
            <a:endParaRPr b="0" lang="en-US" sz="2400" spc="3" strike="noStrike" u="none">
              <a:ln w="0">
                <a:noFill/>
              </a:ln>
              <a:solidFill>
                <a:srgbClr val="336699"/>
              </a:solidFill>
              <a:effectLst>
                <a:outerShdw dist="40186" dir="1096358" blurRad="0" rotWithShape="0">
                  <a:srgbClr val="c0c0c0"/>
                </a:outerShdw>
              </a:effectLst>
              <a:uFillTx/>
              <a:latin typeface="Times New Roman"/>
              <a:ea typeface="Times New Roman"/>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3" name=""/>
          <p:cNvSpPr/>
          <p:nvPr/>
        </p:nvSpPr>
        <p:spPr>
          <a:xfrm>
            <a:off x="838080" y="838080"/>
            <a:ext cx="7696440" cy="457200"/>
          </a:xfrm>
          <a:prstGeom prst="rect">
            <a:avLst/>
          </a:prstGeom>
          <a:noFill/>
          <a:ln w="0">
            <a:noFill/>
          </a:ln>
        </p:spPr>
        <p:style>
          <a:lnRef idx="0"/>
          <a:fillRef idx="0"/>
          <a:effectRef idx="0"/>
          <a:fontRef idx="minor"/>
        </p:style>
        <p:txBody>
          <a:bodyPr lIns="90000" rIns="90000" tIns="46800" bIns="46800" anchor="t">
            <a:spAutoFit/>
          </a:bodyPr>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pic>
        <p:nvPicPr>
          <p:cNvPr id="64" name="enron_logo" descr=""/>
          <p:cNvPicPr/>
          <p:nvPr/>
        </p:nvPicPr>
        <p:blipFill>
          <a:blip r:embed="rId1"/>
          <a:stretch/>
        </p:blipFill>
        <p:spPr>
          <a:xfrm>
            <a:off x="8532720" y="6243480"/>
            <a:ext cx="609840" cy="609840"/>
          </a:xfrm>
          <a:prstGeom prst="rect">
            <a:avLst/>
          </a:prstGeom>
          <a:noFill/>
          <a:ln w="0">
            <a:noFill/>
          </a:ln>
        </p:spPr>
      </p:pic>
      <p:sp>
        <p:nvSpPr>
          <p:cNvPr id="65" name=""/>
          <p:cNvSpPr txBox="1"/>
          <p:nvPr/>
        </p:nvSpPr>
        <p:spPr>
          <a:xfrm>
            <a:off x="457200" y="457200"/>
            <a:ext cx="8296200" cy="523800"/>
          </a:xfrm>
          <a:prstGeom prst="rect">
            <a:avLst/>
          </a:prstGeom>
        </p:spPr>
        <p:txBody>
          <a:bodyPr wrap="none" lIns="90000" rIns="90000" tIns="46800" bIns="46800" anchor="t" anchorCtr="1">
            <a:prstTxWarp prst="textPlain">
              <a:avLst>
                <a:gd name="adj" fmla="val 50000"/>
              </a:avLst>
            </a:prstTxWarp>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pc="3" strike="noStrike" u="none">
                <a:ln w="0">
                  <a:noFill/>
                </a:ln>
                <a:solidFill>
                  <a:srgbClr val="336699"/>
                </a:solidFill>
                <a:effectLst>
                  <a:outerShdw dist="40186" dir="1096358" blurRad="0" rotWithShape="0">
                    <a:srgbClr val="c0c0c0"/>
                  </a:outerShdw>
                </a:effectLst>
                <a:uFillTx/>
                <a:latin typeface="Times New Roman"/>
              </a:rPr>
              <a:t>Generator objections to additional data release</a:t>
            </a:r>
            <a:endParaRPr b="0" lang="en-US" sz="2400" spc="3" strike="noStrike" u="none">
              <a:ln w="0">
                <a:noFill/>
              </a:ln>
              <a:solidFill>
                <a:srgbClr val="336699"/>
              </a:solidFill>
              <a:effectLst>
                <a:outerShdw dist="40186" dir="1096358" blurRad="0" rotWithShape="0">
                  <a:srgbClr val="c0c0c0"/>
                </a:outerShdw>
              </a:effectLst>
              <a:uFillTx/>
              <a:latin typeface="Times New Roman"/>
              <a:ea typeface="Times New Roman"/>
            </a:endParaRPr>
          </a:p>
        </p:txBody>
      </p:sp>
      <p:sp>
        <p:nvSpPr>
          <p:cNvPr id="66" name=""/>
          <p:cNvSpPr/>
          <p:nvPr/>
        </p:nvSpPr>
        <p:spPr>
          <a:xfrm>
            <a:off x="533520" y="1447920"/>
            <a:ext cx="8001000" cy="4241880"/>
          </a:xfrm>
          <a:prstGeom prst="rect">
            <a:avLst/>
          </a:prstGeom>
          <a:noFill/>
          <a:ln w="0">
            <a:noFill/>
          </a:ln>
        </p:spPr>
        <p:style>
          <a:lnRef idx="0"/>
          <a:fillRef idx="0"/>
          <a:effectRef idx="0"/>
          <a:fontRef idx="minor"/>
        </p:style>
        <p:txBody>
          <a:bodyPr lIns="90000" rIns="90000" tIns="46800" bIns="46800" anchor="t">
            <a:spAutoFit/>
          </a:bodyPr>
          <a:p>
            <a:pPr>
              <a:spcBef>
                <a:spcPts val="125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Participants are obliged to act in a competitive manner</a:t>
            </a:r>
            <a:endParaRPr b="0" lang="en-US" sz="2000" strike="noStrike" u="none">
              <a:solidFill>
                <a:srgbClr val="000000"/>
              </a:solidFill>
              <a:effectLst/>
              <a:uFillTx/>
              <a:latin typeface="Times New Roman"/>
            </a:endParaRPr>
          </a:p>
          <a:p>
            <a:pPr>
              <a:spcBef>
                <a:spcPts val="125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At times of high prices, generator behaviour comes under increased scrutiny.</a:t>
            </a:r>
            <a:endParaRPr b="0" lang="en-US" sz="2000" strike="noStrike" u="none">
              <a:solidFill>
                <a:srgbClr val="000000"/>
              </a:solidFill>
              <a:effectLst/>
              <a:uFillTx/>
              <a:latin typeface="Times New Roman"/>
            </a:endParaRPr>
          </a:p>
          <a:p>
            <a:pPr>
              <a:spcBef>
                <a:spcPts val="125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High prices can be the result of a properly functioning market (electricity is a volatile commodity), rather than non-competitive behaviour.</a:t>
            </a:r>
            <a:endParaRPr b="0" lang="en-US" sz="2000" strike="noStrike" u="none">
              <a:solidFill>
                <a:srgbClr val="000000"/>
              </a:solidFill>
              <a:effectLst/>
              <a:uFillTx/>
              <a:latin typeface="Times New Roman"/>
            </a:endParaRPr>
          </a:p>
          <a:p>
            <a:pPr>
              <a:spcBef>
                <a:spcPts val="125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If this is the case, release of market data would validate generator behaviour and provide further information with which to evaluate the need for market intervention - e.g. price caps.</a:t>
            </a:r>
            <a:endParaRPr b="0" lang="en-US" sz="2000" strike="noStrike" u="none">
              <a:solidFill>
                <a:srgbClr val="000000"/>
              </a:solidFill>
              <a:effectLst/>
              <a:uFillTx/>
              <a:latin typeface="Times New Roman"/>
            </a:endParaRPr>
          </a:p>
          <a:p>
            <a:pP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Why has the release of individual information be resisted mostly by supply-side participants?</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 name="PlaceHolder 1"/>
          <p:cNvSpPr>
            <a:spLocks noGrp="1"/>
          </p:cNvSpPr>
          <p:nvPr>
            <p:ph/>
          </p:nvPr>
        </p:nvSpPr>
        <p:spPr>
          <a:xfrm>
            <a:off x="609480" y="1143000"/>
            <a:ext cx="7772400" cy="5410080"/>
          </a:xfrm>
          <a:prstGeom prst="rect">
            <a:avLst/>
          </a:prstGeom>
          <a:noFill/>
          <a:ln w="0">
            <a:noFill/>
          </a:ln>
        </p:spPr>
        <p:txBody>
          <a:bodyPr lIns="90000" rIns="90000" tIns="46800" bIns="46800" anchor="t">
            <a:normAutofit/>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CAISO should extend the amount of publicly available market data.</a:t>
            </a:r>
            <a:endParaRPr b="0" lang="en-US" sz="3200" strike="noStrike" u="none">
              <a:solidFill>
                <a:srgbClr val="000000"/>
              </a:solidFill>
              <a:effectLst/>
              <a:uFillTx/>
              <a:latin typeface="Times New Roman"/>
            </a:endParaRPr>
          </a:p>
          <a:p>
            <a:pPr marL="343080" indent="-343080">
              <a:lnSpc>
                <a:spcPct val="120000"/>
              </a:lnSpc>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Enron advocates the immediate release of ALL market data, i.e.</a:t>
            </a:r>
            <a:endParaRPr b="0" lang="en-US" sz="3200" strike="noStrike" u="none">
              <a:solidFill>
                <a:srgbClr val="000000"/>
              </a:solidFill>
              <a:effectLst/>
              <a:uFillTx/>
              <a:latin typeface="Times New Roman"/>
            </a:endParaRPr>
          </a:p>
          <a:p>
            <a:pPr marL="343080" indent="-343080">
              <a:lnSpc>
                <a:spcPct val="12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	</a:t>
            </a:r>
            <a:r>
              <a:rPr b="0" lang="en-US" sz="2000" strike="noStrike" u="none">
                <a:solidFill>
                  <a:srgbClr val="000000"/>
                </a:solidFill>
                <a:effectLst/>
                <a:uFillTx/>
                <a:latin typeface="Times New Roman"/>
              </a:rPr>
              <a:t>- All Grid system data.</a:t>
            </a:r>
            <a:endParaRPr b="0" lang="en-US" sz="2000" strike="noStrike" u="none">
              <a:solidFill>
                <a:srgbClr val="000000"/>
              </a:solidFill>
              <a:effectLst/>
              <a:uFillTx/>
              <a:latin typeface="Times New Roman"/>
            </a:endParaRPr>
          </a:p>
          <a:p>
            <a:pPr marL="343080" indent="-343080">
              <a:lnSpc>
                <a:spcPct val="12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All models used in market clearing functions. (e.g. CONG)</a:t>
            </a:r>
            <a:endParaRPr b="0" lang="en-US" sz="2000" strike="noStrike" u="none">
              <a:solidFill>
                <a:srgbClr val="000000"/>
              </a:solidFill>
              <a:effectLst/>
              <a:uFillTx/>
              <a:latin typeface="Times New Roman"/>
            </a:endParaRPr>
          </a:p>
          <a:p>
            <a:pPr marL="343080" indent="-343080">
              <a:lnSpc>
                <a:spcPct val="12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All participant Bids and Offers.</a:t>
            </a:r>
            <a:endParaRPr b="0" lang="en-US" sz="20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Enron supports an amendment to the ISO tariff that would allow the release of additional data.</a:t>
            </a:r>
            <a:endParaRPr b="0" lang="en-US" sz="3200" strike="noStrike" u="none">
              <a:solidFill>
                <a:srgbClr val="000000"/>
              </a:solidFill>
              <a:effectLst/>
              <a:uFillTx/>
              <a:latin typeface="Times New Roman"/>
            </a:endParaRPr>
          </a:p>
        </p:txBody>
      </p:sp>
      <p:pic>
        <p:nvPicPr>
          <p:cNvPr id="18" name="enron_logo" descr=""/>
          <p:cNvPicPr/>
          <p:nvPr/>
        </p:nvPicPr>
        <p:blipFill>
          <a:blip r:embed="rId1"/>
          <a:stretch/>
        </p:blipFill>
        <p:spPr>
          <a:xfrm>
            <a:off x="8532720" y="6243480"/>
            <a:ext cx="609840" cy="609840"/>
          </a:xfrm>
          <a:prstGeom prst="rect">
            <a:avLst/>
          </a:prstGeom>
          <a:noFill/>
          <a:ln w="0">
            <a:noFill/>
          </a:ln>
        </p:spPr>
      </p:pic>
      <p:sp>
        <p:nvSpPr>
          <p:cNvPr id="19" name=""/>
          <p:cNvSpPr txBox="1"/>
          <p:nvPr/>
        </p:nvSpPr>
        <p:spPr>
          <a:xfrm>
            <a:off x="3276720" y="380880"/>
            <a:ext cx="2666880" cy="762120"/>
          </a:xfrm>
          <a:prstGeom prst="rect">
            <a:avLst/>
          </a:prstGeom>
        </p:spPr>
        <p:txBody>
          <a:bodyPr wrap="none" lIns="90000" rIns="90000" tIns="46800" bIns="46800" anchor="t" anchorCtr="1">
            <a:prstTxWarp prst="textPlain">
              <a:avLst>
                <a:gd name="adj" fmla="val 50000"/>
              </a:avLst>
            </a:prstTxWarp>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pc="3" strike="noStrike" u="none">
                <a:ln w="0">
                  <a:noFill/>
                </a:ln>
                <a:solidFill>
                  <a:srgbClr val="336699"/>
                </a:solidFill>
                <a:effectLst>
                  <a:outerShdw dist="40186" dir="1096358" blurRad="0" rotWithShape="0">
                    <a:srgbClr val="c0c0c0"/>
                  </a:outerShdw>
                </a:effectLst>
                <a:uFillTx/>
                <a:latin typeface="Times New Roman"/>
              </a:rPr>
              <a:t>Proposal</a:t>
            </a:r>
            <a:endParaRPr b="0" lang="en-US" sz="2400" spc="3" strike="noStrike" u="none">
              <a:ln w="0">
                <a:noFill/>
              </a:ln>
              <a:solidFill>
                <a:srgbClr val="336699"/>
              </a:solidFill>
              <a:effectLst>
                <a:outerShdw dist="40186" dir="1096358" blurRad="0" rotWithShape="0">
                  <a:srgbClr val="c0c0c0"/>
                </a:outerShdw>
              </a:effectLst>
              <a:uFillTx/>
              <a:latin typeface="Times New Roman"/>
              <a:ea typeface="Times New Roman"/>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7" name=""/>
          <p:cNvSpPr/>
          <p:nvPr/>
        </p:nvSpPr>
        <p:spPr>
          <a:xfrm>
            <a:off x="685800" y="1676520"/>
            <a:ext cx="7848720" cy="3781800"/>
          </a:xfrm>
          <a:prstGeom prst="rect">
            <a:avLst/>
          </a:prstGeom>
          <a:noFill/>
          <a:ln w="0">
            <a:noFill/>
          </a:ln>
        </p:spPr>
        <p:style>
          <a:lnRef idx="0"/>
          <a:fillRef idx="0"/>
          <a:effectRef idx="0"/>
          <a:fontRef idx="minor"/>
        </p:style>
        <p:txBody>
          <a:bodyPr lIns="90000" rIns="90000" tIns="46800" bIns="46800" anchor="t">
            <a:spAutoFit/>
          </a:bodyPr>
          <a:p>
            <a:pPr>
              <a:spcBef>
                <a:spcPts val="15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Release ALL market data to ALL participants.</a:t>
            </a:r>
            <a:endParaRPr b="0" lang="en-US" sz="2400" strike="noStrike" u="none">
              <a:solidFill>
                <a:srgbClr val="000000"/>
              </a:solidFill>
              <a:effectLst/>
              <a:uFillTx/>
              <a:latin typeface="Times New Roman"/>
            </a:endParaRPr>
          </a:p>
          <a:p>
            <a:pPr>
              <a:lnSpc>
                <a:spcPct val="150000"/>
              </a:lnSpc>
              <a:spcBef>
                <a:spcPts val="15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Release data immediately to eliminate short-run pricing     anomalies and allow rapid market responses.</a:t>
            </a:r>
            <a:endParaRPr b="0" lang="en-US" sz="2400" strike="noStrike" u="none">
              <a:solidFill>
                <a:srgbClr val="000000"/>
              </a:solidFill>
              <a:effectLst/>
              <a:uFillTx/>
              <a:latin typeface="Times New Roman"/>
            </a:endParaRPr>
          </a:p>
          <a:p>
            <a:pPr>
              <a:lnSpc>
                <a:spcPct val="150000"/>
              </a:lnSpc>
              <a:spcBef>
                <a:spcPts val="15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Ensure MSC remains strong.</a:t>
            </a:r>
            <a:endParaRPr b="0" lang="en-US" sz="2400" strike="noStrike" u="none">
              <a:solidFill>
                <a:srgbClr val="000000"/>
              </a:solidFill>
              <a:effectLst/>
              <a:uFillTx/>
              <a:latin typeface="Times New Roman"/>
            </a:endParaRPr>
          </a:p>
          <a:p>
            <a:pPr>
              <a:lnSpc>
                <a:spcPct val="150000"/>
              </a:lnSpc>
              <a:spcBef>
                <a:spcPts val="15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Extend additional disclosure requirements to the PX.</a:t>
            </a:r>
            <a:endParaRPr b="0" lang="en-US" sz="2400" strike="noStrike" u="none">
              <a:solidFill>
                <a:srgbClr val="000000"/>
              </a:solidFill>
              <a:effectLst/>
              <a:uFillTx/>
              <a:latin typeface="Times New Roman"/>
            </a:endParaRPr>
          </a:p>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pic>
        <p:nvPicPr>
          <p:cNvPr id="68" name="enron_logo" descr=""/>
          <p:cNvPicPr/>
          <p:nvPr/>
        </p:nvPicPr>
        <p:blipFill>
          <a:blip r:embed="rId1"/>
          <a:stretch/>
        </p:blipFill>
        <p:spPr>
          <a:xfrm>
            <a:off x="8532720" y="6243480"/>
            <a:ext cx="609840" cy="609840"/>
          </a:xfrm>
          <a:prstGeom prst="rect">
            <a:avLst/>
          </a:prstGeom>
          <a:noFill/>
          <a:ln w="0">
            <a:noFill/>
          </a:ln>
        </p:spPr>
      </p:pic>
      <p:sp>
        <p:nvSpPr>
          <p:cNvPr id="69" name=""/>
          <p:cNvSpPr txBox="1"/>
          <p:nvPr/>
        </p:nvSpPr>
        <p:spPr>
          <a:xfrm>
            <a:off x="3200400" y="533520"/>
            <a:ext cx="2895480" cy="761760"/>
          </a:xfrm>
          <a:prstGeom prst="rect">
            <a:avLst/>
          </a:prstGeom>
        </p:spPr>
        <p:txBody>
          <a:bodyPr wrap="none" lIns="90000" rIns="90000" tIns="46800" bIns="46800" anchor="t" anchorCtr="1">
            <a:prstTxWarp prst="textPlain">
              <a:avLst>
                <a:gd name="adj" fmla="val 50000"/>
              </a:avLst>
            </a:prstTxWarp>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pc="3" strike="noStrike" u="none">
                <a:ln w="0">
                  <a:noFill/>
                </a:ln>
                <a:solidFill>
                  <a:srgbClr val="336699"/>
                </a:solidFill>
                <a:effectLst>
                  <a:outerShdw dist="40186" dir="1096358" blurRad="0" rotWithShape="0">
                    <a:srgbClr val="c0c0c0"/>
                  </a:outerShdw>
                </a:effectLst>
                <a:uFillTx/>
                <a:latin typeface="Times New Roman"/>
              </a:rPr>
              <a:t>Summary</a:t>
            </a:r>
            <a:endParaRPr b="0" lang="en-US" sz="2400" spc="3" strike="noStrike" u="none">
              <a:ln w="0">
                <a:noFill/>
              </a:ln>
              <a:solidFill>
                <a:srgbClr val="336699"/>
              </a:solidFill>
              <a:effectLst>
                <a:outerShdw dist="40186" dir="1096358" blurRad="0" rotWithShape="0">
                  <a:srgbClr val="c0c0c0"/>
                </a:outerShdw>
              </a:effectLst>
              <a:uFillTx/>
              <a:latin typeface="Times New Roman"/>
              <a:ea typeface="Times New Roman"/>
            </a:endParaRPr>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70" name=""/>
          <p:cNvGraphicFramePr/>
          <p:nvPr/>
        </p:nvGraphicFramePr>
        <p:xfrm>
          <a:off x="843120" y="1442880"/>
          <a:ext cx="7592760" cy="4465800"/>
        </p:xfrm>
        <a:graphic>
          <a:graphicData uri="http://schemas.openxmlformats.org/presentationml/2006/ole">
            <p:oleObj progId="Word.Document.12" r:id="rId1" spid="">
              <p:embed/>
              <p:pic>
                <p:nvPicPr>
                  <p:cNvPr id="71" name="" descr=""/>
                  <p:cNvPicPr/>
                  <p:nvPr/>
                </p:nvPicPr>
                <p:blipFill>
                  <a:blip r:embed="rId2"/>
                  <a:stretch/>
                </p:blipFill>
                <p:spPr>
                  <a:xfrm>
                    <a:off x="843120" y="1442880"/>
                    <a:ext cx="7592760" cy="4465800"/>
                  </a:xfrm>
                  <a:prstGeom prst="rect">
                    <a:avLst/>
                  </a:prstGeom>
                  <a:noFill/>
                  <a:ln w="0">
                    <a:noFill/>
                  </a:ln>
                </p:spPr>
              </p:pic>
            </p:oleObj>
          </a:graphicData>
        </a:graphic>
      </p:graphicFrame>
      <p:sp>
        <p:nvSpPr>
          <p:cNvPr id="72" name=""/>
          <p:cNvSpPr txBox="1"/>
          <p:nvPr/>
        </p:nvSpPr>
        <p:spPr>
          <a:xfrm>
            <a:off x="1066680" y="304920"/>
            <a:ext cx="7162920" cy="761760"/>
          </a:xfrm>
          <a:prstGeom prst="rect">
            <a:avLst/>
          </a:prstGeom>
        </p:spPr>
        <p:txBody>
          <a:bodyPr wrap="none" lIns="90000" rIns="90000" tIns="46800" bIns="46800" anchor="t" anchorCtr="1">
            <a:prstTxWarp prst="textPlain">
              <a:avLst>
                <a:gd name="adj" fmla="val 50000"/>
              </a:avLst>
            </a:prstTxWarp>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pc="3" strike="noStrike" u="none">
                <a:ln w="0">
                  <a:noFill/>
                </a:ln>
                <a:solidFill>
                  <a:srgbClr val="336699"/>
                </a:solidFill>
                <a:effectLst>
                  <a:outerShdw dist="40186" dir="1096358" blurRad="0" rotWithShape="0">
                    <a:srgbClr val="c0c0c0"/>
                  </a:outerShdw>
                </a:effectLst>
                <a:uFillTx/>
                <a:latin typeface="Times New Roman"/>
              </a:rPr>
              <a:t>Suggested Data Release Items</a:t>
            </a:r>
            <a:endParaRPr b="0" lang="en-US" sz="2400" spc="3" strike="noStrike" u="none">
              <a:ln w="0">
                <a:noFill/>
              </a:ln>
              <a:solidFill>
                <a:srgbClr val="336699"/>
              </a:solidFill>
              <a:effectLst>
                <a:outerShdw dist="40186" dir="1096358" blurRad="0" rotWithShape="0">
                  <a:srgbClr val="c0c0c0"/>
                </a:outerShdw>
              </a:effectLst>
              <a:uFillTx/>
              <a:latin typeface="Times New Roman"/>
              <a:ea typeface="Times New Roman"/>
            </a:endParaRPr>
          </a:p>
        </p:txBody>
      </p:sp>
      <p:pic>
        <p:nvPicPr>
          <p:cNvPr id="73" name="enron_logo" descr=""/>
          <p:cNvPicPr/>
          <p:nvPr/>
        </p:nvPicPr>
        <p:blipFill>
          <a:blip r:embed="rId3"/>
          <a:stretch/>
        </p:blipFill>
        <p:spPr>
          <a:xfrm>
            <a:off x="8534520" y="6248520"/>
            <a:ext cx="609480" cy="609480"/>
          </a:xfrm>
          <a:prstGeom prst="rect">
            <a:avLst/>
          </a:prstGeom>
          <a:noFill/>
          <a:ln w="0">
            <a:noFill/>
          </a:ln>
        </p:spPr>
      </p:pic>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 name=""/>
          <p:cNvSpPr txBox="1"/>
          <p:nvPr/>
        </p:nvSpPr>
        <p:spPr>
          <a:xfrm>
            <a:off x="3276720" y="380880"/>
            <a:ext cx="2666880" cy="762120"/>
          </a:xfrm>
          <a:prstGeom prst="rect">
            <a:avLst/>
          </a:prstGeom>
        </p:spPr>
        <p:txBody>
          <a:bodyPr wrap="none" lIns="90000" rIns="90000" tIns="46800" bIns="46800" anchor="t" anchorCtr="1">
            <a:prstTxWarp prst="textPlain">
              <a:avLst>
                <a:gd name="adj" fmla="val 50000"/>
              </a:avLst>
            </a:prstTxWarp>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pc="3" strike="noStrike" u="none">
                <a:ln w="0">
                  <a:noFill/>
                </a:ln>
                <a:solidFill>
                  <a:srgbClr val="336699"/>
                </a:solidFill>
                <a:effectLst>
                  <a:outerShdw dist="40186" dir="1096358" blurRad="0" rotWithShape="0">
                    <a:srgbClr val="c0c0c0"/>
                  </a:outerShdw>
                </a:effectLst>
                <a:uFillTx/>
                <a:latin typeface="Times New Roman"/>
              </a:rPr>
              <a:t>Rationale</a:t>
            </a:r>
            <a:endParaRPr b="0" lang="en-US" sz="2400" spc="3" strike="noStrike" u="none">
              <a:ln w="0">
                <a:noFill/>
              </a:ln>
              <a:solidFill>
                <a:srgbClr val="336699"/>
              </a:solidFill>
              <a:effectLst>
                <a:outerShdw dist="40186" dir="1096358" blurRad="0" rotWithShape="0">
                  <a:srgbClr val="c0c0c0"/>
                </a:outerShdw>
              </a:effectLst>
              <a:uFillTx/>
              <a:latin typeface="Times New Roman"/>
              <a:ea typeface="Times New Roman"/>
            </a:endParaRPr>
          </a:p>
        </p:txBody>
      </p:sp>
      <p:sp>
        <p:nvSpPr>
          <p:cNvPr id="21" name=""/>
          <p:cNvSpPr/>
          <p:nvPr/>
        </p:nvSpPr>
        <p:spPr>
          <a:xfrm>
            <a:off x="762120" y="1523880"/>
            <a:ext cx="7772400" cy="4724640"/>
          </a:xfrm>
          <a:prstGeom prst="rect">
            <a:avLst/>
          </a:prstGeom>
          <a:noFill/>
          <a:ln w="0">
            <a:noFill/>
          </a:ln>
        </p:spPr>
        <p:style>
          <a:lnRef idx="0"/>
          <a:fillRef idx="0"/>
          <a:effectRef idx="0"/>
          <a:fontRef idx="minor"/>
        </p:style>
        <p:txBody>
          <a:bodyPr lIns="90000" rIns="90000" tIns="46800" bIns="46800" anchor="t">
            <a:normAutofit/>
          </a:bodyPr>
          <a:p>
            <a:pPr marL="222120" indent="5040">
              <a:lnSpc>
                <a:spcPct val="130000"/>
              </a:lnSpc>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The CA ISO holds a monopoly on electricity transmission.</a:t>
            </a:r>
            <a:endParaRPr b="0" lang="en-US" sz="2400" strike="noStrike" u="none">
              <a:solidFill>
                <a:srgbClr val="000000"/>
              </a:solidFill>
              <a:effectLst/>
              <a:uFillTx/>
              <a:latin typeface="Times New Roman"/>
            </a:endParaRPr>
          </a:p>
          <a:p>
            <a:pPr marL="222120" indent="5040">
              <a:lnSpc>
                <a:spcPct val="130000"/>
              </a:lnSpc>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Market participants should be able to understand all factors that affect the allocation of grid resources.</a:t>
            </a:r>
            <a:endParaRPr b="0" lang="en-US" sz="2400" strike="noStrike" u="none">
              <a:solidFill>
                <a:srgbClr val="000000"/>
              </a:solidFill>
              <a:effectLst/>
              <a:uFillTx/>
              <a:latin typeface="Times New Roman"/>
            </a:endParaRPr>
          </a:p>
          <a:p>
            <a:pPr marL="222120" indent="5040">
              <a:lnSpc>
                <a:spcPct val="130000"/>
              </a:lnSpc>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The CA electricity market exhibits many of the characteristics of other electricity Pool markets.</a:t>
            </a:r>
            <a:endParaRPr b="0" lang="en-US" sz="2400" strike="noStrike" u="none">
              <a:solidFill>
                <a:srgbClr val="000000"/>
              </a:solidFill>
              <a:effectLst/>
              <a:uFillTx/>
              <a:latin typeface="Times New Roman"/>
            </a:endParaRPr>
          </a:p>
          <a:p>
            <a:pPr marL="222120" indent="5040">
              <a:lnSpc>
                <a:spcPct val="130000"/>
              </a:lnSpc>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Experience from other markets shows that, due to the nature of electricity as a commodity, full information disclosure is beneficial to promoting effective market functions.</a:t>
            </a:r>
            <a:endParaRPr b="0" lang="en-US" sz="2400" strike="noStrike" u="none">
              <a:solidFill>
                <a:srgbClr val="000000"/>
              </a:solidFill>
              <a:effectLst/>
              <a:uFillTx/>
              <a:latin typeface="Times New Roman"/>
            </a:endParaRPr>
          </a:p>
        </p:txBody>
      </p:sp>
      <p:pic>
        <p:nvPicPr>
          <p:cNvPr id="22" name="enron_logo" descr=""/>
          <p:cNvPicPr/>
          <p:nvPr/>
        </p:nvPicPr>
        <p:blipFill>
          <a:blip r:embed="rId1"/>
          <a:stretch/>
        </p:blipFill>
        <p:spPr>
          <a:xfrm>
            <a:off x="8534520" y="6248520"/>
            <a:ext cx="609480" cy="609480"/>
          </a:xfrm>
          <a:prstGeom prst="rect">
            <a:avLst/>
          </a:prstGeom>
          <a:noFill/>
          <a:ln w="0">
            <a:noFill/>
          </a:ln>
        </p:spPr>
      </p:pic>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 name=""/>
          <p:cNvSpPr txBox="1"/>
          <p:nvPr/>
        </p:nvSpPr>
        <p:spPr>
          <a:xfrm>
            <a:off x="1981080" y="228600"/>
            <a:ext cx="5181840" cy="762120"/>
          </a:xfrm>
          <a:prstGeom prst="rect">
            <a:avLst/>
          </a:prstGeom>
        </p:spPr>
        <p:txBody>
          <a:bodyPr wrap="none" lIns="90000" rIns="90000" tIns="46800" bIns="46800" anchor="t" anchorCtr="1">
            <a:prstTxWarp prst="textPlain">
              <a:avLst>
                <a:gd name="adj" fmla="val 50000"/>
              </a:avLst>
            </a:prstTxWarp>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pc="3" strike="noStrike" u="none">
                <a:ln w="0">
                  <a:noFill/>
                </a:ln>
                <a:solidFill>
                  <a:srgbClr val="336699"/>
                </a:solidFill>
                <a:effectLst>
                  <a:outerShdw dist="40186" dir="1096358" blurRad="0" rotWithShape="0">
                    <a:srgbClr val="c0c0c0"/>
                  </a:outerShdw>
                </a:effectLst>
                <a:uFillTx/>
                <a:latin typeface="Times New Roman"/>
              </a:rPr>
              <a:t>California Market</a:t>
            </a:r>
            <a:endParaRPr b="0" lang="en-US" sz="2400" spc="3" strike="noStrike" u="none">
              <a:ln w="0">
                <a:noFill/>
              </a:ln>
              <a:solidFill>
                <a:srgbClr val="336699"/>
              </a:solidFill>
              <a:effectLst>
                <a:outerShdw dist="40186" dir="1096358" blurRad="0" rotWithShape="0">
                  <a:srgbClr val="c0c0c0"/>
                </a:outerShdw>
              </a:effectLst>
              <a:uFillTx/>
              <a:latin typeface="Times New Roman"/>
              <a:ea typeface="Times New Roman"/>
            </a:endParaRPr>
          </a:p>
        </p:txBody>
      </p:sp>
      <p:sp>
        <p:nvSpPr>
          <p:cNvPr id="24" name=""/>
          <p:cNvSpPr/>
          <p:nvPr/>
        </p:nvSpPr>
        <p:spPr>
          <a:xfrm>
            <a:off x="533520" y="1143000"/>
            <a:ext cx="8001000" cy="5105520"/>
          </a:xfrm>
          <a:prstGeom prst="rect">
            <a:avLst/>
          </a:prstGeom>
          <a:noFill/>
          <a:ln w="0">
            <a:noFill/>
          </a:ln>
        </p:spPr>
        <p:style>
          <a:lnRef idx="0"/>
          <a:fillRef idx="0"/>
          <a:effectRef idx="0"/>
          <a:fontRef idx="minor"/>
        </p:style>
        <p:txBody>
          <a:bodyPr lIns="90000" rIns="90000" tIns="46800" bIns="46800" anchor="t">
            <a:normAutofit/>
          </a:bodyPr>
          <a:p>
            <a:pPr marL="222120" indent="5040">
              <a:lnSpc>
                <a:spcPct val="140000"/>
              </a:lnSpc>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a:t>
            </a:r>
            <a:r>
              <a:rPr b="0" lang="en-US" sz="2000" strike="noStrike" u="none">
                <a:solidFill>
                  <a:srgbClr val="000000"/>
                </a:solidFill>
                <a:effectLst/>
                <a:uFillTx/>
                <a:latin typeface="Times New Roman"/>
              </a:rPr>
              <a:t>Enron is an advocate of open markets with little Regulatory intervention.</a:t>
            </a:r>
            <a:endParaRPr b="0" lang="en-US" sz="2000" strike="noStrike" u="none">
              <a:solidFill>
                <a:srgbClr val="000000"/>
              </a:solidFill>
              <a:effectLst/>
              <a:uFillTx/>
              <a:latin typeface="Times New Roman"/>
            </a:endParaRPr>
          </a:p>
          <a:p>
            <a:pPr marL="222120" indent="5040">
              <a:lnSpc>
                <a:spcPct val="140000"/>
              </a:lnSpc>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However, we believe the CA market currently has characteristics which require Regulatory intervention in the form of information disclosure.</a:t>
            </a:r>
            <a:endParaRPr b="0" lang="en-US" sz="2000" strike="noStrike" u="none">
              <a:solidFill>
                <a:srgbClr val="000000"/>
              </a:solidFill>
              <a:effectLst/>
              <a:uFillTx/>
              <a:latin typeface="Times New Roman"/>
            </a:endParaRPr>
          </a:p>
          <a:p>
            <a:pPr marL="222120" indent="5040">
              <a:lnSpc>
                <a:spcPct val="140000"/>
              </a:lnSpc>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California market characteristics:</a:t>
            </a:r>
            <a:endParaRPr b="0" lang="en-US" sz="2000" strike="noStrike" u="none">
              <a:solidFill>
                <a:srgbClr val="000000"/>
              </a:solidFill>
              <a:effectLst/>
              <a:uFillTx/>
              <a:latin typeface="Times New Roman"/>
            </a:endParaRPr>
          </a:p>
          <a:p>
            <a:pPr lvl="1" marL="2232000" indent="-285840">
              <a:lnSpc>
                <a:spcPct val="140000"/>
              </a:lnSpc>
              <a:spcBef>
                <a:spcPts val="499"/>
              </a:spcBef>
              <a:buClr>
                <a:srgbClr val="000000"/>
              </a:buClr>
              <a:buFont typeface="Times New Roman"/>
              <a:buChar char="–"/>
              <a:tabLst>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Monopoly provider of transmission</a:t>
            </a:r>
            <a:endParaRPr b="0" lang="en-US" sz="2000" strike="noStrike" u="none">
              <a:solidFill>
                <a:srgbClr val="000000"/>
              </a:solidFill>
              <a:effectLst/>
              <a:uFillTx/>
              <a:latin typeface="Times New Roman"/>
            </a:endParaRPr>
          </a:p>
          <a:p>
            <a:pPr lvl="1" marL="2232000" indent="-285840">
              <a:lnSpc>
                <a:spcPct val="140000"/>
              </a:lnSpc>
              <a:spcBef>
                <a:spcPts val="499"/>
              </a:spcBef>
              <a:buClr>
                <a:srgbClr val="000000"/>
              </a:buClr>
              <a:buFont typeface="Times New Roman"/>
              <a:buChar char="–"/>
              <a:tabLst>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One dominant energy market</a:t>
            </a:r>
            <a:endParaRPr b="0" lang="en-US" sz="2000" strike="noStrike" u="none">
              <a:solidFill>
                <a:srgbClr val="000000"/>
              </a:solidFill>
              <a:effectLst/>
              <a:uFillTx/>
              <a:latin typeface="Times New Roman"/>
            </a:endParaRPr>
          </a:p>
          <a:p>
            <a:pPr lvl="1" marL="2232000" indent="-285840">
              <a:lnSpc>
                <a:spcPct val="140000"/>
              </a:lnSpc>
              <a:spcBef>
                <a:spcPts val="499"/>
              </a:spcBef>
              <a:buClr>
                <a:srgbClr val="000000"/>
              </a:buClr>
              <a:buFont typeface="Times New Roman"/>
              <a:buChar char="–"/>
              <a:tabLst>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Indications of market power</a:t>
            </a:r>
            <a:endParaRPr b="0" lang="en-US" sz="2000" strike="noStrike" u="none">
              <a:solidFill>
                <a:srgbClr val="000000"/>
              </a:solidFill>
              <a:effectLst/>
              <a:uFillTx/>
              <a:latin typeface="Times New Roman"/>
            </a:endParaRPr>
          </a:p>
          <a:p>
            <a:pPr lvl="1" marL="2232000" indent="-285840">
              <a:lnSpc>
                <a:spcPct val="140000"/>
              </a:lnSpc>
              <a:spcBef>
                <a:spcPts val="499"/>
              </a:spcBef>
              <a:buClr>
                <a:srgbClr val="000000"/>
              </a:buClr>
              <a:buFont typeface="Times New Roman"/>
              <a:buChar char="–"/>
              <a:tabLst>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Dominance of RMR reliance</a:t>
            </a:r>
            <a:endParaRPr b="0" lang="en-US" sz="2000" strike="noStrike" u="none">
              <a:solidFill>
                <a:srgbClr val="000000"/>
              </a:solidFill>
              <a:effectLst/>
              <a:uFillTx/>
              <a:latin typeface="Times New Roman"/>
            </a:endParaRPr>
          </a:p>
        </p:txBody>
      </p:sp>
      <p:pic>
        <p:nvPicPr>
          <p:cNvPr id="25" name="enron_logo" descr=""/>
          <p:cNvPicPr/>
          <p:nvPr/>
        </p:nvPicPr>
        <p:blipFill>
          <a:blip r:embed="rId1"/>
          <a:stretch/>
        </p:blipFill>
        <p:spPr>
          <a:xfrm>
            <a:off x="8534520" y="6248520"/>
            <a:ext cx="609480" cy="609480"/>
          </a:xfrm>
          <a:prstGeom prst="rect">
            <a:avLst/>
          </a:prstGeom>
          <a:noFill/>
          <a:ln w="0">
            <a:noFill/>
          </a:ln>
        </p:spPr>
      </p:pic>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6" name=""/>
          <p:cNvSpPr txBox="1"/>
          <p:nvPr/>
        </p:nvSpPr>
        <p:spPr>
          <a:xfrm>
            <a:off x="3276720" y="380880"/>
            <a:ext cx="2666880" cy="762120"/>
          </a:xfrm>
          <a:prstGeom prst="rect">
            <a:avLst/>
          </a:prstGeom>
        </p:spPr>
        <p:txBody>
          <a:bodyPr wrap="none" lIns="90000" rIns="90000" tIns="46800" bIns="46800" anchor="t" anchorCtr="1">
            <a:prstTxWarp prst="textPlain">
              <a:avLst>
                <a:gd name="adj" fmla="val 50000"/>
              </a:avLst>
            </a:prstTxWarp>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pc="3" strike="noStrike" u="none">
                <a:ln w="0">
                  <a:noFill/>
                </a:ln>
                <a:solidFill>
                  <a:srgbClr val="336699"/>
                </a:solidFill>
                <a:effectLst>
                  <a:outerShdw dist="40186" dir="1096358" blurRad="0" rotWithShape="0">
                    <a:srgbClr val="c0c0c0"/>
                  </a:outerShdw>
                </a:effectLst>
                <a:uFillTx/>
                <a:latin typeface="Times New Roman"/>
              </a:rPr>
              <a:t>System Data</a:t>
            </a:r>
            <a:endParaRPr b="0" lang="en-US" sz="2400" spc="3" strike="noStrike" u="none">
              <a:ln w="0">
                <a:noFill/>
              </a:ln>
              <a:solidFill>
                <a:srgbClr val="336699"/>
              </a:solidFill>
              <a:effectLst>
                <a:outerShdw dist="40186" dir="1096358" blurRad="0" rotWithShape="0">
                  <a:srgbClr val="c0c0c0"/>
                </a:outerShdw>
              </a:effectLst>
              <a:uFillTx/>
              <a:latin typeface="Times New Roman"/>
              <a:ea typeface="Times New Roman"/>
            </a:endParaRPr>
          </a:p>
        </p:txBody>
      </p:sp>
      <p:sp>
        <p:nvSpPr>
          <p:cNvPr id="27" name=""/>
          <p:cNvSpPr/>
          <p:nvPr/>
        </p:nvSpPr>
        <p:spPr>
          <a:xfrm>
            <a:off x="685800" y="1219320"/>
            <a:ext cx="7848720" cy="5181480"/>
          </a:xfrm>
          <a:prstGeom prst="rect">
            <a:avLst/>
          </a:prstGeom>
          <a:noFill/>
          <a:ln w="0">
            <a:noFill/>
          </a:ln>
        </p:spPr>
        <p:style>
          <a:lnRef idx="0"/>
          <a:fillRef idx="0"/>
          <a:effectRef idx="0"/>
          <a:fontRef idx="minor"/>
        </p:style>
        <p:txBody>
          <a:bodyPr lIns="90000" rIns="90000" tIns="46800" bIns="46800" anchor="t">
            <a:normAutofit/>
          </a:bodyPr>
          <a:p>
            <a:pPr marL="222120" indent="5040">
              <a:lnSpc>
                <a:spcPct val="120000"/>
              </a:lnSpc>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All information that effects the allocation of monopoly grid resources should be immediately available to market participants to allow them to act and react to ensure optimal market efficiency. i.e;</a:t>
            </a:r>
            <a:endParaRPr b="0" lang="en-US" sz="2400" strike="noStrike" u="none">
              <a:solidFill>
                <a:srgbClr val="000000"/>
              </a:solidFill>
              <a:effectLst/>
              <a:uFillTx/>
              <a:latin typeface="Times New Roman"/>
            </a:endParaRPr>
          </a:p>
          <a:p>
            <a:pPr marL="222120" indent="5040">
              <a:lnSpc>
                <a:spcPct val="12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Scheduling and use of Grid</a:t>
            </a:r>
            <a:endParaRPr b="0" lang="en-US" sz="2400" strike="noStrike" u="none">
              <a:solidFill>
                <a:srgbClr val="000000"/>
              </a:solidFill>
              <a:effectLst/>
              <a:uFillTx/>
              <a:latin typeface="Times New Roman"/>
            </a:endParaRPr>
          </a:p>
          <a:p>
            <a:pPr marL="222120" indent="5040">
              <a:lnSpc>
                <a:spcPct val="12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Market clearing mechanisms (e.g. CONG) </a:t>
            </a:r>
            <a:endParaRPr b="0" lang="en-US" sz="2400" strike="noStrike" u="none">
              <a:solidFill>
                <a:srgbClr val="000000"/>
              </a:solidFill>
              <a:effectLst/>
              <a:uFillTx/>
              <a:latin typeface="Times New Roman"/>
            </a:endParaRPr>
          </a:p>
          <a:p>
            <a:pPr marL="222120" indent="5040">
              <a:lnSpc>
                <a:spcPct val="12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All factors that affect the operation of the grid, including details of which units are scheduled, run, constrained on/off.</a:t>
            </a:r>
            <a:endParaRPr b="0" lang="en-US" sz="2400" strike="noStrike" u="none">
              <a:solidFill>
                <a:srgbClr val="000000"/>
              </a:solidFill>
              <a:effectLst/>
              <a:uFillTx/>
              <a:latin typeface="Times New Roman"/>
            </a:endParaRPr>
          </a:p>
          <a:p>
            <a:pPr marL="222120" indent="5040">
              <a:lnSpc>
                <a:spcPct val="12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marL="222120" indent="5040" algn="ctr">
              <a:lnSpc>
                <a:spcPct val="12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Understanding = Confidence = Liquidity</a:t>
            </a:r>
            <a:endParaRPr b="0" lang="en-US" sz="2400" strike="noStrike" u="none">
              <a:solidFill>
                <a:srgbClr val="000000"/>
              </a:solidFill>
              <a:effectLst/>
              <a:uFillTx/>
              <a:latin typeface="Times New Roman"/>
            </a:endParaRPr>
          </a:p>
        </p:txBody>
      </p:sp>
      <p:pic>
        <p:nvPicPr>
          <p:cNvPr id="28" name="enron_logo" descr=""/>
          <p:cNvPicPr/>
          <p:nvPr/>
        </p:nvPicPr>
        <p:blipFill>
          <a:blip r:embed="rId1"/>
          <a:stretch/>
        </p:blipFill>
        <p:spPr>
          <a:xfrm>
            <a:off x="8534520" y="6248520"/>
            <a:ext cx="609480" cy="609480"/>
          </a:xfrm>
          <a:prstGeom prst="rect">
            <a:avLst/>
          </a:prstGeom>
          <a:noFill/>
          <a:ln w="0">
            <a:noFill/>
          </a:ln>
        </p:spPr>
      </p:pic>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9" name=""/>
          <p:cNvSpPr txBox="1"/>
          <p:nvPr/>
        </p:nvSpPr>
        <p:spPr>
          <a:xfrm>
            <a:off x="914400" y="380880"/>
            <a:ext cx="7620120" cy="762120"/>
          </a:xfrm>
          <a:prstGeom prst="rect">
            <a:avLst/>
          </a:prstGeom>
        </p:spPr>
        <p:txBody>
          <a:bodyPr wrap="none" lIns="90000" rIns="90000" tIns="46800" bIns="46800" anchor="t" anchorCtr="1">
            <a:prstTxWarp prst="textPlain">
              <a:avLst>
                <a:gd name="adj" fmla="val 50000"/>
              </a:avLst>
            </a:prstTxWarp>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pc="3" strike="noStrike" u="none">
                <a:ln w="0">
                  <a:noFill/>
                </a:ln>
                <a:solidFill>
                  <a:srgbClr val="336699"/>
                </a:solidFill>
                <a:effectLst>
                  <a:outerShdw dist="40186" dir="1096358" blurRad="0" rotWithShape="0">
                    <a:srgbClr val="c0c0c0"/>
                  </a:outerShdw>
                </a:effectLst>
                <a:uFillTx/>
                <a:latin typeface="Times New Roman"/>
              </a:rPr>
              <a:t>Electricity as a commodity</a:t>
            </a:r>
            <a:endParaRPr b="0" lang="en-US" sz="2400" spc="3" strike="noStrike" u="none">
              <a:ln w="0">
                <a:noFill/>
              </a:ln>
              <a:solidFill>
                <a:srgbClr val="336699"/>
              </a:solidFill>
              <a:effectLst>
                <a:outerShdw dist="40186" dir="1096358" blurRad="0" rotWithShape="0">
                  <a:srgbClr val="c0c0c0"/>
                </a:outerShdw>
              </a:effectLst>
              <a:uFillTx/>
              <a:latin typeface="Times New Roman"/>
              <a:ea typeface="Times New Roman"/>
            </a:endParaRPr>
          </a:p>
        </p:txBody>
      </p:sp>
      <p:sp>
        <p:nvSpPr>
          <p:cNvPr id="30" name=""/>
          <p:cNvSpPr/>
          <p:nvPr/>
        </p:nvSpPr>
        <p:spPr>
          <a:xfrm>
            <a:off x="762120" y="1523880"/>
            <a:ext cx="7696080" cy="4191120"/>
          </a:xfrm>
          <a:prstGeom prst="rect">
            <a:avLst/>
          </a:prstGeom>
          <a:noFill/>
          <a:ln w="0">
            <a:noFill/>
          </a:ln>
        </p:spPr>
        <p:style>
          <a:lnRef idx="0"/>
          <a:fillRef idx="0"/>
          <a:effectRef idx="0"/>
          <a:fontRef idx="minor"/>
        </p:style>
        <p:txBody>
          <a:bodyPr lIns="90000" rIns="90000" tIns="46800" bIns="46800" anchor="t">
            <a:normAutofit/>
          </a:bodyPr>
          <a:p>
            <a:pPr marL="222120" indent="5040">
              <a:lnSpc>
                <a:spcPct val="120000"/>
              </a:lnSpc>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‘Awkward’ demand side participation (in-elastic)</a:t>
            </a:r>
            <a:endParaRPr b="0" lang="en-US" sz="2400" strike="noStrike" u="none">
              <a:solidFill>
                <a:srgbClr val="000000"/>
              </a:solidFill>
              <a:effectLst/>
              <a:uFillTx/>
              <a:latin typeface="Times New Roman"/>
            </a:endParaRPr>
          </a:p>
          <a:p>
            <a:pPr marL="222120" indent="5040">
              <a:lnSpc>
                <a:spcPct val="120000"/>
              </a:lnSpc>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‘Lumpy’ supply side</a:t>
            </a:r>
            <a:endParaRPr b="0" lang="en-US" sz="2400" strike="noStrike" u="none">
              <a:solidFill>
                <a:srgbClr val="000000"/>
              </a:solidFill>
              <a:effectLst/>
              <a:uFillTx/>
              <a:latin typeface="Times New Roman"/>
            </a:endParaRPr>
          </a:p>
          <a:p>
            <a:pPr lvl="1" marL="2232000" indent="-285840">
              <a:lnSpc>
                <a:spcPct val="120000"/>
              </a:lnSpc>
              <a:spcBef>
                <a:spcPts val="499"/>
              </a:spcBef>
              <a:buClr>
                <a:srgbClr val="000000"/>
              </a:buClr>
              <a:buFont typeface="Times New Roman"/>
              <a:buChar char="–"/>
              <a:tabLst>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Large units - difficult increments</a:t>
            </a:r>
            <a:endParaRPr b="0" lang="en-US" sz="2000" strike="noStrike" u="none">
              <a:solidFill>
                <a:srgbClr val="000000"/>
              </a:solidFill>
              <a:effectLst/>
              <a:uFillTx/>
              <a:latin typeface="Times New Roman"/>
            </a:endParaRPr>
          </a:p>
          <a:p>
            <a:pPr lvl="1" marL="2232000" indent="-285840">
              <a:lnSpc>
                <a:spcPct val="120000"/>
              </a:lnSpc>
              <a:spcBef>
                <a:spcPts val="499"/>
              </a:spcBef>
              <a:buClr>
                <a:srgbClr val="000000"/>
              </a:buClr>
              <a:buFont typeface="Times New Roman"/>
              <a:buChar char="–"/>
              <a:tabLst>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Market concentration - e.g. peak periods.</a:t>
            </a:r>
            <a:endParaRPr b="0" lang="en-US" sz="2000" strike="noStrike" u="none">
              <a:solidFill>
                <a:srgbClr val="000000"/>
              </a:solidFill>
              <a:effectLst/>
              <a:uFillTx/>
              <a:latin typeface="Times New Roman"/>
            </a:endParaRPr>
          </a:p>
          <a:p>
            <a:pPr lvl="1" marL="2232000" indent="-285840">
              <a:lnSpc>
                <a:spcPct val="120000"/>
              </a:lnSpc>
              <a:spcBef>
                <a:spcPts val="499"/>
              </a:spcBef>
              <a:buClr>
                <a:srgbClr val="000000"/>
              </a:buClr>
              <a:buFont typeface="Times New Roman"/>
              <a:buChar char="–"/>
              <a:tabLst>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Entire market residual demand often available to one player.</a:t>
            </a:r>
            <a:endParaRPr b="0" lang="en-US" sz="2000" strike="noStrike" u="none">
              <a:solidFill>
                <a:srgbClr val="000000"/>
              </a:solidFill>
              <a:effectLst/>
              <a:uFillTx/>
              <a:latin typeface="Times New Roman"/>
            </a:endParaRPr>
          </a:p>
          <a:p>
            <a:pPr lvl="1" marL="2232000" indent="-285840">
              <a:lnSpc>
                <a:spcPct val="120000"/>
              </a:lnSpc>
              <a:spcBef>
                <a:spcPts val="499"/>
              </a:spcBef>
              <a:buClr>
                <a:srgbClr val="000000"/>
              </a:buClr>
              <a:buFont typeface="Times New Roman"/>
              <a:buChar char="–"/>
              <a:tabLst>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Operational constraints/limitations</a:t>
            </a:r>
            <a:endParaRPr b="0" lang="en-US" sz="2000" strike="noStrike" u="none">
              <a:solidFill>
                <a:srgbClr val="000000"/>
              </a:solidFill>
              <a:effectLst/>
              <a:uFillTx/>
              <a:latin typeface="Times New Roman"/>
            </a:endParaRPr>
          </a:p>
          <a:p>
            <a:pPr marL="222120" indent="5040">
              <a:lnSpc>
                <a:spcPct val="120000"/>
              </a:lnSpc>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System Security - Public interest requirements.</a:t>
            </a:r>
            <a:endParaRPr b="0" lang="en-US" sz="2400" strike="noStrike" u="none">
              <a:solidFill>
                <a:srgbClr val="000000"/>
              </a:solidFill>
              <a:effectLst/>
              <a:uFillTx/>
              <a:latin typeface="Times New Roman"/>
            </a:endParaRPr>
          </a:p>
          <a:p>
            <a:pPr marL="222120" indent="5040">
              <a:lnSpc>
                <a:spcPct val="120000"/>
              </a:lnSpc>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Volatile prices</a:t>
            </a:r>
            <a:endParaRPr b="0" lang="en-US" sz="2400" strike="noStrike" u="none">
              <a:solidFill>
                <a:srgbClr val="000000"/>
              </a:solidFill>
              <a:effectLst/>
              <a:uFillTx/>
              <a:latin typeface="Times New Roman"/>
            </a:endParaRPr>
          </a:p>
        </p:txBody>
      </p:sp>
      <p:pic>
        <p:nvPicPr>
          <p:cNvPr id="31" name="enron_logo" descr=""/>
          <p:cNvPicPr/>
          <p:nvPr/>
        </p:nvPicPr>
        <p:blipFill>
          <a:blip r:embed="rId1"/>
          <a:stretch/>
        </p:blipFill>
        <p:spPr>
          <a:xfrm>
            <a:off x="8534520" y="6248520"/>
            <a:ext cx="609480" cy="609480"/>
          </a:xfrm>
          <a:prstGeom prst="rect">
            <a:avLst/>
          </a:prstGeom>
          <a:noFill/>
          <a:ln w="0">
            <a:noFill/>
          </a:ln>
        </p:spPr>
      </p:pic>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2" name=""/>
          <p:cNvSpPr txBox="1"/>
          <p:nvPr/>
        </p:nvSpPr>
        <p:spPr>
          <a:xfrm>
            <a:off x="2514600" y="380880"/>
            <a:ext cx="4267080" cy="762120"/>
          </a:xfrm>
          <a:prstGeom prst="rect">
            <a:avLst/>
          </a:prstGeom>
        </p:spPr>
        <p:txBody>
          <a:bodyPr wrap="none" lIns="90000" rIns="90000" tIns="46800" bIns="46800" anchor="t" anchorCtr="1">
            <a:prstTxWarp prst="textPlain">
              <a:avLst>
                <a:gd name="adj" fmla="val 50000"/>
              </a:avLst>
            </a:prstTxWarp>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pc="3" strike="noStrike" u="none">
                <a:ln w="0">
                  <a:noFill/>
                </a:ln>
                <a:solidFill>
                  <a:srgbClr val="336699"/>
                </a:solidFill>
                <a:effectLst>
                  <a:outerShdw dist="40186" dir="1096358" blurRad="0" rotWithShape="0">
                    <a:srgbClr val="c0c0c0"/>
                  </a:outerShdw>
                </a:effectLst>
                <a:uFillTx/>
                <a:latin typeface="Times New Roman"/>
              </a:rPr>
              <a:t>Participant Data</a:t>
            </a:r>
            <a:endParaRPr b="0" lang="en-US" sz="2400" spc="3" strike="noStrike" u="none">
              <a:ln w="0">
                <a:noFill/>
              </a:ln>
              <a:solidFill>
                <a:srgbClr val="336699"/>
              </a:solidFill>
              <a:effectLst>
                <a:outerShdw dist="40186" dir="1096358" blurRad="0" rotWithShape="0">
                  <a:srgbClr val="c0c0c0"/>
                </a:outerShdw>
              </a:effectLst>
              <a:uFillTx/>
              <a:latin typeface="Times New Roman"/>
              <a:ea typeface="Times New Roman"/>
            </a:endParaRPr>
          </a:p>
        </p:txBody>
      </p:sp>
      <p:sp>
        <p:nvSpPr>
          <p:cNvPr id="33" name=""/>
          <p:cNvSpPr/>
          <p:nvPr/>
        </p:nvSpPr>
        <p:spPr>
          <a:xfrm>
            <a:off x="685800" y="1143000"/>
            <a:ext cx="7696080" cy="5181480"/>
          </a:xfrm>
          <a:prstGeom prst="rect">
            <a:avLst/>
          </a:prstGeom>
          <a:noFill/>
          <a:ln w="0">
            <a:noFill/>
          </a:ln>
        </p:spPr>
        <p:style>
          <a:lnRef idx="0"/>
          <a:fillRef idx="0"/>
          <a:effectRef idx="0"/>
          <a:fontRef idx="minor"/>
        </p:style>
        <p:txBody>
          <a:bodyPr lIns="90000" rIns="90000" tIns="46800" bIns="46800" anchor="t">
            <a:normAutofit/>
          </a:bodyPr>
          <a:p>
            <a:pPr marL="222120" indent="5040">
              <a:lnSpc>
                <a:spcPct val="120000"/>
              </a:lnSpc>
              <a:spcBef>
                <a:spcPts val="55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a:t>
            </a:r>
            <a:r>
              <a:rPr b="0" lang="en-US" sz="2200" strike="noStrike" u="none">
                <a:solidFill>
                  <a:srgbClr val="000000"/>
                </a:solidFill>
                <a:effectLst/>
                <a:uFillTx/>
                <a:latin typeface="Times New Roman"/>
              </a:rPr>
              <a:t>The nature of electricity as a commodity causes difficulties in creating effective market functions.</a:t>
            </a:r>
            <a:endParaRPr b="0" lang="en-US" sz="2200" strike="noStrike" u="none">
              <a:solidFill>
                <a:srgbClr val="000000"/>
              </a:solidFill>
              <a:effectLst/>
              <a:uFillTx/>
              <a:latin typeface="Times New Roman"/>
            </a:endParaRPr>
          </a:p>
          <a:p>
            <a:pPr marL="222120" indent="5040">
              <a:lnSpc>
                <a:spcPct val="120000"/>
              </a:lnSpc>
              <a:spcBef>
                <a:spcPts val="55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Times New Roman"/>
              </a:rPr>
              <a:t> When electricity markets are established they have been characterized by;</a:t>
            </a:r>
            <a:endParaRPr b="0" lang="en-US" sz="2200" strike="noStrike" u="none">
              <a:solidFill>
                <a:srgbClr val="000000"/>
              </a:solidFill>
              <a:effectLst/>
              <a:uFillTx/>
              <a:latin typeface="Times New Roman"/>
            </a:endParaRPr>
          </a:p>
          <a:p>
            <a:pPr marL="222120" indent="5040">
              <a:lnSpc>
                <a:spcPct val="120000"/>
              </a:lnSpc>
              <a:spcBef>
                <a:spcPts val="5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Times New Roman"/>
              </a:rPr>
              <a:t>	</a:t>
            </a:r>
            <a:r>
              <a:rPr b="0" lang="en-US" sz="2200" strike="noStrike" u="none">
                <a:solidFill>
                  <a:srgbClr val="000000"/>
                </a:solidFill>
                <a:effectLst/>
                <a:uFillTx/>
                <a:latin typeface="Times New Roman"/>
              </a:rPr>
              <a:t>- Pricing anomalies</a:t>
            </a:r>
            <a:endParaRPr b="0" lang="en-US" sz="2200" strike="noStrike" u="none">
              <a:solidFill>
                <a:srgbClr val="000000"/>
              </a:solidFill>
              <a:effectLst/>
              <a:uFillTx/>
              <a:latin typeface="Times New Roman"/>
            </a:endParaRPr>
          </a:p>
          <a:p>
            <a:pPr marL="222120" indent="5040">
              <a:lnSpc>
                <a:spcPct val="120000"/>
              </a:lnSpc>
              <a:spcBef>
                <a:spcPts val="5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Times New Roman"/>
              </a:rPr>
              <a:t>	</a:t>
            </a:r>
            <a:r>
              <a:rPr b="0" lang="en-US" sz="2200" strike="noStrike" u="none">
                <a:solidFill>
                  <a:srgbClr val="000000"/>
                </a:solidFill>
                <a:effectLst/>
                <a:uFillTx/>
                <a:latin typeface="Times New Roman"/>
              </a:rPr>
              <a:t>- Market power / competition issues</a:t>
            </a:r>
            <a:endParaRPr b="0" lang="en-US" sz="2200" strike="noStrike" u="none">
              <a:solidFill>
                <a:srgbClr val="000000"/>
              </a:solidFill>
              <a:effectLst/>
              <a:uFillTx/>
              <a:latin typeface="Times New Roman"/>
            </a:endParaRPr>
          </a:p>
          <a:p>
            <a:pPr marL="222120" indent="5040">
              <a:lnSpc>
                <a:spcPct val="120000"/>
              </a:lnSpc>
              <a:spcBef>
                <a:spcPts val="5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Times New Roman"/>
              </a:rPr>
              <a:t>	</a:t>
            </a:r>
            <a:endParaRPr b="0" lang="en-US" sz="2200" strike="noStrike" u="none">
              <a:solidFill>
                <a:srgbClr val="000000"/>
              </a:solidFill>
              <a:effectLst/>
              <a:uFillTx/>
              <a:latin typeface="Times New Roman"/>
            </a:endParaRPr>
          </a:p>
          <a:p>
            <a:pPr marL="222120" indent="5040">
              <a:lnSpc>
                <a:spcPct val="120000"/>
              </a:lnSpc>
              <a:spcBef>
                <a:spcPts val="55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Times New Roman"/>
              </a:rPr>
              <a:t> Enron believes many of these issues are present in the CA market.</a:t>
            </a:r>
            <a:endParaRPr b="0" lang="en-US" sz="2200" strike="noStrike" u="none">
              <a:solidFill>
                <a:srgbClr val="000000"/>
              </a:solidFill>
              <a:effectLst/>
              <a:uFillTx/>
              <a:latin typeface="Times New Roman"/>
            </a:endParaRPr>
          </a:p>
          <a:p>
            <a:pPr marL="222120" indent="5040">
              <a:lnSpc>
                <a:spcPct val="120000"/>
              </a:lnSpc>
              <a:spcBef>
                <a:spcPts val="55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Times New Roman"/>
              </a:rPr>
              <a:t> The on-going development of the CA market would benefit from individual participant data release.</a:t>
            </a:r>
            <a:endParaRPr b="0" lang="en-US" sz="2200" strike="noStrike" u="none">
              <a:solidFill>
                <a:srgbClr val="000000"/>
              </a:solidFill>
              <a:effectLst/>
              <a:uFillTx/>
              <a:latin typeface="Times New Roman"/>
            </a:endParaRPr>
          </a:p>
        </p:txBody>
      </p:sp>
      <p:pic>
        <p:nvPicPr>
          <p:cNvPr id="34" name="enron_logo" descr=""/>
          <p:cNvPicPr/>
          <p:nvPr/>
        </p:nvPicPr>
        <p:blipFill>
          <a:blip r:embed="rId1"/>
          <a:stretch/>
        </p:blipFill>
        <p:spPr>
          <a:xfrm>
            <a:off x="8534520" y="6248520"/>
            <a:ext cx="609480" cy="609480"/>
          </a:xfrm>
          <a:prstGeom prst="rect">
            <a:avLst/>
          </a:prstGeom>
          <a:noFill/>
          <a:ln w="0">
            <a:noFill/>
          </a:ln>
        </p:spPr>
      </p:pic>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5" name=""/>
          <p:cNvSpPr txBox="1"/>
          <p:nvPr/>
        </p:nvSpPr>
        <p:spPr>
          <a:xfrm>
            <a:off x="1905120" y="304920"/>
            <a:ext cx="5715000" cy="761760"/>
          </a:xfrm>
          <a:prstGeom prst="rect">
            <a:avLst/>
          </a:prstGeom>
        </p:spPr>
        <p:txBody>
          <a:bodyPr wrap="none" lIns="90000" rIns="90000" tIns="46800" bIns="46800" anchor="t" anchorCtr="1">
            <a:prstTxWarp prst="textPlain">
              <a:avLst>
                <a:gd name="adj" fmla="val 50000"/>
              </a:avLst>
            </a:prstTxWarp>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pc="3" strike="noStrike" u="none">
                <a:ln w="0">
                  <a:noFill/>
                </a:ln>
                <a:solidFill>
                  <a:srgbClr val="336699"/>
                </a:solidFill>
                <a:effectLst>
                  <a:outerShdw dist="40186" dir="1096358" blurRad="0" rotWithShape="0">
                    <a:srgbClr val="c0c0c0"/>
                  </a:outerShdw>
                </a:effectLst>
                <a:uFillTx/>
                <a:latin typeface="Times New Roman"/>
              </a:rPr>
              <a:t>Market Concentration</a:t>
            </a:r>
            <a:endParaRPr b="0" lang="en-US" sz="2400" spc="3" strike="noStrike" u="none">
              <a:ln w="0">
                <a:noFill/>
              </a:ln>
              <a:solidFill>
                <a:srgbClr val="336699"/>
              </a:solidFill>
              <a:effectLst>
                <a:outerShdw dist="40186" dir="1096358" blurRad="0" rotWithShape="0">
                  <a:srgbClr val="c0c0c0"/>
                </a:outerShdw>
              </a:effectLst>
              <a:uFillTx/>
              <a:latin typeface="Times New Roman"/>
              <a:ea typeface="Times New Roman"/>
            </a:endParaRPr>
          </a:p>
        </p:txBody>
      </p:sp>
      <p:sp>
        <p:nvSpPr>
          <p:cNvPr id="36" name=""/>
          <p:cNvSpPr/>
          <p:nvPr/>
        </p:nvSpPr>
        <p:spPr>
          <a:xfrm>
            <a:off x="457200" y="1143000"/>
            <a:ext cx="8077320" cy="5334120"/>
          </a:xfrm>
          <a:prstGeom prst="rect">
            <a:avLst/>
          </a:prstGeom>
          <a:noFill/>
          <a:ln w="0">
            <a:noFill/>
          </a:ln>
        </p:spPr>
        <p:style>
          <a:lnRef idx="0"/>
          <a:fillRef idx="0"/>
          <a:effectRef idx="0"/>
          <a:fontRef idx="minor"/>
        </p:style>
        <p:txBody>
          <a:bodyPr lIns="90000" rIns="90000" tIns="46800" bIns="46800" anchor="t">
            <a:normAutofit lnSpcReduction="9999"/>
          </a:bodyPr>
          <a:p>
            <a:pPr marL="222120" indent="5040">
              <a:lnSpc>
                <a:spcPct val="120000"/>
              </a:lnSpc>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Times New Roman"/>
              </a:rPr>
              <a:t> </a:t>
            </a:r>
            <a:r>
              <a:rPr b="0" lang="en-US" sz="2000" strike="noStrike" u="none">
                <a:solidFill>
                  <a:srgbClr val="000000"/>
                </a:solidFill>
                <a:effectLst/>
                <a:uFillTx/>
                <a:latin typeface="Times New Roman"/>
              </a:rPr>
              <a:t>UK - The UK regulator, OFFER has acted three times in the past to address the issue of market power.</a:t>
            </a:r>
            <a:endParaRPr b="0" lang="en-US" sz="2000" strike="noStrike" u="none">
              <a:solidFill>
                <a:srgbClr val="000000"/>
              </a:solidFill>
              <a:effectLst/>
              <a:uFillTx/>
              <a:latin typeface="Times New Roman"/>
            </a:endParaRPr>
          </a:p>
          <a:p>
            <a:pPr marL="222120" indent="5040">
              <a:lnSpc>
                <a:spcPct val="120000"/>
              </a:lnSpc>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Market power has been identified as a key problem with the UK market, which has not allowed the Pool to function effectively.</a:t>
            </a:r>
            <a:endParaRPr b="0" lang="en-US" sz="2000" strike="noStrike" u="none">
              <a:solidFill>
                <a:srgbClr val="000000"/>
              </a:solidFill>
              <a:effectLst/>
              <a:uFillTx/>
              <a:latin typeface="Times New Roman"/>
            </a:endParaRPr>
          </a:p>
          <a:p>
            <a:pPr marL="222120" indent="5040" algn="ctr">
              <a:lnSpc>
                <a:spcPct val="12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000" strike="noStrike" u="none">
                <a:solidFill>
                  <a:srgbClr val="000000"/>
                </a:solidFill>
                <a:effectLst/>
                <a:uFillTx/>
                <a:latin typeface="Times New Roman"/>
              </a:rPr>
              <a:t>“The need for frequent intervention by the UK Regulator to address non-competitive behavior and high prices, has led OFFER to support a higher degree of transparency to allow the market to self-monitor” (ABARE)</a:t>
            </a:r>
            <a:endParaRPr b="0" lang="en-US" sz="2000" strike="noStrike" u="none">
              <a:solidFill>
                <a:srgbClr val="000000"/>
              </a:solidFill>
              <a:effectLst/>
              <a:uFillTx/>
              <a:latin typeface="Times New Roman"/>
            </a:endParaRPr>
          </a:p>
          <a:p>
            <a:pPr marL="222120" indent="5040">
              <a:lnSpc>
                <a:spcPct val="120000"/>
              </a:lnSpc>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CA - Enron believes that </a:t>
            </a:r>
            <a:r>
              <a:rPr b="1" lang="en-US" sz="2000" strike="noStrike" u="none">
                <a:solidFill>
                  <a:srgbClr val="000000"/>
                </a:solidFill>
                <a:effectLst/>
                <a:uFillTx/>
                <a:latin typeface="Times New Roman"/>
              </a:rPr>
              <a:t>potential for collusion already exists in the California market</a:t>
            </a:r>
            <a:r>
              <a:rPr b="0" lang="en-US" sz="2000" strike="noStrike" u="none">
                <a:solidFill>
                  <a:srgbClr val="000000"/>
                </a:solidFill>
                <a:effectLst/>
                <a:uFillTx/>
                <a:latin typeface="Times New Roman"/>
              </a:rPr>
              <a:t>.        </a:t>
            </a:r>
            <a:r>
              <a:rPr b="0" i="1" lang="en-US" sz="2000" strike="noStrike" u="none">
                <a:solidFill>
                  <a:srgbClr val="000000"/>
                </a:solidFill>
                <a:effectLst/>
                <a:uFillTx/>
                <a:latin typeface="Times New Roman"/>
              </a:rPr>
              <a:t>“...there is evidence that some generators were successfully exercising their market power during high-demand hours to raise prices substantially above the level that would have resulted from a fully competitive market” (PX Market Report, p67).  </a:t>
            </a:r>
            <a:endParaRPr b="0" lang="en-US" sz="2000" strike="noStrike" u="none">
              <a:solidFill>
                <a:srgbClr val="000000"/>
              </a:solidFill>
              <a:effectLst/>
              <a:uFillTx/>
              <a:latin typeface="Times New Roman"/>
            </a:endParaRPr>
          </a:p>
          <a:p>
            <a:pPr marL="222120" indent="5040">
              <a:lnSpc>
                <a:spcPct val="120000"/>
              </a:lnSpc>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Similar dynamics are indicated in the ISO markets (e.g. $10,000 replacement reserve).</a:t>
            </a:r>
            <a:endParaRPr b="0" lang="en-US" sz="2000" strike="noStrike" u="none">
              <a:solidFill>
                <a:srgbClr val="000000"/>
              </a:solidFill>
              <a:effectLst/>
              <a:uFillTx/>
              <a:latin typeface="Times New Roman"/>
            </a:endParaRPr>
          </a:p>
        </p:txBody>
      </p:sp>
      <p:pic>
        <p:nvPicPr>
          <p:cNvPr id="37" name="enron_logo" descr=""/>
          <p:cNvPicPr/>
          <p:nvPr/>
        </p:nvPicPr>
        <p:blipFill>
          <a:blip r:embed="rId1"/>
          <a:stretch/>
        </p:blipFill>
        <p:spPr>
          <a:xfrm>
            <a:off x="8534520" y="6248520"/>
            <a:ext cx="609480" cy="609480"/>
          </a:xfrm>
          <a:prstGeom prst="rect">
            <a:avLst/>
          </a:prstGeom>
          <a:noFill/>
          <a:ln w="0">
            <a:noFill/>
          </a:ln>
        </p:spPr>
      </p:pic>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8" name=""/>
          <p:cNvSpPr/>
          <p:nvPr/>
        </p:nvSpPr>
        <p:spPr>
          <a:xfrm>
            <a:off x="990720" y="1828800"/>
            <a:ext cx="7543800" cy="1572120"/>
          </a:xfrm>
          <a:prstGeom prst="rect">
            <a:avLst/>
          </a:prstGeom>
          <a:noFill/>
          <a:ln w="0">
            <a:noFill/>
          </a:ln>
        </p:spPr>
        <p:style>
          <a:lnRef idx="0"/>
          <a:fillRef idx="0"/>
          <a:effectRef idx="0"/>
          <a:fontRef idx="minor"/>
        </p:style>
        <p:txBody>
          <a:bodyPr lIns="90000" rIns="90000" tIns="46800" bIns="46800" anchor="t">
            <a:spAutoFit/>
          </a:bodyPr>
          <a:p>
            <a:pPr algn="ct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Example - UK price setting units</a:t>
            </a:r>
            <a:endParaRPr b="0" lang="en-US" sz="2400" strike="noStrike" u="none">
              <a:solidFill>
                <a:srgbClr val="000000"/>
              </a:solidFill>
              <a:effectLst/>
              <a:uFillTx/>
              <a:latin typeface="Times New Roman"/>
            </a:endParaRPr>
          </a:p>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9" name=""/>
          <p:cNvSpPr txBox="1"/>
          <p:nvPr/>
        </p:nvSpPr>
        <p:spPr>
          <a:xfrm>
            <a:off x="1143000" y="457200"/>
            <a:ext cx="7010280" cy="685800"/>
          </a:xfrm>
          <a:prstGeom prst="rect">
            <a:avLst/>
          </a:prstGeom>
        </p:spPr>
        <p:txBody>
          <a:bodyPr wrap="none" lIns="90000" rIns="90000" tIns="46800" bIns="46800" anchor="t" anchorCtr="1">
            <a:prstTxWarp prst="textPlain">
              <a:avLst>
                <a:gd name="adj" fmla="val 50000"/>
              </a:avLst>
            </a:prstTxWarp>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pc="3" strike="noStrike" u="none">
                <a:ln w="0">
                  <a:noFill/>
                </a:ln>
                <a:solidFill>
                  <a:srgbClr val="336699"/>
                </a:solidFill>
                <a:effectLst>
                  <a:outerShdw dist="40186" dir="1096358" blurRad="0" rotWithShape="0">
                    <a:srgbClr val="c0c0c0"/>
                  </a:outerShdw>
                </a:effectLst>
                <a:uFillTx/>
                <a:latin typeface="Times New Roman"/>
              </a:rPr>
              <a:t>Participant Data Release - UK</a:t>
            </a:r>
            <a:endParaRPr b="0" lang="en-US" sz="2400" spc="3" strike="noStrike" u="none">
              <a:ln w="0">
                <a:noFill/>
              </a:ln>
              <a:solidFill>
                <a:srgbClr val="336699"/>
              </a:solidFill>
              <a:effectLst>
                <a:outerShdw dist="40186" dir="1096358" blurRad="0" rotWithShape="0">
                  <a:srgbClr val="c0c0c0"/>
                </a:outerShdw>
              </a:effectLst>
              <a:uFillTx/>
              <a:latin typeface="Times New Roman"/>
              <a:ea typeface="Times New Roman"/>
            </a:endParaRPr>
          </a:p>
        </p:txBody>
      </p:sp>
      <p:pic>
        <p:nvPicPr>
          <p:cNvPr id="40" name="enron_logo" descr=""/>
          <p:cNvPicPr/>
          <p:nvPr/>
        </p:nvPicPr>
        <p:blipFill>
          <a:blip r:embed="rId1"/>
          <a:stretch/>
        </p:blipFill>
        <p:spPr>
          <a:xfrm>
            <a:off x="8534520" y="6248520"/>
            <a:ext cx="609480" cy="609480"/>
          </a:xfrm>
          <a:prstGeom prst="rect">
            <a:avLst/>
          </a:prstGeom>
          <a:noFill/>
          <a:ln w="0">
            <a:noFill/>
          </a:ln>
        </p:spPr>
      </p:pic>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2524</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1999-06-02T12:32:06Z</dcterms:created>
  <dc:creator>Paul Mead</dc:creator>
  <dc:description/>
  <dc:language>en-US</dc:language>
  <cp:lastModifiedBy>ddavids3</cp:lastModifiedBy>
  <cp:lastPrinted>1999-06-06T17:01:45Z</cp:lastPrinted>
  <dcterms:modified xsi:type="dcterms:W3CDTF">2000-08-07T14:01:26Z</dcterms:modified>
  <cp:revision>67</cp:revision>
  <dc:subject/>
  <dc:title>No Slide Title</dc:title>
</cp:coreProperties>
</file>