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jpeg" ContentType="image/jpeg"/>
  <Override PartName="/ppt/media/image2.png" ContentType="image/png"/>
  <Override PartName="/ppt/media/image3.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16.xml.rels" ContentType="application/vnd.openxmlformats-package.relationships+xml"/>
  <Override PartName="/ppt/notesSlides/_rels/notesSlide15.xml.rels" ContentType="application/vnd.openxmlformats-package.relationships+xml"/>
  <Override PartName="/ppt/notesSlides/_rels/notesSlide8.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2.xml.rels" ContentType="application/vnd.openxmlformats-package.relationship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7020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3041640" cy="463680"/>
          </a:xfrm>
          <a:prstGeom prst="rect">
            <a:avLst/>
          </a:prstGeom>
          <a:noFill/>
          <a:ln w="0">
            <a:noFill/>
          </a:ln>
        </p:spPr>
        <p:txBody>
          <a:bodyPr lIns="92880" rIns="92880" tIns="46440" bIns="46440" anchor="t">
            <a:noAutofit/>
          </a:bodyPr>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4"/>
          </p:nvPr>
        </p:nvSpPr>
        <p:spPr>
          <a:xfrm>
            <a:off x="3978000" y="0"/>
            <a:ext cx="3041640" cy="463680"/>
          </a:xfrm>
          <a:prstGeom prst="rect">
            <a:avLst/>
          </a:prstGeom>
          <a:noFill/>
          <a:ln w="0">
            <a:noFill/>
          </a:ln>
        </p:spPr>
        <p:txBody>
          <a:bodyPr lIns="92880" rIns="92880" tIns="46440" bIns="46440" anchor="t">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93760" y="694800"/>
            <a:ext cx="4633920" cy="34750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5"/>
          </p:nvPr>
        </p:nvSpPr>
        <p:spPr>
          <a:xfrm>
            <a:off x="-360" y="8805600"/>
            <a:ext cx="3041640" cy="463320"/>
          </a:xfrm>
          <a:prstGeom prst="rect">
            <a:avLst/>
          </a:prstGeom>
          <a:noFill/>
          <a:ln w="0">
            <a:noFill/>
          </a:ln>
        </p:spPr>
        <p:txBody>
          <a:bodyPr lIns="92880" rIns="92880" tIns="46440" bIns="46440" anchor="b">
            <a:noAutofit/>
          </a:bodyPr>
          <a:lstStyle>
            <a:lvl1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6"/>
          </p:nvPr>
        </p:nvSpPr>
        <p:spPr>
          <a:xfrm>
            <a:off x="3978000" y="8805600"/>
            <a:ext cx="3041640" cy="463320"/>
          </a:xfrm>
          <a:prstGeom prst="rect">
            <a:avLst/>
          </a:prstGeom>
          <a:noFill/>
          <a:ln w="0">
            <a:noFill/>
          </a:ln>
        </p:spPr>
        <p:txBody>
          <a:bodyPr lIns="92880" rIns="92880" tIns="46440" bIns="46440" anchor="b">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6EB3CFC8-6075-44E8-AD7F-C9113A96DB6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sldImg"/>
          </p:nvPr>
        </p:nvSpPr>
        <p:spPr>
          <a:xfrm>
            <a:off x="1193760" y="695160"/>
            <a:ext cx="4633920" cy="3475080"/>
          </a:xfrm>
          <a:prstGeom prst="rect">
            <a:avLst/>
          </a:prstGeom>
          <a:ln w="0">
            <a:noFill/>
          </a:ln>
        </p:spPr>
      </p:sp>
      <p:sp>
        <p:nvSpPr>
          <p:cNvPr id="79"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Slide offered to place the UK example in context and contrast the types of information available.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sldImg"/>
          </p:nvPr>
        </p:nvSpPr>
        <p:spPr>
          <a:xfrm>
            <a:off x="1193760" y="695160"/>
            <a:ext cx="4633920" cy="3475080"/>
          </a:xfrm>
          <a:prstGeom prst="rect">
            <a:avLst/>
          </a:prstGeom>
          <a:ln w="0">
            <a:noFill/>
          </a:ln>
        </p:spPr>
      </p:sp>
      <p:sp>
        <p:nvSpPr>
          <p:cNvPr id="81"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database.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Price setting Units - on the margin</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1193760" y="695160"/>
            <a:ext cx="4633920" cy="3475080"/>
          </a:xfrm>
          <a:prstGeom prst="rect">
            <a:avLst/>
          </a:prstGeom>
          <a:ln w="0">
            <a:noFill/>
          </a:ln>
        </p:spPr>
      </p:sp>
      <p:sp>
        <p:nvSpPr>
          <p:cNvPr id="83"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Who owns these units?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Who is setting price - portfolio bidding.</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sldImg"/>
          </p:nvPr>
        </p:nvSpPr>
        <p:spPr>
          <a:xfrm>
            <a:off x="1193760" y="695160"/>
            <a:ext cx="4633920" cy="3475080"/>
          </a:xfrm>
          <a:prstGeom prst="rect">
            <a:avLst/>
          </a:prstGeom>
          <a:ln w="0">
            <a:noFill/>
          </a:ln>
        </p:spPr>
      </p:sp>
      <p:sp>
        <p:nvSpPr>
          <p:cNvPr id="85"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concentration in specific market segments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 sets price in peaks.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Frequent occurrence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sldImg"/>
          </p:nvPr>
        </p:nvSpPr>
        <p:spPr>
          <a:xfrm>
            <a:off x="1193760" y="695160"/>
            <a:ext cx="4633920" cy="3475080"/>
          </a:xfrm>
          <a:prstGeom prst="rect">
            <a:avLst/>
          </a:prstGeom>
          <a:ln w="0">
            <a:noFill/>
          </a:ln>
        </p:spPr>
      </p:sp>
      <p:sp>
        <p:nvSpPr>
          <p:cNvPr id="87"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Examine price range to understand the extent of bid movement.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1193760" y="695160"/>
            <a:ext cx="4633920" cy="3475080"/>
          </a:xfrm>
          <a:prstGeom prst="rect">
            <a:avLst/>
          </a:prstGeom>
          <a:ln w="0">
            <a:noFill/>
          </a:ln>
        </p:spPr>
      </p:sp>
      <p:sp>
        <p:nvSpPr>
          <p:cNvPr id="89"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Analysis of the bidding strategies - who is changing price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 = this info could identify opportunities to eliminate the effects of participants price/quantity changes - e.g. understanding that the high price of power is due to competitor pricing strategies would allow cheaper power (e.g. imports) to be supplied which would cause the pricing anomaly to go away.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info needs to be available immediately to allow short-run price effects to be identified and acted on.</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sldImg"/>
          </p:nvPr>
        </p:nvSpPr>
        <p:spPr>
          <a:xfrm>
            <a:off x="1193760" y="695160"/>
            <a:ext cx="4633920" cy="3475080"/>
          </a:xfrm>
          <a:prstGeom prst="rect">
            <a:avLst/>
          </a:prstGeom>
          <a:ln w="0">
            <a:noFill/>
          </a:ln>
        </p:spPr>
      </p:sp>
      <p:sp>
        <p:nvSpPr>
          <p:cNvPr id="91" name="PlaceHolder 2"/>
          <p:cNvSpPr>
            <a:spLocks noGrp="1"/>
          </p:cNvSpPr>
          <p:nvPr>
            <p:ph type="body"/>
          </p:nvPr>
        </p:nvSpPr>
        <p:spPr>
          <a:xfrm>
            <a:off x="390600" y="4325760"/>
            <a:ext cx="6316560" cy="4556160"/>
          </a:xfrm>
          <a:prstGeom prst="rect">
            <a:avLst/>
          </a:prstGeom>
          <a:noFill/>
          <a:ln w="0">
            <a:noFill/>
          </a:ln>
        </p:spPr>
        <p:txBody>
          <a:bodyPr lIns="92880" rIns="92880" tIns="46440" bIns="46440" anchor="t">
            <a:noAutofit/>
          </a:bodyPr>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Detection and policing of collusive behavior</a:t>
            </a:r>
            <a:r>
              <a:rPr b="0" lang="en-US" sz="1000" strike="noStrike" u="none">
                <a:solidFill>
                  <a:srgbClr val="000000"/>
                </a:solidFill>
                <a:effectLst/>
                <a:uFillTx/>
                <a:latin typeface="Times New Roman"/>
              </a:rPr>
              <a:t>  i.e. The MSC and the public are able to scrutinize market behavior, analyze the drivers of spot market prices, and are not restricted in the publication of their findings.  The threat of detection of non-competitive behaviour is therefore greater.</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PX Report - “the optimal data is not always available to anyone and we have had to use a number of approximations”(p41)</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PX Report - “we have written this report to provide a detailed analysis of market behaviour and market power issues, subject only to the restriction that we respect the confidentiality constraints of the PX policy.”</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Enhances confidence in the market</a:t>
            </a:r>
            <a:r>
              <a:rPr b="0" lang="en-US" sz="1000" strike="noStrike" u="none">
                <a:solidFill>
                  <a:srgbClr val="000000"/>
                </a:solidFill>
                <a:effectLst/>
                <a:uFillTx/>
                <a:latin typeface="Times New Roman"/>
              </a:rPr>
              <a:t> - that the market is operating rationally I.e. Prices reflect true Supply &amp; Demand economics rather than participant bidding strategies. </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Provides more </a:t>
            </a:r>
            <a:r>
              <a:rPr b="1" lang="en-US" sz="1000" strike="noStrike" u="none">
                <a:solidFill>
                  <a:srgbClr val="000000"/>
                </a:solidFill>
                <a:effectLst/>
                <a:uFillTx/>
                <a:latin typeface="Times New Roman"/>
              </a:rPr>
              <a:t>robust investment signals</a:t>
            </a:r>
            <a:r>
              <a:rPr b="0" lang="en-US" sz="1000" strike="noStrike" u="none">
                <a:solidFill>
                  <a:srgbClr val="000000"/>
                </a:solidFill>
                <a:effectLst/>
                <a:uFillTx/>
                <a:latin typeface="Times New Roman"/>
              </a:rPr>
              <a:t> to new entrants.  E.g. Enron 3000MW of peakers.  East v West because we do not believe $10,000/MWh for  Replacement Reserve is a robust price signal. (UK new generation due to LT contracts - wrong signal = too much B/L)</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Removes information asymmetries</a:t>
            </a:r>
            <a:r>
              <a:rPr b="0" lang="en-US" sz="1000" strike="noStrike" u="none">
                <a:solidFill>
                  <a:srgbClr val="000000"/>
                </a:solidFill>
                <a:effectLst/>
                <a:uFillTx/>
                <a:latin typeface="Times New Roman"/>
              </a:rPr>
              <a:t>.   A large market participant, currently receives more market information simply due to the data they receive on their own plant or load.  How else can this imbalance be corrected?</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Promotes more optimal allocation of resources</a:t>
            </a:r>
            <a:r>
              <a:rPr b="0" lang="en-US" sz="1000" strike="noStrike" u="none">
                <a:solidFill>
                  <a:srgbClr val="000000"/>
                </a:solidFill>
                <a:effectLst/>
                <a:uFillTx/>
                <a:latin typeface="Times New Roman"/>
              </a:rPr>
              <a:t>  - generation scheduling - market solutions to operational problems.  (e.g. arbitrage with imports)</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Enhances Liquidity</a:t>
            </a:r>
            <a:r>
              <a:rPr b="0" lang="en-US" sz="1000" strike="noStrike" u="none">
                <a:solidFill>
                  <a:srgbClr val="000000"/>
                </a:solidFill>
                <a:effectLst/>
                <a:uFillTx/>
                <a:latin typeface="Times New Roman"/>
              </a:rPr>
              <a:t> - Allows better understanding of spot market price drivers facilitating the participation of risk inviting players to offer risk management tools to risk averse participants.</a:t>
            </a:r>
            <a:endParaRPr b="0" lang="en-US" sz="10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sldImg"/>
          </p:nvPr>
        </p:nvSpPr>
        <p:spPr>
          <a:xfrm>
            <a:off x="1193760" y="695160"/>
            <a:ext cx="4633920" cy="3475080"/>
          </a:xfrm>
          <a:prstGeom prst="rect">
            <a:avLst/>
          </a:prstGeom>
          <a:ln w="0">
            <a:noFill/>
          </a:ln>
        </p:spPr>
      </p:sp>
      <p:sp>
        <p:nvSpPr>
          <p:cNvPr id="93"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 Full data disclosure introduces opportunities for tacit collusion.</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The appropriateness or otherwise of releasing market information depends on the likelihood of non-competitive behavior in the absence of further information disclosure.  The extent of </a:t>
            </a:r>
            <a:r>
              <a:rPr b="1" lang="en-US" sz="900" strike="noStrike" u="none">
                <a:solidFill>
                  <a:srgbClr val="000000"/>
                </a:solidFill>
                <a:effectLst/>
                <a:uFillTx/>
                <a:latin typeface="Times New Roman"/>
              </a:rPr>
              <a:t>market concentration</a:t>
            </a:r>
            <a:r>
              <a:rPr b="0" lang="en-US" sz="900" strike="noStrike" u="none">
                <a:solidFill>
                  <a:srgbClr val="000000"/>
                </a:solidFill>
                <a:effectLst/>
                <a:uFillTx/>
                <a:latin typeface="Times New Roman"/>
              </a:rPr>
              <a:t> will also influence the ability to collude.</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Enron believes that </a:t>
            </a:r>
            <a:r>
              <a:rPr b="1" lang="en-US" sz="900" strike="noStrike" u="none">
                <a:solidFill>
                  <a:srgbClr val="000000"/>
                </a:solidFill>
                <a:effectLst/>
                <a:uFillTx/>
                <a:latin typeface="Times New Roman"/>
              </a:rPr>
              <a:t>potential for collusion already exists in the California market</a:t>
            </a:r>
            <a:r>
              <a:rPr b="0" lang="en-US" sz="900" strike="noStrike" u="none">
                <a:solidFill>
                  <a:srgbClr val="000000"/>
                </a:solidFill>
                <a:effectLst/>
                <a:uFillTx/>
                <a:latin typeface="Times New Roman"/>
              </a:rPr>
              <a:t>.  The 2nd PX Market Issues Report states “...there is evidence that some generators were successfully exercising their market power during high-demand hours to raise prices substantially above the level that would have resulted from a fully competitive market (p67)”.  Similar dynamics are possible in the ISO markets (e.g. $10,000 Replacement reserve).</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Information by osmosis.  Experience from both the UK and Australian market indicates that </a:t>
            </a:r>
            <a:r>
              <a:rPr b="1" lang="en-US" sz="900" strike="noStrike" u="none">
                <a:solidFill>
                  <a:srgbClr val="000000"/>
                </a:solidFill>
                <a:effectLst/>
                <a:uFillTx/>
                <a:latin typeface="Times New Roman"/>
              </a:rPr>
              <a:t>market participants can ‘learn’ how to influence the market without explicit data release</a:t>
            </a:r>
            <a:r>
              <a:rPr b="0" lang="en-US" sz="900" strike="noStrike" u="none">
                <a:solidFill>
                  <a:srgbClr val="000000"/>
                </a:solidFill>
                <a:effectLst/>
                <a:uFillTx/>
                <a:latin typeface="Times New Roman"/>
              </a:rPr>
              <a:t>.  </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UK market evidence suggests that initially bids and spot prices were close to marginal cost, but after the first year of operation, bidding behavior changed and became more non-competitive (not due to any additional data release).  This has been described as a ‘gradual build-up of collusive behavior’.(ABARE 3.2). </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The 2nd PX Market Issues Report also concludes that participant behavior evolved in the direction of strongly profit-maximizing behavior.</a:t>
            </a:r>
            <a:endParaRPr b="0" lang="en-US" sz="900" strike="noStrike" u="none">
              <a:solidFill>
                <a:srgbClr val="000000"/>
              </a:solidFill>
              <a:effectLst/>
              <a:uFillTx/>
              <a:latin typeface="Times New Roman"/>
            </a:endParaRPr>
          </a:p>
          <a:p>
            <a:pPr indent="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sldImg"/>
          </p:nvPr>
        </p:nvSpPr>
        <p:spPr>
          <a:xfrm>
            <a:off x="1193760" y="695160"/>
            <a:ext cx="4633920" cy="3475080"/>
          </a:xfrm>
          <a:prstGeom prst="rect">
            <a:avLst/>
          </a:prstGeom>
          <a:ln w="0">
            <a:noFill/>
          </a:ln>
        </p:spPr>
      </p:sp>
      <p:sp>
        <p:nvSpPr>
          <p:cNvPr id="75"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Some sources of info for this: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Experience from UK Pool  - understand this is a different market, but many of the same issues have occurred and so this provides a valid reference point.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2nd Report on Market Issues in the California Power Exchange Energy markets (PX Market Monitoring Committee) March 9, 1999. - appreciate that this is the PX rather than the ISO, but again, many of the market dynamics are directly applicable to the ISO.</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ABARE (Aust. Bureau of Agricultural &amp; Resource Economics) report prepared for the Australian Competition and Consumer Commission Jan 1998, on “Strategic behaviour in the national electricity market”.</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sldImg"/>
          </p:nvPr>
        </p:nvSpPr>
        <p:spPr>
          <a:xfrm>
            <a:off x="1193760" y="695160"/>
            <a:ext cx="4633920" cy="3475080"/>
          </a:xfrm>
          <a:prstGeom prst="rect">
            <a:avLst/>
          </a:prstGeom>
          <a:ln w="0">
            <a:noFill/>
          </a:ln>
        </p:spPr>
      </p:sp>
      <p:sp>
        <p:nvSpPr>
          <p:cNvPr id="95"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Not the exhaustive list………….</a:t>
            </a:r>
            <a:endParaRPr b="0" lang="en-US" sz="14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1193760" y="695160"/>
            <a:ext cx="4633920" cy="3475080"/>
          </a:xfrm>
          <a:prstGeom prst="rect">
            <a:avLst/>
          </a:prstGeom>
          <a:ln w="0">
            <a:noFill/>
          </a:ln>
        </p:spPr>
      </p:sp>
      <p:sp>
        <p:nvSpPr>
          <p:cNvPr id="77"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Examine market concentration and highlight how release of participant data would help  alleviate such issues</a:t>
            </a:r>
            <a:endParaRPr b="0" lang="en-US"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87B356A-347E-4C09-A225-1799B3D88B4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C803EF8-D108-403B-9596-6FDAD7740E53}"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475FABD-C0AE-4146-A188-6C455C6D9D9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hyperlink" Target="file:///Day-0.htm" TargetMode="External"/><Relationship Id="rId2" Type="http://schemas.openxmlformats.org/officeDocument/2006/relationships/hyperlink" Target="file:///Day-1.htm" TargetMode="External"/><Relationship Id="rId3" Type="http://schemas.openxmlformats.org/officeDocument/2006/relationships/hyperlink" Target="file:///Day-2.htm" TargetMode="External"/><Relationship Id="rId4" Type="http://schemas.openxmlformats.org/officeDocument/2006/relationships/hyperlink" Target="file:///Day-3.htm" TargetMode="External"/><Relationship Id="rId5" Type="http://schemas.openxmlformats.org/officeDocument/2006/relationships/hyperlink" Target="file:///Day-4.htm" TargetMode="External"/><Relationship Id="rId6" Type="http://schemas.openxmlformats.org/officeDocument/2006/relationships/hyperlink" Target="file:///Day-5.htm" TargetMode="External"/><Relationship Id="rId7" Type="http://schemas.openxmlformats.org/officeDocument/2006/relationships/hyperlink" Target="file:///Day-6.htm" TargetMode="External"/><Relationship Id="rId8" Type="http://schemas.openxmlformats.org/officeDocument/2006/relationships/image" Target="../media/image1.jpeg"/><Relationship Id="rId9" Type="http://schemas.openxmlformats.org/officeDocument/2006/relationships/slideLayout" Target="../slideLayouts/slideLayout2.xml"/><Relationship Id="rId10"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jpe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838080" y="3657600"/>
            <a:ext cx="7467840" cy="305604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June 7, 1999</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Paul Mead, Director</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Enron Capital &amp; Trade</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15" name="enron_logo" descr=""/>
          <p:cNvPicPr/>
          <p:nvPr/>
        </p:nvPicPr>
        <p:blipFill>
          <a:blip r:embed="rId1"/>
          <a:stretch/>
        </p:blipFill>
        <p:spPr>
          <a:xfrm>
            <a:off x="8534520" y="6248520"/>
            <a:ext cx="609480" cy="609480"/>
          </a:xfrm>
          <a:prstGeom prst="rect">
            <a:avLst/>
          </a:prstGeom>
          <a:noFill/>
          <a:ln w="0">
            <a:noFill/>
          </a:ln>
        </p:spPr>
      </p:pic>
      <p:sp>
        <p:nvSpPr>
          <p:cNvPr id="16" name=""/>
          <p:cNvSpPr txBox="1"/>
          <p:nvPr/>
        </p:nvSpPr>
        <p:spPr>
          <a:xfrm>
            <a:off x="1066680" y="914400"/>
            <a:ext cx="6858000" cy="16765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ISO Data Release</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514440" y="1371600"/>
            <a:ext cx="8400960" cy="4572000"/>
          </a:xfrm>
          <a:prstGeom prst="rect">
            <a:avLst/>
          </a:prstGeom>
          <a:noFill/>
          <a:ln w="0">
            <a:noFill/>
          </a:ln>
        </p:spPr>
        <p:style>
          <a:lnRef idx="0"/>
          <a:fillRef idx="0"/>
          <a:effectRef idx="0"/>
          <a:fontRef idx="minor"/>
        </p:style>
        <p:txBody>
          <a:bodyPr lIns="92160" rIns="92160" tIns="46080" bIns="46080" anchor="t">
            <a:normAutofit/>
          </a:bodyPr>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Generator variables - </a:t>
            </a:r>
            <a:r>
              <a:rPr b="0" lang="en-GB" sz="2000" strike="noStrike" u="none">
                <a:solidFill>
                  <a:srgbClr val="000000"/>
                </a:solidFill>
                <a:effectLst/>
                <a:uFillTx/>
                <a:latin typeface="Times New Roman"/>
              </a:rPr>
              <a:t>300 gensets.  1/2 hourly data including:</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availability declarations, redeclarations, offer files, plant dynamics, scheduling data, actual metered generation, disappearance ratios, etc etc....</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Demand variables - </a:t>
            </a:r>
            <a:r>
              <a:rPr b="0" lang="en-GB" sz="2000" strike="noStrike" u="none">
                <a:solidFill>
                  <a:srgbClr val="000000"/>
                </a:solidFill>
                <a:effectLst/>
                <a:uFillTx/>
                <a:latin typeface="Times New Roman"/>
              </a:rPr>
              <a:t>10 different definitions of demand:</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forecast demand for day ahead, week-ahead month-ahead, year-ahead, actual demand, system reserve, weather-corrected demand, standard errors of the forecast, etc etc.......</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Price variables - </a:t>
            </a:r>
            <a:r>
              <a:rPr b="0" lang="en-GB" sz="2000" strike="noStrike" u="none">
                <a:solidFill>
                  <a:srgbClr val="000000"/>
                </a:solidFill>
                <a:effectLst/>
                <a:uFillTx/>
                <a:latin typeface="Times New Roman"/>
              </a:rPr>
              <a:t>3 price variables (SMP, PPP and PSP)</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provisional and final numbers for each 1/2 hour of the day</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42" name="enron_logo" descr=""/>
          <p:cNvPicPr/>
          <p:nvPr/>
        </p:nvPicPr>
        <p:blipFill>
          <a:blip r:embed="rId1"/>
          <a:stretch/>
        </p:blipFill>
        <p:spPr>
          <a:xfrm>
            <a:off x="8532720" y="6243480"/>
            <a:ext cx="609840" cy="609840"/>
          </a:xfrm>
          <a:prstGeom prst="rect">
            <a:avLst/>
          </a:prstGeom>
          <a:noFill/>
          <a:ln w="0">
            <a:noFill/>
          </a:ln>
        </p:spPr>
      </p:pic>
      <p:sp>
        <p:nvSpPr>
          <p:cNvPr id="43" name=""/>
          <p:cNvSpPr txBox="1"/>
          <p:nvPr/>
        </p:nvSpPr>
        <p:spPr>
          <a:xfrm>
            <a:off x="2895480" y="457200"/>
            <a:ext cx="3733920" cy="7524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UK Data collected</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304920" y="228600"/>
            <a:ext cx="8610480" cy="6392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The table below shows the most recent 7 days available information ending 11 May 1999 </a:t>
            </a:r>
            <a:endParaRPr b="0" lang="en-US" sz="1000" strike="noStrike" u="none">
              <a:solidFill>
                <a:srgbClr val="000000"/>
              </a:solidFill>
              <a:effectLst/>
              <a:uFillTx/>
              <a:latin typeface="Times New Roman"/>
            </a:endParaRPr>
          </a:p>
          <a:p>
            <a:pPr lvl="4" marL="1828800">
              <a:lnSpc>
                <a:spcPct val="100000"/>
              </a:lnSpc>
              <a:spcBef>
                <a:spcPts val="499"/>
              </a:spcBef>
              <a:spcAft>
                <a:spcPts val="499"/>
              </a:spcAft>
              <a:tabLst>
                <a:tab algn="l" pos="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ahoma"/>
              </a:rPr>
              <a:t>Most Recent 7 Days</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Time</a:t>
            </a:r>
            <a:r>
              <a:rPr b="0" lang="en-US" sz="1000" strike="noStrike" u="none">
                <a:solidFill>
                  <a:srgbClr val="000000"/>
                </a:solidFill>
                <a:effectLst/>
                <a:uFillTx/>
                <a:latin typeface="Tahoma"/>
              </a:rPr>
              <a:t>	</a:t>
            </a:r>
            <a:r>
              <a:rPr b="0" lang="en-US" sz="1000" strike="noStrike" u="sng">
                <a:solidFill>
                  <a:srgbClr val="ccccff"/>
                </a:solidFill>
                <a:effectLst/>
                <a:uFillTx/>
                <a:latin typeface="Tahoma"/>
                <a:hlinkClick r:id="rId1"/>
              </a:rPr>
              <a:t>Day 0</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2"/>
              </a:rPr>
              <a:t>Day -1</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3"/>
              </a:rPr>
              <a:t>Day -2</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4"/>
              </a:rPr>
              <a:t>Day -3</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5"/>
              </a:rPr>
              <a:t>Day -4</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6"/>
              </a:rPr>
              <a:t>Day -5</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7"/>
              </a:rPr>
              <a:t>Day -6</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Tue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Mon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Sun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Sat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Fri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Thu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Wed </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0:30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1:00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MEDP_01Z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1:30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MEDP_01Z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2:00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2:30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3:00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3:30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MEDP_01Z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4:00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4:30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5:00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5:30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FERRC01Z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6:00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FERRC01Z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6:30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7:00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RATS_02Z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7:30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TILBB08Z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KINO_03Z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8:00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WEBU_04Z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COTT_04Z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8:30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WEBU_04Z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FIDF_02Z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EGGB_04Z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9:00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WEBU_04Z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pic>
        <p:nvPicPr>
          <p:cNvPr id="45" name="enron_logo" descr=""/>
          <p:cNvPicPr/>
          <p:nvPr/>
        </p:nvPicPr>
        <p:blipFill>
          <a:blip r:embed="rId8"/>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228600" y="100080"/>
            <a:ext cx="8610480" cy="6674040"/>
          </a:xfrm>
          <a:prstGeom prst="rect">
            <a:avLst/>
          </a:prstGeom>
          <a:noFill/>
          <a:ln w="0">
            <a:noFill/>
          </a:ln>
        </p:spPr>
        <p:style>
          <a:lnRef idx="0"/>
          <a:fillRef idx="0"/>
          <a:effectRef idx="0"/>
          <a:fontRef idx="minor"/>
        </p:style>
        <p:txBody>
          <a:bodyPr lIns="90000" rIns="90000" tIns="46800" bIns="46800" anchor="t">
            <a:spAutoFit/>
          </a:bodyPr>
          <a:p>
            <a:pPr lvl="2" marL="914400">
              <a:lnSpc>
                <a:spcPct val="100000"/>
              </a:lnSpc>
              <a:spcBef>
                <a:spcPts val="499"/>
              </a:spcBef>
              <a:spcAft>
                <a:spcPts val="499"/>
              </a:spcAft>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00"/>
                </a:solidFill>
                <a:effectLst/>
                <a:uFillTx/>
                <a:latin typeface="Tahoma"/>
              </a:rPr>
              <a:t>Price Setting Details For 11 May 1999 </a:t>
            </a:r>
            <a:endParaRPr b="0" lang="en-US" sz="800" strike="noStrike" u="none">
              <a:solidFill>
                <a:srgbClr val="000000"/>
              </a:solidFill>
              <a:effectLst/>
              <a:uFillTx/>
              <a:latin typeface="Times New Roman"/>
            </a:endParaRPr>
          </a:p>
          <a:p>
            <a:pP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Time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Slot</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SMP</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Genset Code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Genset Name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Station Name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Owner Name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0:30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2:00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2:30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3:00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3:30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4:00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4:30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5:00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5:30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10.65</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FERRC01Z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FerryC1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Ferrybridge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6:00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10.65</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FERRC01Z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FerryC1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Ferrybridge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6:30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7:00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12.49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AESB_01Z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7:30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12.49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AESB_01Z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8:00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8:30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9:00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9:30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10:00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10:30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20.59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20.59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11:30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20.59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pic>
        <p:nvPicPr>
          <p:cNvPr id="47" name="enron_logo" descr=""/>
          <p:cNvPicPr/>
          <p:nvPr/>
        </p:nvPicPr>
        <p:blipFill>
          <a:blip r:embed="rId1"/>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228600" y="295200"/>
            <a:ext cx="8686800" cy="6499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12:00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12:30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13:00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13:30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14:30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15:00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15:30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16:00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16:30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17:30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18:00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18:30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16.97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RATS_04Z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Ratcliffe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19:00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19:30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20:00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FIDF_04Z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Fiddlers Ferry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20:30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 GT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NATIONAL POWER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21:00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10.85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RATS_02Z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Ratcliffe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21:30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33.20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WEBU_01G</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WestG1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22:00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33.20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WEBU_01G</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WestG1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22:30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23:00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FREX_05Z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ELECTRICITE DE FRANCE</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23:30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AESB_01Z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Barry1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Barry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AES</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 GT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NATIONAL POWER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Last Updated 17 May 1999 16:33:44 </a:t>
            </a:r>
            <a:endParaRPr b="0" lang="en-US" sz="700" strike="noStrike" u="none">
              <a:solidFill>
                <a:srgbClr val="000000"/>
              </a:solidFill>
              <a:effectLst/>
              <a:uFillTx/>
              <a:latin typeface="Times New Roman"/>
            </a:endParaRPr>
          </a:p>
        </p:txBody>
      </p:sp>
      <p:pic>
        <p:nvPicPr>
          <p:cNvPr id="49" name="enron_logo" descr=""/>
          <p:cNvPicPr/>
          <p:nvPr/>
        </p:nvPicPr>
        <p:blipFill>
          <a:blip r:embed="rId1"/>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304920" y="228600"/>
            <a:ext cx="8534160" cy="6533640"/>
          </a:xfrm>
          <a:prstGeom prst="rect">
            <a:avLst/>
          </a:prstGeom>
          <a:noFill/>
          <a:ln w="0">
            <a:noFill/>
          </a:ln>
        </p:spPr>
        <p:style>
          <a:lnRef idx="0"/>
          <a:fillRef idx="0"/>
          <a:effectRef idx="0"/>
          <a:fontRef idx="minor"/>
        </p:style>
        <p:txBody>
          <a:bodyPr lIns="90000" rIns="90000" tIns="46800" bIns="46800" anchor="t">
            <a:spAutoFit/>
          </a:bodyPr>
          <a:p>
            <a:pPr lvl="2" marL="914400">
              <a:lnSpc>
                <a:spcPct val="100000"/>
              </a:lnSpc>
              <a:spcBef>
                <a:spcPts val="499"/>
              </a:spcBef>
              <a:spcAft>
                <a:spcPts val="499"/>
              </a:spcAft>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700" strike="noStrike" u="sng">
                <a:solidFill>
                  <a:srgbClr val="000000"/>
                </a:solidFill>
                <a:effectLst/>
                <a:uFillTx/>
                <a:latin typeface="Tahoma"/>
              </a:rPr>
              <a:t>Price Setting Gensets - 1 Month Rolling</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The table below shows a 1 Month summary detailing the number of occurrences a particular genset was responsible for the setting of SMP. The average, maximum and minimum values are based on SMP in the settlement periods the genset was price setting only. Latest full day of data within report is 11 May 1999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Genset Code</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Genset Name</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Qty Set</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Avg. SMP</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Max SMP</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Min SMP</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EGGB_04Z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Egg4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75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17.73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24.98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EGGB_01Z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Egg1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66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19.44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25.14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62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KINO_03Z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62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25.23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DRAX_02Z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12.03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17.87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FERRC03Z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FerryC3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20.47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23.90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10.97</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FIDF_04Z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13.94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16.55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10.69</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COTT_01Z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16.03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20.86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10.48</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TILBB08Z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TilbB8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22.72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10.80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ABTHB08Z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Abth8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18.34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EGGB_03Z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Egg3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10.70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10.70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RATS_01Z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12.34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13.41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10.47</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TILBB09Z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TilbB9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17.61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38.19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12.28</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RATS_04Z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16.80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31.35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11.40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DRAX_05Z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12.65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10.62</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DRAX_03Z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13.28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16.23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17.58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AESB_01Z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Barry1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12.39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11.49</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DINO_01Z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Din1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34.35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41.20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17.18</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WEBU_04Z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17.64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17.77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FIDF_01Z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16.82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11.45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DIDC_04Z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Didcot4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19.15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FERRC02Z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FerryC2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27.09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29.93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19.93</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FIDF_02Z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27.91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11.90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8.50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8.50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RATS_02Z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15.15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10.85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KINO_01Z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27.12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29.13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21.96</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Last Updated 17 May 1999 16:33:48 </a:t>
            </a:r>
            <a:endParaRPr b="0" lang="en-US" sz="700" strike="noStrike" u="none">
              <a:solidFill>
                <a:srgbClr val="000000"/>
              </a:solidFill>
              <a:effectLst/>
              <a:uFillTx/>
              <a:latin typeface="Times New Roman"/>
            </a:endParaRPr>
          </a:p>
        </p:txBody>
      </p:sp>
      <p:pic>
        <p:nvPicPr>
          <p:cNvPr id="51" name="enron_logo" descr=""/>
          <p:cNvPicPr/>
          <p:nvPr/>
        </p:nvPicPr>
        <p:blipFill>
          <a:blip r:embed="rId1"/>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 descr=""/>
          <p:cNvPicPr/>
          <p:nvPr/>
        </p:nvPicPr>
        <p:blipFill>
          <a:blip r:embed="rId1"/>
          <a:srcRect l="0" t="0" r="1905" b="2815"/>
          <a:stretch/>
        </p:blipFill>
        <p:spPr>
          <a:xfrm>
            <a:off x="228600" y="168120"/>
            <a:ext cx="8686800" cy="6454800"/>
          </a:xfrm>
          <a:prstGeom prst="rect">
            <a:avLst/>
          </a:prstGeom>
          <a:noFill/>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914400" y="1676520"/>
            <a:ext cx="7238880" cy="405864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Assists with the detection and policing of collusive behavior</a:t>
            </a:r>
            <a:r>
              <a:rPr b="0" lang="en-US" sz="2000" strike="noStrike" u="none">
                <a:solidFill>
                  <a:srgbClr val="000000"/>
                </a:solidFill>
                <a:effectLst/>
                <a:uFillTx/>
                <a:latin typeface="Times New Roman"/>
              </a:rPr>
              <a:t>  i.e. a positive disincentive to collusion.</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Enhances confidence in the market.</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Provides more </a:t>
            </a:r>
            <a:r>
              <a:rPr b="1" lang="en-US" sz="2000" strike="noStrike" u="none">
                <a:solidFill>
                  <a:srgbClr val="000000"/>
                </a:solidFill>
                <a:effectLst/>
                <a:uFillTx/>
                <a:latin typeface="Times New Roman"/>
              </a:rPr>
              <a:t>robust investment signals.</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Removes information asymmetries</a:t>
            </a:r>
            <a:r>
              <a:rPr b="0" lang="en-US" sz="2000" strike="noStrike" u="none">
                <a:solidFill>
                  <a:srgbClr val="000000"/>
                </a:solidFill>
                <a:effectLst/>
                <a:uFillTx/>
                <a:latin typeface="Times New Roman"/>
              </a:rPr>
              <a:t> between small and large market players.</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Promotes optimal allocation of resources.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Enhances liquidity. </a:t>
            </a:r>
            <a:endParaRPr b="0" lang="en-US" sz="2000" strike="noStrike" u="none">
              <a:solidFill>
                <a:srgbClr val="000000"/>
              </a:solidFill>
              <a:effectLst/>
              <a:uFillTx/>
              <a:latin typeface="Times New Roman"/>
            </a:endParaRPr>
          </a:p>
        </p:txBody>
      </p:sp>
      <p:pic>
        <p:nvPicPr>
          <p:cNvPr id="54" name="enron_logo" descr=""/>
          <p:cNvPicPr/>
          <p:nvPr/>
        </p:nvPicPr>
        <p:blipFill>
          <a:blip r:embed="rId1"/>
          <a:stretch/>
        </p:blipFill>
        <p:spPr>
          <a:xfrm>
            <a:off x="8532720" y="6243480"/>
            <a:ext cx="609840" cy="609840"/>
          </a:xfrm>
          <a:prstGeom prst="rect">
            <a:avLst/>
          </a:prstGeom>
          <a:noFill/>
          <a:ln w="0">
            <a:noFill/>
          </a:ln>
        </p:spPr>
      </p:pic>
      <p:sp>
        <p:nvSpPr>
          <p:cNvPr id="55" name=""/>
          <p:cNvSpPr txBox="1"/>
          <p:nvPr/>
        </p:nvSpPr>
        <p:spPr>
          <a:xfrm>
            <a:off x="1600200" y="685800"/>
            <a:ext cx="6629400" cy="7524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Data Release - Benefits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533520" y="1676520"/>
            <a:ext cx="7924680" cy="215676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(1) Individual information is Proprietary:</a:t>
            </a:r>
            <a:endParaRPr b="0" lang="en-US" sz="2400" strike="noStrike" u="none">
              <a:solidFill>
                <a:srgbClr val="000000"/>
              </a:solidFill>
              <a:effectLst/>
              <a:uFillTx/>
              <a:latin typeface="Times New Roman"/>
            </a:endParaRPr>
          </a:p>
          <a:p>
            <a:pPr>
              <a:lnSpc>
                <a:spcPct val="9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9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Enron does NOT advocate any requirement for the disclosure of </a:t>
            </a:r>
            <a:r>
              <a:rPr b="1" i="1" lang="en-US" sz="2400" strike="noStrike" u="none">
                <a:solidFill>
                  <a:srgbClr val="000000"/>
                </a:solidFill>
                <a:effectLst/>
                <a:uFillTx/>
                <a:latin typeface="Times New Roman"/>
              </a:rPr>
              <a:t>cost </a:t>
            </a:r>
            <a:r>
              <a:rPr b="0" i="1" lang="en-US" sz="2400" strike="noStrike" u="none">
                <a:solidFill>
                  <a:srgbClr val="000000"/>
                </a:solidFill>
                <a:effectLst/>
                <a:uFillTx/>
                <a:latin typeface="Times New Roman"/>
              </a:rPr>
              <a:t>information.  Market participants should retain the incentive to lower their costs.</a:t>
            </a:r>
            <a:endParaRPr b="0" lang="en-US" sz="2400" strike="noStrike" u="none">
              <a:solidFill>
                <a:srgbClr val="000000"/>
              </a:solidFill>
              <a:effectLst/>
              <a:uFillTx/>
              <a:latin typeface="Times New Roman"/>
            </a:endParaRPr>
          </a:p>
        </p:txBody>
      </p:sp>
      <p:pic>
        <p:nvPicPr>
          <p:cNvPr id="57" name="enron_logo" descr=""/>
          <p:cNvPicPr/>
          <p:nvPr/>
        </p:nvPicPr>
        <p:blipFill>
          <a:blip r:embed="rId1"/>
          <a:stretch/>
        </p:blipFill>
        <p:spPr>
          <a:xfrm>
            <a:off x="8532720" y="6243480"/>
            <a:ext cx="609840" cy="609840"/>
          </a:xfrm>
          <a:prstGeom prst="rect">
            <a:avLst/>
          </a:prstGeom>
          <a:noFill/>
          <a:ln w="0">
            <a:noFill/>
          </a:ln>
        </p:spPr>
      </p:pic>
      <p:sp>
        <p:nvSpPr>
          <p:cNvPr id="58" name=""/>
          <p:cNvSpPr txBox="1"/>
          <p:nvPr/>
        </p:nvSpPr>
        <p:spPr>
          <a:xfrm>
            <a:off x="1371600" y="457200"/>
            <a:ext cx="6477120" cy="6094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Data Release - Problems?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990720" y="13716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a:off x="609480" y="1066680"/>
            <a:ext cx="7848720" cy="513576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 Full data disclosure introduces opportunities for tacit collusion.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Does more information make the situation better or worse?</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Must examine potential for collusion under existing market conditions.</a:t>
            </a:r>
            <a:endParaRPr b="0" lang="en-US" sz="24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Significant influencing factor  =  Market concentration</a:t>
            </a:r>
            <a:r>
              <a:rPr b="0" lang="en-US" sz="2000" strike="noStrike" u="none">
                <a:solidFill>
                  <a:srgbClr val="000000"/>
                </a:solidFill>
                <a:effectLst/>
                <a:uFillTx/>
                <a:latin typeface="Times New Roman"/>
              </a:rPr>
              <a:t>.</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believes that </a:t>
            </a:r>
            <a:r>
              <a:rPr b="1" lang="en-US" sz="2400" strike="noStrike" u="none">
                <a:solidFill>
                  <a:srgbClr val="000000"/>
                </a:solidFill>
                <a:effectLst/>
                <a:uFillTx/>
                <a:latin typeface="Times New Roman"/>
              </a:rPr>
              <a:t>potential for collusion already exists in the California market</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Information by osmosis - </a:t>
            </a:r>
            <a:r>
              <a:rPr b="1" lang="en-US" sz="2400" strike="noStrike" u="none">
                <a:solidFill>
                  <a:srgbClr val="000000"/>
                </a:solidFill>
                <a:effectLst/>
                <a:uFillTx/>
                <a:latin typeface="Times New Roman"/>
              </a:rPr>
              <a:t>market participants can ‘learn’ how to influence the market without explicit data release</a:t>
            </a: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p:txBody>
      </p:sp>
      <p:pic>
        <p:nvPicPr>
          <p:cNvPr id="61" name="enron_logo" descr=""/>
          <p:cNvPicPr/>
          <p:nvPr/>
        </p:nvPicPr>
        <p:blipFill>
          <a:blip r:embed="rId1"/>
          <a:stretch/>
        </p:blipFill>
        <p:spPr>
          <a:xfrm>
            <a:off x="8532720" y="6243480"/>
            <a:ext cx="609840" cy="609840"/>
          </a:xfrm>
          <a:prstGeom prst="rect">
            <a:avLst/>
          </a:prstGeom>
          <a:noFill/>
          <a:ln w="0">
            <a:noFill/>
          </a:ln>
        </p:spPr>
      </p:pic>
      <p:sp>
        <p:nvSpPr>
          <p:cNvPr id="62" name=""/>
          <p:cNvSpPr txBox="1"/>
          <p:nvPr/>
        </p:nvSpPr>
        <p:spPr>
          <a:xfrm>
            <a:off x="2057400" y="152280"/>
            <a:ext cx="5181480" cy="600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Data Release - Problems?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838080" y="838080"/>
            <a:ext cx="76964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4" name="enron_logo" descr=""/>
          <p:cNvPicPr/>
          <p:nvPr/>
        </p:nvPicPr>
        <p:blipFill>
          <a:blip r:embed="rId1"/>
          <a:stretch/>
        </p:blipFill>
        <p:spPr>
          <a:xfrm>
            <a:off x="8532720" y="6243480"/>
            <a:ext cx="609840" cy="609840"/>
          </a:xfrm>
          <a:prstGeom prst="rect">
            <a:avLst/>
          </a:prstGeom>
          <a:noFill/>
          <a:ln w="0">
            <a:noFill/>
          </a:ln>
        </p:spPr>
      </p:pic>
      <p:sp>
        <p:nvSpPr>
          <p:cNvPr id="65" name=""/>
          <p:cNvSpPr txBox="1"/>
          <p:nvPr/>
        </p:nvSpPr>
        <p:spPr>
          <a:xfrm>
            <a:off x="457200" y="457200"/>
            <a:ext cx="8296200" cy="5238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Generator objections to additional data release</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66" name=""/>
          <p:cNvSpPr/>
          <p:nvPr/>
        </p:nvSpPr>
        <p:spPr>
          <a:xfrm>
            <a:off x="533520" y="1447920"/>
            <a:ext cx="8001000" cy="4241880"/>
          </a:xfrm>
          <a:prstGeom prst="rect">
            <a:avLst/>
          </a:prstGeom>
          <a:noFill/>
          <a:ln w="0">
            <a:noFill/>
          </a:ln>
        </p:spPr>
        <p:style>
          <a:lnRef idx="0"/>
          <a:fillRef idx="0"/>
          <a:effectRef idx="0"/>
          <a:fontRef idx="minor"/>
        </p:style>
        <p:txBody>
          <a:bodyPr lIns="90000" rIns="90000" tIns="46800" bIns="46800" anchor="t">
            <a:spAutoFit/>
          </a:bodyPr>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Participants are obliged to act in a competitive manner</a:t>
            </a:r>
            <a:endParaRPr b="0" lang="en-US" sz="20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At times of high prices, generator behaviour comes under increased scrutiny.</a:t>
            </a:r>
            <a:endParaRPr b="0" lang="en-US" sz="20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High prices can be the result of a properly functioning market (electricity is a volatile commodity), rather than non-competitive behaviour.</a:t>
            </a:r>
            <a:endParaRPr b="0" lang="en-US" sz="20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this is the case, release of market data would validate generator behaviour and provide further information with which to evaluate the need for market intervention - e.g. price caps.</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Why has the release of individual information be resisted mostly by supply-side participants?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p:nvPr>
        </p:nvSpPr>
        <p:spPr>
          <a:xfrm>
            <a:off x="609480" y="1143000"/>
            <a:ext cx="7772400" cy="541008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CAISO should extend the amount of publicly available market data.</a:t>
            </a:r>
            <a:endParaRPr b="0" lang="en-US" sz="3200" strike="noStrike" u="none">
              <a:solidFill>
                <a:srgbClr val="000000"/>
              </a:solidFill>
              <a:effectLst/>
              <a:uFillTx/>
              <a:latin typeface="Times New Roman"/>
            </a:endParaRPr>
          </a:p>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advocates the immediate release of ALL market data, i.e.</a:t>
            </a:r>
            <a:endParaRPr b="0" lang="en-US" sz="32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Grid system data.</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models used in market clearing functions. (e.g. CONG)</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participant Bids and Offers.</a:t>
            </a:r>
            <a:endParaRPr b="0" lang="en-US" sz="20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supports an amendment to the ISO tariff that would allow the release of additional data.</a:t>
            </a:r>
            <a:endParaRPr b="0" lang="en-US" sz="3200" strike="noStrike" u="none">
              <a:solidFill>
                <a:srgbClr val="000000"/>
              </a:solidFill>
              <a:effectLst/>
              <a:uFillTx/>
              <a:latin typeface="Times New Roman"/>
            </a:endParaRPr>
          </a:p>
        </p:txBody>
      </p:sp>
      <p:pic>
        <p:nvPicPr>
          <p:cNvPr id="18" name="enron_logo" descr=""/>
          <p:cNvPicPr/>
          <p:nvPr/>
        </p:nvPicPr>
        <p:blipFill>
          <a:blip r:embed="rId1"/>
          <a:stretch/>
        </p:blipFill>
        <p:spPr>
          <a:xfrm>
            <a:off x="8532720" y="6243480"/>
            <a:ext cx="609840" cy="609840"/>
          </a:xfrm>
          <a:prstGeom prst="rect">
            <a:avLst/>
          </a:prstGeom>
          <a:noFill/>
          <a:ln w="0">
            <a:noFill/>
          </a:ln>
        </p:spPr>
      </p:pic>
      <p:sp>
        <p:nvSpPr>
          <p:cNvPr id="19" name=""/>
          <p:cNvSpPr txBox="1"/>
          <p:nvPr/>
        </p:nvSpPr>
        <p:spPr>
          <a:xfrm>
            <a:off x="3276720" y="380880"/>
            <a:ext cx="26668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Proposal</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685800" y="1676520"/>
            <a:ext cx="7848720" cy="37818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Release ALL market data to ALL participants.</a:t>
            </a:r>
            <a:endParaRPr b="0" lang="en-US" sz="2400" strike="noStrike" u="none">
              <a:solidFill>
                <a:srgbClr val="000000"/>
              </a:solidFill>
              <a:effectLst/>
              <a:uFillTx/>
              <a:latin typeface="Times New Roman"/>
            </a:endParaRPr>
          </a:p>
          <a:p>
            <a:pPr>
              <a:lnSpc>
                <a:spcPct val="15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Release data immediately to eliminate short-run pricing     anomalies and allow rapid market responses.</a:t>
            </a:r>
            <a:endParaRPr b="0" lang="en-US" sz="2400" strike="noStrike" u="none">
              <a:solidFill>
                <a:srgbClr val="000000"/>
              </a:solidFill>
              <a:effectLst/>
              <a:uFillTx/>
              <a:latin typeface="Times New Roman"/>
            </a:endParaRPr>
          </a:p>
          <a:p>
            <a:pPr>
              <a:lnSpc>
                <a:spcPct val="15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Ensure MSC remains strong.</a:t>
            </a:r>
            <a:endParaRPr b="0" lang="en-US" sz="2400" strike="noStrike" u="none">
              <a:solidFill>
                <a:srgbClr val="000000"/>
              </a:solidFill>
              <a:effectLst/>
              <a:uFillTx/>
              <a:latin typeface="Times New Roman"/>
            </a:endParaRPr>
          </a:p>
          <a:p>
            <a:pPr>
              <a:lnSpc>
                <a:spcPct val="15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Extend additional disclosure requirements to the PX.</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8" name="enron_logo" descr=""/>
          <p:cNvPicPr/>
          <p:nvPr/>
        </p:nvPicPr>
        <p:blipFill>
          <a:blip r:embed="rId1"/>
          <a:stretch/>
        </p:blipFill>
        <p:spPr>
          <a:xfrm>
            <a:off x="8532720" y="6243480"/>
            <a:ext cx="609840" cy="609840"/>
          </a:xfrm>
          <a:prstGeom prst="rect">
            <a:avLst/>
          </a:prstGeom>
          <a:noFill/>
          <a:ln w="0">
            <a:noFill/>
          </a:ln>
        </p:spPr>
      </p:pic>
      <p:sp>
        <p:nvSpPr>
          <p:cNvPr id="69" name=""/>
          <p:cNvSpPr txBox="1"/>
          <p:nvPr/>
        </p:nvSpPr>
        <p:spPr>
          <a:xfrm>
            <a:off x="3200400" y="533520"/>
            <a:ext cx="2895480" cy="761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Summary</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0" name=""/>
          <p:cNvGraphicFramePr/>
          <p:nvPr/>
        </p:nvGraphicFramePr>
        <p:xfrm>
          <a:off x="843120" y="1442880"/>
          <a:ext cx="7592760" cy="4465800"/>
        </p:xfrm>
        <a:graphic>
          <a:graphicData uri="http://schemas.openxmlformats.org/presentationml/2006/ole">
            <p:oleObj progId="Word.Document.12" r:id="rId1" spid="">
              <p:embed/>
              <p:pic>
                <p:nvPicPr>
                  <p:cNvPr id="71" name="" descr=""/>
                  <p:cNvPicPr/>
                  <p:nvPr/>
                </p:nvPicPr>
                <p:blipFill>
                  <a:blip r:embed="rId2"/>
                  <a:stretch/>
                </p:blipFill>
                <p:spPr>
                  <a:xfrm>
                    <a:off x="843120" y="1442880"/>
                    <a:ext cx="7592760" cy="4465800"/>
                  </a:xfrm>
                  <a:prstGeom prst="rect">
                    <a:avLst/>
                  </a:prstGeom>
                  <a:noFill/>
                  <a:ln w="0">
                    <a:noFill/>
                  </a:ln>
                </p:spPr>
              </p:pic>
            </p:oleObj>
          </a:graphicData>
        </a:graphic>
      </p:graphicFrame>
      <p:sp>
        <p:nvSpPr>
          <p:cNvPr id="72" name=""/>
          <p:cNvSpPr txBox="1"/>
          <p:nvPr/>
        </p:nvSpPr>
        <p:spPr>
          <a:xfrm>
            <a:off x="1066680" y="304920"/>
            <a:ext cx="7162920" cy="761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Suggested Data Release Items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pic>
        <p:nvPicPr>
          <p:cNvPr id="73" name="enron_logo" descr=""/>
          <p:cNvPicPr/>
          <p:nvPr/>
        </p:nvPicPr>
        <p:blipFill>
          <a:blip r:embed="rId3"/>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txBox="1"/>
          <p:nvPr/>
        </p:nvSpPr>
        <p:spPr>
          <a:xfrm>
            <a:off x="3276720" y="380880"/>
            <a:ext cx="26668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Rationale</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21" name=""/>
          <p:cNvSpPr/>
          <p:nvPr/>
        </p:nvSpPr>
        <p:spPr>
          <a:xfrm>
            <a:off x="762120" y="1523880"/>
            <a:ext cx="7772400" cy="472464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CA ISO holds a monopoly on electricity transmission.</a:t>
            </a:r>
            <a:endParaRPr b="0" lang="en-US" sz="2400" strike="noStrike" u="none">
              <a:solidFill>
                <a:srgbClr val="000000"/>
              </a:solidFill>
              <a:effectLst/>
              <a:uFillTx/>
              <a:latin typeface="Times New Roman"/>
            </a:endParaRPr>
          </a:p>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Market participants should be able to understand all factors that affect the allocation of grid resources.</a:t>
            </a:r>
            <a:endParaRPr b="0" lang="en-US" sz="2400" strike="noStrike" u="none">
              <a:solidFill>
                <a:srgbClr val="000000"/>
              </a:solidFill>
              <a:effectLst/>
              <a:uFillTx/>
              <a:latin typeface="Times New Roman"/>
            </a:endParaRPr>
          </a:p>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CA electricity market exhibits many of the characteristics of other electricity Pool markets.</a:t>
            </a:r>
            <a:endParaRPr b="0" lang="en-US" sz="2400" strike="noStrike" u="none">
              <a:solidFill>
                <a:srgbClr val="000000"/>
              </a:solidFill>
              <a:effectLst/>
              <a:uFillTx/>
              <a:latin typeface="Times New Roman"/>
            </a:endParaRPr>
          </a:p>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Experience from other markets shows that, due to the nature of electricity as a commodity, full information disclosure is beneficial to promoting effective market functions.</a:t>
            </a:r>
            <a:endParaRPr b="0" lang="en-US" sz="2400" strike="noStrike" u="none">
              <a:solidFill>
                <a:srgbClr val="000000"/>
              </a:solidFill>
              <a:effectLst/>
              <a:uFillTx/>
              <a:latin typeface="Times New Roman"/>
            </a:endParaRPr>
          </a:p>
        </p:txBody>
      </p:sp>
      <p:pic>
        <p:nvPicPr>
          <p:cNvPr id="22"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txBox="1"/>
          <p:nvPr/>
        </p:nvSpPr>
        <p:spPr>
          <a:xfrm>
            <a:off x="1981080" y="228600"/>
            <a:ext cx="518184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California Market</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24" name=""/>
          <p:cNvSpPr/>
          <p:nvPr/>
        </p:nvSpPr>
        <p:spPr>
          <a:xfrm>
            <a:off x="533520" y="1143000"/>
            <a:ext cx="8001000" cy="510552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Enron is an advocate of open markets with little Regulatory intervention.</a:t>
            </a:r>
            <a:endParaRPr b="0" lang="en-US" sz="2000" strike="noStrike" u="none">
              <a:solidFill>
                <a:srgbClr val="000000"/>
              </a:solidFill>
              <a:effectLst/>
              <a:uFillTx/>
              <a:latin typeface="Times New Roman"/>
            </a:endParaRPr>
          </a:p>
          <a:p>
            <a:pPr marL="222120" indent="504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However, we believe the CA market currently has characteristics which require Regulatory intervention in the form of information disclosure.</a:t>
            </a:r>
            <a:endParaRPr b="0" lang="en-US" sz="2000" strike="noStrike" u="none">
              <a:solidFill>
                <a:srgbClr val="000000"/>
              </a:solidFill>
              <a:effectLst/>
              <a:uFillTx/>
              <a:latin typeface="Times New Roman"/>
            </a:endParaRPr>
          </a:p>
          <a:p>
            <a:pPr marL="222120" indent="504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California market characteristics:</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Monopoly provider of transmission</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One dominant energy market</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Indications of market power</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Dominance of RMR reliance</a:t>
            </a:r>
            <a:endParaRPr b="0" lang="en-US" sz="2000" strike="noStrike" u="none">
              <a:solidFill>
                <a:srgbClr val="000000"/>
              </a:solidFill>
              <a:effectLst/>
              <a:uFillTx/>
              <a:latin typeface="Times New Roman"/>
            </a:endParaRPr>
          </a:p>
        </p:txBody>
      </p:sp>
      <p:pic>
        <p:nvPicPr>
          <p:cNvPr id="25"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txBox="1"/>
          <p:nvPr/>
        </p:nvSpPr>
        <p:spPr>
          <a:xfrm>
            <a:off x="3276720" y="380880"/>
            <a:ext cx="26668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System Data</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27" name=""/>
          <p:cNvSpPr/>
          <p:nvPr/>
        </p:nvSpPr>
        <p:spPr>
          <a:xfrm>
            <a:off x="685800" y="1219320"/>
            <a:ext cx="7848720" cy="518148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All information that effects the allocation of monopoly grid resources should be immediately available to market participants to allow them to act and react to ensure optimal market efficiency. i.e;</a:t>
            </a:r>
            <a:endParaRPr b="0" lang="en-US" sz="2400" strike="noStrike" u="none">
              <a:solidFill>
                <a:srgbClr val="000000"/>
              </a:solidFill>
              <a:effectLst/>
              <a:uFillTx/>
              <a:latin typeface="Times New Roman"/>
            </a:endParaRPr>
          </a:p>
          <a:p>
            <a:pPr marL="222120" indent="5040">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Scheduling and use of Grid</a:t>
            </a:r>
            <a:endParaRPr b="0" lang="en-US" sz="2400" strike="noStrike" u="none">
              <a:solidFill>
                <a:srgbClr val="000000"/>
              </a:solidFill>
              <a:effectLst/>
              <a:uFillTx/>
              <a:latin typeface="Times New Roman"/>
            </a:endParaRPr>
          </a:p>
          <a:p>
            <a:pPr marL="222120" indent="5040">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Market clearing mechanisms (e.g. CONG) </a:t>
            </a:r>
            <a:endParaRPr b="0" lang="en-US" sz="2400" strike="noStrike" u="none">
              <a:solidFill>
                <a:srgbClr val="000000"/>
              </a:solidFill>
              <a:effectLst/>
              <a:uFillTx/>
              <a:latin typeface="Times New Roman"/>
            </a:endParaRPr>
          </a:p>
          <a:p>
            <a:pPr marL="222120" indent="5040">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All factors that affect the operation of the grid, including details of which units are scheduled, run, constrained on/off.</a:t>
            </a:r>
            <a:endParaRPr b="0" lang="en-US" sz="2400" strike="noStrike" u="none">
              <a:solidFill>
                <a:srgbClr val="000000"/>
              </a:solidFill>
              <a:effectLst/>
              <a:uFillTx/>
              <a:latin typeface="Times New Roman"/>
            </a:endParaRPr>
          </a:p>
          <a:p>
            <a:pPr marL="222120" indent="5040">
              <a:lnSpc>
                <a:spcPct val="12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2120" indent="5040" algn="ctr">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Understanding = Confidence = Liquidity</a:t>
            </a:r>
            <a:endParaRPr b="0" lang="en-US" sz="2400" strike="noStrike" u="none">
              <a:solidFill>
                <a:srgbClr val="000000"/>
              </a:solidFill>
              <a:effectLst/>
              <a:uFillTx/>
              <a:latin typeface="Times New Roman"/>
            </a:endParaRPr>
          </a:p>
        </p:txBody>
      </p:sp>
      <p:pic>
        <p:nvPicPr>
          <p:cNvPr id="28"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
          <p:cNvSpPr txBox="1"/>
          <p:nvPr/>
        </p:nvSpPr>
        <p:spPr>
          <a:xfrm>
            <a:off x="914400" y="380880"/>
            <a:ext cx="762012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Electricity as a commodity</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30" name=""/>
          <p:cNvSpPr/>
          <p:nvPr/>
        </p:nvSpPr>
        <p:spPr>
          <a:xfrm>
            <a:off x="762120" y="1523880"/>
            <a:ext cx="7696080" cy="419112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‘Awkward’ demand side participation (in-elastic)</a:t>
            </a:r>
            <a:endParaRPr b="0" lang="en-US" sz="2400" strike="noStrike" u="none">
              <a:solidFill>
                <a:srgbClr val="000000"/>
              </a:solidFill>
              <a:effectLst/>
              <a:uFillTx/>
              <a:latin typeface="Times New Roman"/>
            </a:endParaRPr>
          </a:p>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‘Lumpy’ supply side</a:t>
            </a:r>
            <a:endParaRPr b="0" lang="en-US" sz="24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Large units - difficult increments</a:t>
            </a:r>
            <a:endParaRPr b="0" lang="en-US" sz="20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concentration - e.g. peak periods.</a:t>
            </a:r>
            <a:endParaRPr b="0" lang="en-US" sz="20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Entire market residual demand often available to one player.</a:t>
            </a:r>
            <a:endParaRPr b="0" lang="en-US" sz="20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Operational constraints/limitations</a:t>
            </a:r>
            <a:endParaRPr b="0" lang="en-US" sz="2000" strike="noStrike" u="none">
              <a:solidFill>
                <a:srgbClr val="000000"/>
              </a:solidFill>
              <a:effectLst/>
              <a:uFillTx/>
              <a:latin typeface="Times New Roman"/>
            </a:endParaRPr>
          </a:p>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System Security - Public interest requirements.</a:t>
            </a:r>
            <a:endParaRPr b="0" lang="en-US" sz="2400" strike="noStrike" u="none">
              <a:solidFill>
                <a:srgbClr val="000000"/>
              </a:solidFill>
              <a:effectLst/>
              <a:uFillTx/>
              <a:latin typeface="Times New Roman"/>
            </a:endParaRPr>
          </a:p>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Volatile prices</a:t>
            </a:r>
            <a:endParaRPr b="0" lang="en-US" sz="2400" strike="noStrike" u="none">
              <a:solidFill>
                <a:srgbClr val="000000"/>
              </a:solidFill>
              <a:effectLst/>
              <a:uFillTx/>
              <a:latin typeface="Times New Roman"/>
            </a:endParaRPr>
          </a:p>
        </p:txBody>
      </p:sp>
      <p:pic>
        <p:nvPicPr>
          <p:cNvPr id="31"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txBox="1"/>
          <p:nvPr/>
        </p:nvSpPr>
        <p:spPr>
          <a:xfrm>
            <a:off x="2514600" y="380880"/>
            <a:ext cx="42670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Participant Data</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33" name=""/>
          <p:cNvSpPr/>
          <p:nvPr/>
        </p:nvSpPr>
        <p:spPr>
          <a:xfrm>
            <a:off x="685800" y="1143000"/>
            <a:ext cx="7696080" cy="518148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200" strike="noStrike" u="none">
                <a:solidFill>
                  <a:srgbClr val="000000"/>
                </a:solidFill>
                <a:effectLst/>
                <a:uFillTx/>
                <a:latin typeface="Times New Roman"/>
              </a:rPr>
              <a:t>The nature of electricity as a commodity causes difficulties in creating effective market functions.</a:t>
            </a:r>
            <a:endParaRPr b="0" lang="en-US" sz="2200" strike="noStrike" u="none">
              <a:solidFill>
                <a:srgbClr val="000000"/>
              </a:solidFill>
              <a:effectLst/>
              <a:uFillTx/>
              <a:latin typeface="Times New Roman"/>
            </a:endParaRPr>
          </a:p>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When electricity markets are established they have been characterized by;</a:t>
            </a:r>
            <a:endParaRPr b="0" lang="en-US" sz="2200" strike="noStrike" u="none">
              <a:solidFill>
                <a:srgbClr val="000000"/>
              </a:solidFill>
              <a:effectLst/>
              <a:uFillTx/>
              <a:latin typeface="Times New Roman"/>
            </a:endParaRPr>
          </a:p>
          <a:p>
            <a:pPr marL="222120" indent="5040">
              <a:lnSpc>
                <a:spcPct val="12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r>
              <a:rPr b="0" lang="en-US" sz="2200" strike="noStrike" u="none">
                <a:solidFill>
                  <a:srgbClr val="000000"/>
                </a:solidFill>
                <a:effectLst/>
                <a:uFillTx/>
                <a:latin typeface="Times New Roman"/>
              </a:rPr>
              <a:t>- Pricing anomalies</a:t>
            </a:r>
            <a:endParaRPr b="0" lang="en-US" sz="2200" strike="noStrike" u="none">
              <a:solidFill>
                <a:srgbClr val="000000"/>
              </a:solidFill>
              <a:effectLst/>
              <a:uFillTx/>
              <a:latin typeface="Times New Roman"/>
            </a:endParaRPr>
          </a:p>
          <a:p>
            <a:pPr marL="222120" indent="5040">
              <a:lnSpc>
                <a:spcPct val="12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r>
              <a:rPr b="0" lang="en-US" sz="2200" strike="noStrike" u="none">
                <a:solidFill>
                  <a:srgbClr val="000000"/>
                </a:solidFill>
                <a:effectLst/>
                <a:uFillTx/>
                <a:latin typeface="Times New Roman"/>
              </a:rPr>
              <a:t>- Market power / competition issues</a:t>
            </a:r>
            <a:endParaRPr b="0" lang="en-US" sz="2200" strike="noStrike" u="none">
              <a:solidFill>
                <a:srgbClr val="000000"/>
              </a:solidFill>
              <a:effectLst/>
              <a:uFillTx/>
              <a:latin typeface="Times New Roman"/>
            </a:endParaRPr>
          </a:p>
          <a:p>
            <a:pPr marL="222120" indent="5040">
              <a:lnSpc>
                <a:spcPct val="12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endParaRPr b="0" lang="en-US" sz="2200" strike="noStrike" u="none">
              <a:solidFill>
                <a:srgbClr val="000000"/>
              </a:solidFill>
              <a:effectLst/>
              <a:uFillTx/>
              <a:latin typeface="Times New Roman"/>
            </a:endParaRPr>
          </a:p>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Enron believes many of these issues are present in the CA market.</a:t>
            </a:r>
            <a:endParaRPr b="0" lang="en-US" sz="2200" strike="noStrike" u="none">
              <a:solidFill>
                <a:srgbClr val="000000"/>
              </a:solidFill>
              <a:effectLst/>
              <a:uFillTx/>
              <a:latin typeface="Times New Roman"/>
            </a:endParaRPr>
          </a:p>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The on-going development of the CA market would benefit from individual participant data release.</a:t>
            </a:r>
            <a:endParaRPr b="0" lang="en-US" sz="2200" strike="noStrike" u="none">
              <a:solidFill>
                <a:srgbClr val="000000"/>
              </a:solidFill>
              <a:effectLst/>
              <a:uFillTx/>
              <a:latin typeface="Times New Roman"/>
            </a:endParaRPr>
          </a:p>
        </p:txBody>
      </p:sp>
      <p:pic>
        <p:nvPicPr>
          <p:cNvPr id="34"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txBox="1"/>
          <p:nvPr/>
        </p:nvSpPr>
        <p:spPr>
          <a:xfrm>
            <a:off x="1905120" y="304920"/>
            <a:ext cx="5715000" cy="761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Market Concentration</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36" name=""/>
          <p:cNvSpPr/>
          <p:nvPr/>
        </p:nvSpPr>
        <p:spPr>
          <a:xfrm>
            <a:off x="457200" y="1143000"/>
            <a:ext cx="8077320" cy="5334120"/>
          </a:xfrm>
          <a:prstGeom prst="rect">
            <a:avLst/>
          </a:prstGeom>
          <a:noFill/>
          <a:ln w="0">
            <a:noFill/>
          </a:ln>
        </p:spPr>
        <p:style>
          <a:lnRef idx="0"/>
          <a:fillRef idx="0"/>
          <a:effectRef idx="0"/>
          <a:fontRef idx="minor"/>
        </p:style>
        <p:txBody>
          <a:bodyPr lIns="90000" rIns="90000" tIns="46800" bIns="46800" anchor="t">
            <a:normAutofit lnSpcReduction="9999"/>
          </a:bodyPr>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r>
              <a:rPr b="0" lang="en-US" sz="2000" strike="noStrike" u="none">
                <a:solidFill>
                  <a:srgbClr val="000000"/>
                </a:solidFill>
                <a:effectLst/>
                <a:uFillTx/>
                <a:latin typeface="Times New Roman"/>
              </a:rPr>
              <a:t>UK - The UK regulator, OFFER has acted three times in the past to address the issue of market power.</a:t>
            </a:r>
            <a:endParaRPr b="0" lang="en-US" sz="2000" strike="noStrike" u="none">
              <a:solidFill>
                <a:srgbClr val="000000"/>
              </a:solidFill>
              <a:effectLst/>
              <a:uFillTx/>
              <a:latin typeface="Times New Roman"/>
            </a:endParaRPr>
          </a:p>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power has been identified as a key problem with the UK market, which has not allowed the Pool to function effectively.</a:t>
            </a:r>
            <a:endParaRPr b="0" lang="en-US" sz="2000" strike="noStrike" u="none">
              <a:solidFill>
                <a:srgbClr val="000000"/>
              </a:solidFill>
              <a:effectLst/>
              <a:uFillTx/>
              <a:latin typeface="Times New Roman"/>
            </a:endParaRPr>
          </a:p>
          <a:p>
            <a:pPr marL="222120" indent="5040" algn="ctr">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“The need for frequent intervention by the UK Regulator to address non-competitive behavior and high prices, has led OFFER to support a higher degree of transparency to allow the market to self-monitor” (ABARE)</a:t>
            </a:r>
            <a:endParaRPr b="0" lang="en-US" sz="2000" strike="noStrike" u="none">
              <a:solidFill>
                <a:srgbClr val="000000"/>
              </a:solidFill>
              <a:effectLst/>
              <a:uFillTx/>
              <a:latin typeface="Times New Roman"/>
            </a:endParaRPr>
          </a:p>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 - Enron believes that </a:t>
            </a:r>
            <a:r>
              <a:rPr b="1" lang="en-US" sz="2000" strike="noStrike" u="none">
                <a:solidFill>
                  <a:srgbClr val="000000"/>
                </a:solidFill>
                <a:effectLst/>
                <a:uFillTx/>
                <a:latin typeface="Times New Roman"/>
              </a:rPr>
              <a:t>potential for collusion already exists in the California market</a:t>
            </a:r>
            <a:r>
              <a:rPr b="0"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“...there is evidence that some generators were successfully exercising their market power during high-demand hours to raise prices substantially above the level that would have resulted from a fully competitive market” (PX Market Report, p67).  </a:t>
            </a:r>
            <a:endParaRPr b="0" lang="en-US" sz="2000" strike="noStrike" u="none">
              <a:solidFill>
                <a:srgbClr val="000000"/>
              </a:solidFill>
              <a:effectLst/>
              <a:uFillTx/>
              <a:latin typeface="Times New Roman"/>
            </a:endParaRPr>
          </a:p>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Similar dynamics are indicated in the ISO markets (e.g. $10,000 replacement reserve).</a:t>
            </a:r>
            <a:endParaRPr b="0" lang="en-US" sz="2000" strike="noStrike" u="none">
              <a:solidFill>
                <a:srgbClr val="000000"/>
              </a:solidFill>
              <a:effectLst/>
              <a:uFillTx/>
              <a:latin typeface="Times New Roman"/>
            </a:endParaRPr>
          </a:p>
        </p:txBody>
      </p:sp>
      <p:pic>
        <p:nvPicPr>
          <p:cNvPr id="37"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990720" y="1828800"/>
            <a:ext cx="7543800" cy="15721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Example - UK price setting units</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txBox="1"/>
          <p:nvPr/>
        </p:nvSpPr>
        <p:spPr>
          <a:xfrm>
            <a:off x="1143000" y="457200"/>
            <a:ext cx="7010280" cy="6858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Participant Data Release - UK</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pic>
        <p:nvPicPr>
          <p:cNvPr id="40"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1999-06-02T12:32:06Z</dcterms:created>
  <dc:creator>Paul Mead</dc:creator>
  <dc:description/>
  <dc:language>en-US</dc:language>
  <cp:lastModifiedBy>ddavids3</cp:lastModifiedBy>
  <cp:lastPrinted>1999-06-06T17:01:45Z</cp:lastPrinted>
  <dcterms:modified xsi:type="dcterms:W3CDTF">2000-09-29T13:21:23Z</dcterms:modified>
  <cp:revision>67</cp:revision>
  <dc:subject/>
  <dc:title>No Slide Title</dc:title>
</cp:coreProperties>
</file>