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80880" y="1142640"/>
            <a:ext cx="8229600" cy="287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spcBef>
                <a:spcPts val="224"/>
              </a:spcBef>
              <a:spcAft>
                <a:spcPts val="901"/>
              </a:spcAft>
              <a:buClr>
                <a:srgbClr val="cc33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224"/>
              </a:spcBef>
              <a:spcAft>
                <a:spcPts val="901"/>
              </a:spcAft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224"/>
              </a:spcBef>
              <a:spcAft>
                <a:spcPts val="901"/>
              </a:spcAft>
              <a:buClr>
                <a:srgbClr val="000000"/>
              </a:buClr>
              <a:buSzPct val="75000"/>
              <a:buFont typeface="Wingdings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>
              <a:spcBef>
                <a:spcPts val="224"/>
              </a:spcBef>
              <a:spcAft>
                <a:spcPts val="901"/>
              </a:spcAft>
              <a:buClr>
                <a:srgbClr val="000099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>
              <a:spcBef>
                <a:spcPts val="224"/>
              </a:spcBef>
              <a:spcAft>
                <a:spcPts val="901"/>
              </a:spcAft>
              <a:buClr>
                <a:srgbClr val="000099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224"/>
              </a:spcBef>
              <a:spcAft>
                <a:spcPts val="901"/>
              </a:spcAft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224"/>
              </a:spcBef>
              <a:spcAft>
                <a:spcPts val="901"/>
              </a:spcAft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320" y="6491160"/>
            <a:ext cx="9067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fld id="{011E958D-735B-49FD-980B-8E33E5EC147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52280" y="914400"/>
            <a:ext cx="8763120" cy="5257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lementRe_Logo" descr=""/>
          <p:cNvPicPr/>
          <p:nvPr/>
        </p:nvPicPr>
        <p:blipFill>
          <a:blip r:embed="rId2"/>
          <a:stretch/>
        </p:blipFill>
        <p:spPr>
          <a:xfrm>
            <a:off x="7315200" y="6248520"/>
            <a:ext cx="1517760" cy="506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hyperlink" Target="mailto:Lclemmons@elementre.com" TargetMode="External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://www.wrma.org/" TargetMode="External"/><Relationship Id="rId2" Type="http://schemas.openxmlformats.org/officeDocument/2006/relationships/hyperlink" Target="http://www.wrma.org/" TargetMode="External"/><Relationship Id="rId3" Type="http://schemas.openxmlformats.org/officeDocument/2006/relationships/hyperlink" Target="http://www.wrma.org/" TargetMode="External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6320" y="109440"/>
            <a:ext cx="8991360" cy="6629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33520" y="457200"/>
            <a:ext cx="8001000" cy="633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Garamond"/>
              </a:rPr>
              <a:t>WEATHER RISK MANAGEMENT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7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Garamond"/>
              </a:rPr>
              <a:t>ELEMENT 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ISDA Annual General Meeting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Washington D.C.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April 5,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lementReLogo%20B" descr=""/>
          <p:cNvPicPr/>
          <p:nvPr/>
        </p:nvPicPr>
        <p:blipFill>
          <a:blip r:embed="rId1"/>
          <a:stretch/>
        </p:blipFill>
        <p:spPr>
          <a:xfrm>
            <a:off x="3581280" y="2362320"/>
            <a:ext cx="1825920" cy="19810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CUT TO: CURRENT MARKET 2001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39" name=""/>
          <p:cNvSpPr/>
          <p:nvPr/>
        </p:nvSpPr>
        <p:spPr>
          <a:xfrm>
            <a:off x="228600" y="1066680"/>
            <a:ext cx="8458200" cy="442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100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Risk Spread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US, Canada, growing Europe, Japan and Australia, discussion of South America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Users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… Energy, Beverage companies, Agriculture, Municipals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… plus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Element Re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, Hetco, Dynegy, BNPParibas, Reliant, Louis Dreyfus, Chubb, Commercial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Originating Banks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Royal Bank of Scotland, HypoVereinsBank, Industrial Bank of Japan, Bank of Tokyo-Mitsubishi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CUT TO: CURRENT MARKET 2001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41" name=""/>
          <p:cNvSpPr/>
          <p:nvPr/>
        </p:nvSpPr>
        <p:spPr>
          <a:xfrm>
            <a:off x="228600" y="1073160"/>
            <a:ext cx="8458200" cy="605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95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Providers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2</a:t>
            </a:r>
            <a:r>
              <a:rPr b="0" lang="en-US" sz="2200" strike="noStrike" u="none" baseline="30000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nd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 Wave - AXA, AGF, Sorema, Hannover, Tokyo Marine &amp; Fire, Mitsui Marine, Lloyd’s syndicates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Capital Markets - Barep, Merrill Lynch Investment Mgrs, Societe Generale SPVs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Fallen Providers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Castlebridge (American Re), AIG, Palladium, WorldWide Weather, TransAtlantic, PXRe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Slowdown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CME, Swiss Re, Duke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buClr>
                <a:srgbClr val="000000"/>
              </a:buClr>
              <a:buSzPct val="125000"/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WHAT THE FUTURE HOLDS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43" name=""/>
          <p:cNvSpPr/>
          <p:nvPr/>
        </p:nvSpPr>
        <p:spPr>
          <a:xfrm>
            <a:off x="304920" y="992160"/>
            <a:ext cx="8458200" cy="513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Risk Spread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Fully global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Users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Comprehensive -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All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 exposed industries reporting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Energy, Banks, Insurance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Originating Banks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Originating deals from strong corporate lending and project finance relationships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Full access to insurance and reinsurance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Active pension and hedge fund involvement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CHALLENGES TO FUTURE GROWTH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45" name=""/>
          <p:cNvSpPr/>
          <p:nvPr/>
        </p:nvSpPr>
        <p:spPr>
          <a:xfrm>
            <a:off x="304920" y="990720"/>
            <a:ext cx="8458200" cy="513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95000"/>
              </a:lnSpc>
              <a:spcBef>
                <a:spcPts val="524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reliable global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No data, no deal!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524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quantify end-user exposures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Must define the risk in order to define the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524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of end-user pricing expectations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Often unrealistic: expect non-catastrophic protection at catastrophic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524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market risk-taking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(Re)insurers need renewed comfort with weather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Weather (alternative risk) must be included in traditional capital markets investment indices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90720" y="2635200"/>
            <a:ext cx="70866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PRODUCTS AND APPLICATIONS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NON-CAT RISKS COVERED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49" name=""/>
          <p:cNvSpPr/>
          <p:nvPr/>
        </p:nvSpPr>
        <p:spPr>
          <a:xfrm>
            <a:off x="304920" y="990720"/>
            <a:ext cx="8458200" cy="513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Degree Days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451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Heating, Cooling, Specialized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Temperature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451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Minimum, Maximum, Average, Heat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Rainfall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Snowfall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Wind Speed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Hurricanes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451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Frequency, Storm Track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Streamflow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TYPES OF INDICES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1" name=""/>
          <p:cNvSpPr/>
          <p:nvPr/>
        </p:nvSpPr>
        <p:spPr>
          <a:xfrm>
            <a:off x="228600" y="1068480"/>
            <a:ext cx="8610480" cy="45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100000"/>
              </a:lnSpc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Aggregate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751"/>
              </a:spcBef>
              <a:spcAft>
                <a:spcPts val="451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Indices that are additive, i.e. degree 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Events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751"/>
              </a:spcBef>
              <a:spcAft>
                <a:spcPts val="451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Sum of events over a period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751"/>
              </a:spcBef>
              <a:spcAft>
                <a:spcPts val="451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Events defined by criteria being satisfied, i.e. days with more than two inches of rain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751"/>
              </a:spcBef>
              <a:spcAft>
                <a:spcPts val="451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Indices that are not generally additive, i.e. temperature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FINANCIAL RISK MANAGEMENT GOALS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3" name=""/>
          <p:cNvSpPr/>
          <p:nvPr/>
        </p:nvSpPr>
        <p:spPr>
          <a:xfrm>
            <a:off x="304920" y="1457280"/>
            <a:ext cx="8458200" cy="414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100000"/>
              </a:lnSpc>
              <a:spcBef>
                <a:spcPts val="649"/>
              </a:spcBef>
              <a:spcAft>
                <a:spcPts val="975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Reduce earnings volatility due to the weather 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700"/>
              </a:spcBef>
              <a:spcAft>
                <a:spcPts val="10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Minimize premium outlay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601"/>
              </a:spcBef>
              <a:spcAft>
                <a:spcPts val="901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Risk retention, symmetry of protection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700"/>
              </a:spcBef>
              <a:spcAft>
                <a:spcPts val="10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Optimize for taxes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601"/>
              </a:spcBef>
              <a:spcAft>
                <a:spcPts val="901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Insurance vs.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700"/>
              </a:spcBef>
              <a:spcAft>
                <a:spcPts val="10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Consider timing of payment/recovery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601"/>
              </a:spcBef>
              <a:spcAft>
                <a:spcPts val="901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Quarter-end, Year-end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PRICING CONSTRUCTS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5" name=""/>
          <p:cNvSpPr/>
          <p:nvPr/>
        </p:nvSpPr>
        <p:spPr>
          <a:xfrm>
            <a:off x="304920" y="1100160"/>
            <a:ext cx="8458200" cy="479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“Burn” Analysis aka Actuarial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Historical financial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Portfolio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Valuation of deal with entire book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Stochastic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Monte Carlo simulations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Meteorological Forecasts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Both short- and long-term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Implied Market Pricing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Active swap and option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SUMMARY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7" name=""/>
          <p:cNvSpPr/>
          <p:nvPr/>
        </p:nvSpPr>
        <p:spPr>
          <a:xfrm>
            <a:off x="152280" y="1219320"/>
            <a:ext cx="8763120" cy="47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The weather market is coming into its own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More players, traders, end-users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Respect and understanding of the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Weather risk management is multi-faceted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Applications exist for defensive risk management, aggressive marketing or innovative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Weather will no longer be tolerated as an excuse for diminished earnings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Equity analysts, investors and creditors are aware of weather risk management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Trebuchet MS"/>
                <a:ea typeface="Arial"/>
              </a:rPr>
              <a:t>A less volatile company is a more valuable company!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90720" y="2133720"/>
            <a:ext cx="70866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THE WEATHER MARKET –  SOME FLAVOR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CONTACT INFO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9" name=""/>
          <p:cNvSpPr/>
          <p:nvPr/>
        </p:nvSpPr>
        <p:spPr>
          <a:xfrm>
            <a:off x="1066680" y="1676520"/>
            <a:ext cx="7086600" cy="36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Lynda R. Clemmons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(00)1-203-356-3577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ccccff"/>
                </a:solidFill>
                <a:effectLst/>
                <a:uFillTx/>
                <a:latin typeface="Trebuchet MS"/>
                <a:hlinkClick r:id="rId1"/>
              </a:rPr>
              <a:t>Lclemmons@elementre.com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Coming soon:  www.elementre.com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WEATHER RISK IS EVERYWHERE!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12" name=""/>
          <p:cNvSpPr/>
          <p:nvPr/>
        </p:nvSpPr>
        <p:spPr>
          <a:xfrm>
            <a:off x="228600" y="1447920"/>
            <a:ext cx="8610480" cy="42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3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“70% of US Companies are affected by weather”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-US Department of Commerce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“</a:t>
            </a:r>
            <a:r>
              <a:rPr b="1" i="1" lang="en-US" sz="33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An era is coming when businesses will be required to manage weather-linked risks as a matter of common sense”</a:t>
            </a:r>
            <a:endParaRPr b="0" lang="en-US" sz="3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-official at Industrial Bank of Japan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76320" y="914400"/>
            <a:ext cx="8915400" cy="5334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TWO DISTINCT TYPES OF WEATHER RISK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228600" y="1066680"/>
          <a:ext cx="8686800" cy="5037120"/>
        </p:xfrm>
        <a:graphic>
          <a:graphicData uri="http://schemas.openxmlformats.org/drawingml/2006/table">
            <a:tbl>
              <a:tblPr/>
              <a:tblGrid>
                <a:gridCol w="2448000"/>
                <a:gridCol w="3343320"/>
                <a:gridCol w="2895480"/>
              </a:tblGrid>
              <a:tr h="5090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NON-CATASTROPHIC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CATASTROPHIC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COMMON VARIABLES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TEMPERATURE PRECIPITATION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HURRICANES EARTHQUAKES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392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PROFITS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PROPERTY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554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FREQUENCY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REGULAR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RARE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820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IMPACT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INCREMENTAL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IMMEDIATE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820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EFFECT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0% TO 30%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HUGE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TRADITIONAL MANAGEMENT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RETAIN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INSURE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MARKET PERSPECTIVE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NORMAL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EXTRAORDINARY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MARKET   REACTION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PUNISH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FORGIVE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NON-CAT WEATHER IMPACTS VOLUMES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17" name=""/>
          <p:cNvSpPr/>
          <p:nvPr/>
        </p:nvSpPr>
        <p:spPr>
          <a:xfrm>
            <a:off x="380880" y="188748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48120" y="1887480"/>
            <a:ext cx="2590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VOLUME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248520" y="1887480"/>
            <a:ext cx="2743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09680" y="1887480"/>
            <a:ext cx="114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410080" y="1887480"/>
            <a:ext cx="1067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0880" y="3792600"/>
            <a:ext cx="2057400" cy="93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317760" y="3792600"/>
            <a:ext cx="2057400" cy="93168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WEATHER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589800" y="3792600"/>
            <a:ext cx="2057400" cy="93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EARNINGS VOLATILITY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66880" y="3962520"/>
            <a:ext cx="457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06520" y="2514600"/>
            <a:ext cx="0" cy="106668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343400" y="2514600"/>
            <a:ext cx="0" cy="1066680"/>
          </a:xfrm>
          <a:prstGeom prst="line">
            <a:avLst/>
          </a:prstGeom>
          <a:ln cap="rnd" w="9360">
            <a:solidFill>
              <a:srgbClr val="3333cc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620120" y="2514600"/>
            <a:ext cx="0" cy="106668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91320" y="4191120"/>
            <a:ext cx="380880" cy="228600"/>
          </a:xfrm>
          <a:prstGeom prst="rightArrow">
            <a:avLst>
              <a:gd name="adj1" fmla="val 50000"/>
              <a:gd name="adj2" fmla="val 41654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MARKET DIMENSIONS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31" name=""/>
          <p:cNvSpPr/>
          <p:nvPr/>
        </p:nvSpPr>
        <p:spPr>
          <a:xfrm>
            <a:off x="228600" y="1066680"/>
            <a:ext cx="8458200" cy="47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>
              <a:lnSpc>
                <a:spcPct val="13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Since 1997, an estimated </a:t>
            </a: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Trebuchet MS"/>
                <a:ea typeface="Arial"/>
              </a:rPr>
              <a:t>$10B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 in limit has been transferred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Average Rate On Line of 20% = $2.0B in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3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Average US utility end-user deal is ~$50,000/HDD with a limit of $20MM </a:t>
            </a: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per season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3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Average secondary market deal is $5,000/$1MM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3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There is a need for greater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90720" y="2133720"/>
            <a:ext cx="70866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MARKET MAKERS, SHAPERS AND SOURCES OF GROWTH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DISTINCT MARKET PHASE I: 1997 TO 1998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35" name=""/>
          <p:cNvSpPr/>
          <p:nvPr/>
        </p:nvSpPr>
        <p:spPr>
          <a:xfrm>
            <a:off x="304920" y="1219320"/>
            <a:ext cx="8458200" cy="48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115000"/>
              </a:lnSpc>
              <a:spcBef>
                <a:spcPts val="349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Risk Spread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15000"/>
              </a:lnSpc>
              <a:spcBef>
                <a:spcPts val="300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US only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15000"/>
              </a:lnSpc>
              <a:spcBef>
                <a:spcPts val="349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Users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15000"/>
              </a:lnSpc>
              <a:spcBef>
                <a:spcPts val="300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Few, predominantly energy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15000"/>
              </a:lnSpc>
              <a:spcBef>
                <a:spcPts val="349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15000"/>
              </a:lnSpc>
              <a:spcBef>
                <a:spcPts val="300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Few, mostly energy (Enron, Koch, Aquila, Southern, Castlebridge)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15000"/>
              </a:lnSpc>
              <a:spcBef>
                <a:spcPts val="349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15000"/>
              </a:lnSpc>
              <a:spcBef>
                <a:spcPts val="300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None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DISTINCT MARKET PHASE II: 1999 TO 2000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37" name=""/>
          <p:cNvSpPr/>
          <p:nvPr/>
        </p:nvSpPr>
        <p:spPr>
          <a:xfrm>
            <a:off x="228600" y="914400"/>
            <a:ext cx="8458200" cy="555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Risk Spread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US, Canada, some Europe, Japan and Australia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Users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Still mostly energy - add retailers, transportation, entertainment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… plus CME, Tempest Re, El Paso, Enron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Insurance - Swiss Re, AIG, St Paul, PX Re, WWWeather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Capital Markets - Kelvin (Koch), Barep, Mercury 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WRMA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Industry trade group formed   -   </a:t>
            </a:r>
            <a:r>
              <a:rPr b="0" lang="en-US" sz="2400" strike="noStrike" u="sng">
                <a:solidFill>
                  <a:srgbClr val="ccccff"/>
                </a:solidFill>
                <a:effectLst/>
                <a:uFillTx/>
                <a:latin typeface="Trebuchet MS"/>
                <a:ea typeface="Arial"/>
                <a:hlinkClick r:id="rId1"/>
              </a:rPr>
              <a:t>www.</a:t>
            </a:r>
            <a:r>
              <a:rPr b="0" lang="en-US" sz="2400" strike="noStrike" u="sng">
                <a:solidFill>
                  <a:srgbClr val="ccccff"/>
                </a:solidFill>
                <a:effectLst/>
                <a:uFillTx/>
                <a:latin typeface="Trebuchet MS"/>
                <a:ea typeface="Arial"/>
                <a:hlinkClick r:id="rId2"/>
              </a:rPr>
              <a:t>wrma</a:t>
            </a:r>
            <a:r>
              <a:rPr b="0" lang="en-US" sz="2400" strike="noStrike" u="sng">
                <a:solidFill>
                  <a:srgbClr val="ccccff"/>
                </a:solidFill>
                <a:effectLst/>
                <a:uFillTx/>
                <a:latin typeface="Trebuchet MS"/>
                <a:ea typeface="Arial"/>
                <a:hlinkClick r:id="rId3"/>
              </a:rPr>
              <a:t>.org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1999-12-09T20:49:27Z</dcterms:created>
  <dc:creator>Marty Malinow</dc:creator>
  <dc:description/>
  <dc:language>en-US</dc:language>
  <cp:lastModifiedBy>Lynda Clemmons</cp:lastModifiedBy>
  <cp:lastPrinted>2000-03-15T16:36:13Z</cp:lastPrinted>
  <dcterms:modified xsi:type="dcterms:W3CDTF">2001-03-23T19:13:14Z</dcterms:modified>
  <cp:revision>670</cp:revision>
  <dc:subject/>
  <dc:title>No Slide Title</dc:title>
</cp:coreProperties>
</file>