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11.xml.rels" ContentType="application/vnd.openxmlformats-package.relationships+xml"/>
  <Override PartName="/ppt/slides/_rels/slide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EF080968-5D4E-4E12-ADCF-2E6C447597ED}"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8"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DFCDAAF8-39F2-4B6F-88D7-21B151916828}"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E3428BD-CA9D-40BB-90F8-00B4CABBD7A9}"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9" name=""/>
          <p:cNvSpPr/>
          <p:nvPr/>
        </p:nvSpPr>
        <p:spPr>
          <a:xfrm>
            <a:off x="0" y="0"/>
            <a:ext cx="9144000" cy="6858000"/>
          </a:xfrm>
          <a:prstGeom prst="rect">
            <a:avLst/>
          </a:prstGeom>
          <a:gradFill rotWithShape="0">
            <a:gsLst>
              <a:gs pos="0">
                <a:srgbClr val="ffffff"/>
              </a:gs>
              <a:gs pos="100000">
                <a:srgbClr val="85d1ff"/>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 name=""/>
          <p:cNvSpPr/>
          <p:nvPr/>
        </p:nvSpPr>
        <p:spPr>
          <a:xfrm>
            <a:off x="457200" y="762120"/>
            <a:ext cx="8153280" cy="1676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 name="PlaceHolder 1"/>
          <p:cNvSpPr>
            <a:spLocks noGrp="1"/>
          </p:cNvSpPr>
          <p:nvPr>
            <p:ph type="title"/>
          </p:nvPr>
        </p:nvSpPr>
        <p:spPr>
          <a:xfrm>
            <a:off x="457200" y="990720"/>
            <a:ext cx="8145360" cy="1333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UNDERSTANDING THE 1992 ISDA MASTER AGREEMENT</a:t>
            </a:r>
            <a:endParaRPr b="0" lang="en-US" sz="4000" strike="noStrike" u="none">
              <a:solidFill>
                <a:srgbClr val="000000"/>
              </a:solidFill>
              <a:effectLst/>
              <a:uFillTx/>
              <a:latin typeface="Times New Roman"/>
            </a:endParaRPr>
          </a:p>
        </p:txBody>
      </p:sp>
      <p:sp>
        <p:nvSpPr>
          <p:cNvPr id="12" name="PlaceHolder 2"/>
          <p:cNvSpPr>
            <a:spLocks noGrp="1"/>
          </p:cNvSpPr>
          <p:nvPr>
            <p:ph type="subTitle"/>
          </p:nvPr>
        </p:nvSpPr>
        <p:spPr>
          <a:xfrm>
            <a:off x="1142640" y="3047760"/>
            <a:ext cx="6553080" cy="2514600"/>
          </a:xfrm>
          <a:prstGeom prst="rect">
            <a:avLst/>
          </a:prstGeom>
          <a:noFill/>
          <a:ln w="0">
            <a:noFill/>
          </a:ln>
        </p:spPr>
        <p:txBody>
          <a:bodyPr lIns="90000" rIns="90000" tIns="46800" bIns="46800" anchor="t">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ENERGY AND WEATHER DERIVATIVES WORKSHOP</a:t>
            </a:r>
            <a:endParaRPr b="0" lang="en-US" sz="3200" strike="noStrike" u="none">
              <a:solidFill>
                <a:srgbClr val="000000"/>
              </a:solidFill>
              <a:effectLst/>
              <a:uFillTx/>
              <a:latin typeface="Times New Roman"/>
            </a:endParaRPr>
          </a:p>
          <a:p>
            <a:pPr indent="0" algn="ctr">
              <a:spcBef>
                <a:spcPts val="1001"/>
              </a:spcBef>
              <a:spcAft>
                <a:spcPts val="10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JUNE 17, 1999</a:t>
            </a:r>
            <a:endParaRPr b="0" lang="en-US" sz="2000" strike="noStrike" u="none">
              <a:solidFill>
                <a:srgbClr val="000000"/>
              </a:solidFill>
              <a:effectLst/>
              <a:uFillTx/>
              <a:latin typeface="Times New Roman"/>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Kevin D. Leitao - LeBoeuf, Lamb Greene &amp; MacRae, LLP</a:t>
            </a:r>
            <a:endParaRPr b="0" lang="en-US" sz="2000" strike="noStrike" u="none">
              <a:solidFill>
                <a:srgbClr val="000000"/>
              </a:solidFill>
              <a:effectLst/>
              <a:uFillTx/>
              <a:latin typeface="Times New Roman"/>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Mark E. Taylor - Enron Capital &amp; Trade Resources Corp.</a:t>
            </a:r>
            <a:endParaRPr b="0" lang="en-US" sz="2000" strike="noStrike" u="none">
              <a:solidFill>
                <a:srgbClr val="000000"/>
              </a:solidFill>
              <a:effectLst/>
              <a:uFillTx/>
              <a:latin typeface="Times New Roman"/>
            </a:endParaRPr>
          </a:p>
        </p:txBody>
      </p:sp>
      <p:sp>
        <p:nvSpPr>
          <p:cNvPr id="13" name=""/>
          <p:cNvSpPr/>
          <p:nvPr/>
        </p:nvSpPr>
        <p:spPr>
          <a:xfrm>
            <a:off x="304920" y="6095880"/>
            <a:ext cx="3504960" cy="27468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117" name=""/>
          <p:cNvSpPr/>
          <p:nvPr/>
        </p:nvSpPr>
        <p:spPr>
          <a:xfrm>
            <a:off x="380880" y="762120"/>
            <a:ext cx="8153640" cy="60948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8" name="PlaceHolder 1"/>
          <p:cNvSpPr>
            <a:spLocks noGrp="1"/>
          </p:cNvSpPr>
          <p:nvPr>
            <p:ph type="title"/>
          </p:nvPr>
        </p:nvSpPr>
        <p:spPr>
          <a:xfrm>
            <a:off x="68580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ENERGY DERIVATIVES</a:t>
            </a:r>
            <a:endParaRPr b="0" lang="en-US" sz="3200" strike="noStrike" u="none">
              <a:solidFill>
                <a:srgbClr val="000000"/>
              </a:solidFill>
              <a:effectLst/>
              <a:uFillTx/>
              <a:latin typeface="Times New Roman"/>
            </a:endParaRPr>
          </a:p>
        </p:txBody>
      </p:sp>
      <p:sp>
        <p:nvSpPr>
          <p:cNvPr id="119" name="PlaceHolder 2"/>
          <p:cNvSpPr>
            <a:spLocks noGrp="1"/>
          </p:cNvSpPr>
          <p:nvPr>
            <p:ph/>
          </p:nvPr>
        </p:nvSpPr>
        <p:spPr>
          <a:xfrm>
            <a:off x="685800" y="1676160"/>
            <a:ext cx="7772400" cy="4800600"/>
          </a:xfrm>
          <a:prstGeom prst="rect">
            <a:avLst/>
          </a:prstGeom>
          <a:noFill/>
          <a:ln w="0">
            <a:noFill/>
          </a:ln>
        </p:spPr>
        <p:txBody>
          <a:bodyPr lIns="90000" rIns="90000" tIns="46800" bIns="46800" anchor="t">
            <a:normAutofit/>
          </a:bodyPr>
          <a:p>
            <a:pPr marL="343080" indent="-5256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Counterparty Issues </a:t>
            </a:r>
            <a:r>
              <a:rPr b="0" lang="en-US" sz="2000" strike="noStrike" u="none">
                <a:solidFill>
                  <a:srgbClr val="000000"/>
                </a:solidFill>
                <a:effectLst/>
                <a:uFillTx/>
                <a:latin typeface="Times New Roman"/>
              </a:rPr>
              <a:t>(cont’d)</a:t>
            </a:r>
            <a:endParaRPr b="0" lang="en-US" sz="2000" strike="noStrike" u="none">
              <a:solidFill>
                <a:srgbClr val="000000"/>
              </a:solidFill>
              <a:effectLst/>
              <a:uFillTx/>
              <a:latin typeface="Times New Roman"/>
            </a:endParaRPr>
          </a:p>
          <a:p>
            <a:pPr marL="343080" indent="-525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Solutions</a:t>
            </a:r>
            <a:endParaRPr b="0" lang="en-US" sz="2000" strike="noStrike" u="none">
              <a:solidFill>
                <a:srgbClr val="000000"/>
              </a:solidFill>
              <a:effectLst/>
              <a:uFillTx/>
              <a:latin typeface="Times New Roman"/>
            </a:endParaRPr>
          </a:p>
          <a:p>
            <a:pPr lvl="1" marL="743040" indent="-604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Documentation</a:t>
            </a:r>
            <a:endParaRPr b="0" lang="en-US" sz="1800" strike="noStrike" u="none">
              <a:solidFill>
                <a:srgbClr val="000000"/>
              </a:solidFill>
              <a:effectLst/>
              <a:uFillTx/>
              <a:latin typeface="Times New Roman"/>
            </a:endParaRPr>
          </a:p>
          <a:p>
            <a:pPr lvl="2" marL="1143000" indent="-66600">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Additional representations and warranties</a:t>
            </a:r>
            <a:endParaRPr b="0" lang="en-US" sz="1600" strike="noStrike" u="none">
              <a:solidFill>
                <a:srgbClr val="000000"/>
              </a:solidFill>
              <a:effectLst/>
              <a:uFillTx/>
              <a:latin typeface="Times New Roman"/>
            </a:endParaRPr>
          </a:p>
          <a:p>
            <a:pPr lvl="2" marL="1143000" indent="-66600">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“Incipient Illegality”</a:t>
            </a:r>
            <a:endParaRPr b="0" lang="en-US" sz="1600" strike="noStrike" u="none">
              <a:solidFill>
                <a:srgbClr val="000000"/>
              </a:solidFill>
              <a:effectLst/>
              <a:uFillTx/>
              <a:latin typeface="Times New Roman"/>
            </a:endParaRPr>
          </a:p>
          <a:p>
            <a:pPr lvl="2" marL="1143000" indent="-66600">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Automatic Early Termination?</a:t>
            </a:r>
            <a:endParaRPr b="0" lang="en-US" sz="1600" strike="noStrike" u="none">
              <a:solidFill>
                <a:srgbClr val="000000"/>
              </a:solidFill>
              <a:effectLst/>
              <a:uFillTx/>
              <a:latin typeface="Times New Roman"/>
            </a:endParaRPr>
          </a:p>
          <a:p>
            <a:pPr lvl="1" marL="743040" indent="-604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Due diligence</a:t>
            </a:r>
            <a:endParaRPr b="0" lang="en-US" sz="1800" strike="noStrike" u="none">
              <a:solidFill>
                <a:srgbClr val="000000"/>
              </a:solidFill>
              <a:effectLst/>
              <a:uFillTx/>
              <a:latin typeface="Times New Roman"/>
            </a:endParaRPr>
          </a:p>
          <a:p>
            <a:pPr lvl="1" marL="743040" indent="-604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Legal opinions, advice of local counsel</a:t>
            </a:r>
            <a:endParaRPr b="0" lang="en-US" sz="1800" strike="noStrike" u="none">
              <a:solidFill>
                <a:srgbClr val="000000"/>
              </a:solidFill>
              <a:effectLst/>
              <a:uFillTx/>
              <a:latin typeface="Times New Roman"/>
            </a:endParaRPr>
          </a:p>
          <a:p>
            <a:pPr lvl="1" marL="743040" indent="-604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Resolutions, officers’ certificates</a:t>
            </a:r>
            <a:endParaRPr b="0" lang="en-US" sz="1800" strike="noStrike" u="none">
              <a:solidFill>
                <a:srgbClr val="000000"/>
              </a:solidFill>
              <a:effectLst/>
              <a:uFillTx/>
              <a:latin typeface="Times New Roman"/>
            </a:endParaRPr>
          </a:p>
          <a:p>
            <a:pPr marL="343080" indent="-5256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20" name=""/>
          <p:cNvSpPr/>
          <p:nvPr/>
        </p:nvSpPr>
        <p:spPr>
          <a:xfrm>
            <a:off x="1600200" y="2971800"/>
            <a:ext cx="15228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21" name=""/>
          <p:cNvSpPr/>
          <p:nvPr/>
        </p:nvSpPr>
        <p:spPr>
          <a:xfrm>
            <a:off x="1600200" y="3276720"/>
            <a:ext cx="152280" cy="7596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122" name=""/>
          <p:cNvSpPr/>
          <p:nvPr/>
        </p:nvSpPr>
        <p:spPr>
          <a:xfrm>
            <a:off x="1600200" y="3581280"/>
            <a:ext cx="15228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23" name=""/>
          <p:cNvSpPr/>
          <p:nvPr/>
        </p:nvSpPr>
        <p:spPr>
          <a:xfrm>
            <a:off x="1219320" y="26668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24" name=""/>
          <p:cNvSpPr/>
          <p:nvPr/>
        </p:nvSpPr>
        <p:spPr>
          <a:xfrm>
            <a:off x="1219320" y="38098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25" name=""/>
          <p:cNvSpPr/>
          <p:nvPr/>
        </p:nvSpPr>
        <p:spPr>
          <a:xfrm>
            <a:off x="1219320" y="4191120"/>
            <a:ext cx="161640" cy="145800"/>
          </a:xfrm>
          <a:prstGeom prst="rightArrow">
            <a:avLst>
              <a:gd name="adj1" fmla="val 50000"/>
              <a:gd name="adj2" fmla="val 27716"/>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126" name=""/>
          <p:cNvSpPr/>
          <p:nvPr/>
        </p:nvSpPr>
        <p:spPr>
          <a:xfrm>
            <a:off x="1219320" y="44956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27" name=""/>
          <p:cNvSpPr/>
          <p:nvPr/>
        </p:nvSpPr>
        <p:spPr>
          <a:xfrm>
            <a:off x="762120" y="228600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128" name=""/>
          <p:cNvSpPr/>
          <p:nvPr/>
        </p:nvSpPr>
        <p:spPr>
          <a:xfrm>
            <a:off x="380880" y="762120"/>
            <a:ext cx="8153640" cy="60948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9" name="PlaceHolder 1"/>
          <p:cNvSpPr>
            <a:spLocks noGrp="1"/>
          </p:cNvSpPr>
          <p:nvPr>
            <p:ph type="title"/>
          </p:nvPr>
        </p:nvSpPr>
        <p:spPr>
          <a:xfrm>
            <a:off x="68580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WEATHER DERIVATIVES</a:t>
            </a:r>
            <a:endParaRPr b="0" lang="en-US" sz="3200" strike="noStrike" u="none">
              <a:solidFill>
                <a:srgbClr val="000000"/>
              </a:solidFill>
              <a:effectLst/>
              <a:uFillTx/>
              <a:latin typeface="Times New Roman"/>
            </a:endParaRPr>
          </a:p>
        </p:txBody>
      </p:sp>
      <p:sp>
        <p:nvSpPr>
          <p:cNvPr id="130" name="PlaceHolder 2"/>
          <p:cNvSpPr>
            <a:spLocks noGrp="1"/>
          </p:cNvSpPr>
          <p:nvPr>
            <p:ph/>
          </p:nvPr>
        </p:nvSpPr>
        <p:spPr>
          <a:xfrm>
            <a:off x="685800" y="1447560"/>
            <a:ext cx="7772400" cy="4800600"/>
          </a:xfrm>
          <a:prstGeom prst="rect">
            <a:avLst/>
          </a:prstGeom>
          <a:noFill/>
          <a:ln w="0">
            <a:noFill/>
          </a:ln>
        </p:spPr>
        <p:txBody>
          <a:bodyPr lIns="90000" rIns="90000" tIns="46800" bIns="46800" anchor="t">
            <a:normAutofit/>
          </a:bodyPr>
          <a:p>
            <a:pPr marL="343080" indent="936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Market</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Weather affects an estimated $2 million of the $9 trillion US economy</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The first OTC weather derivative transaction, designed to stabilize</a:t>
            </a:r>
            <a:endParaRPr b="0" lang="en-US" sz="1800" strike="noStrike" u="none">
              <a:solidFill>
                <a:srgbClr val="000000"/>
              </a:solidFill>
              <a:effectLst/>
              <a:uFillTx/>
              <a:latin typeface="Times New Roman"/>
            </a:endParaRPr>
          </a:p>
          <a:p>
            <a:pPr lvl="1" marL="743040" indent="324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weather-sensitive revenues, was completed in August 1997</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In February 1999, CME announced plans for the first exchange-traded</a:t>
            </a:r>
            <a:endParaRPr b="0" lang="en-US" sz="1800" strike="noStrike" u="none">
              <a:solidFill>
                <a:srgbClr val="000000"/>
              </a:solidFill>
              <a:effectLst/>
              <a:uFillTx/>
              <a:latin typeface="Times New Roman"/>
            </a:endParaRPr>
          </a:p>
          <a:p>
            <a:pPr lvl="1" marL="743040" indent="324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weather temperature futures and options</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Today, more than 1,200 OTC transactions have occurred with a</a:t>
            </a:r>
            <a:endParaRPr b="0" lang="en-US" sz="1800" strike="noStrike" u="none">
              <a:solidFill>
                <a:srgbClr val="000000"/>
              </a:solidFill>
              <a:effectLst/>
              <a:uFillTx/>
              <a:latin typeface="Times New Roman"/>
            </a:endParaRPr>
          </a:p>
          <a:p>
            <a:pPr lvl="1" marL="743040" indent="324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notional value of over $2 billion</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Positions out to 2004</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Growing number of international deals</a:t>
            </a:r>
            <a:endParaRPr b="0" lang="en-US" sz="1800" strike="noStrike" u="none">
              <a:solidFill>
                <a:srgbClr val="000000"/>
              </a:solidFill>
              <a:effectLst/>
              <a:uFillTx/>
              <a:latin typeface="Times New Roman"/>
            </a:endParaRPr>
          </a:p>
        </p:txBody>
      </p:sp>
      <p:sp>
        <p:nvSpPr>
          <p:cNvPr id="131" name=""/>
          <p:cNvSpPr/>
          <p:nvPr/>
        </p:nvSpPr>
        <p:spPr>
          <a:xfrm>
            <a:off x="838080" y="205740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32" name=""/>
          <p:cNvSpPr/>
          <p:nvPr/>
        </p:nvSpPr>
        <p:spPr>
          <a:xfrm>
            <a:off x="1219320" y="2362320"/>
            <a:ext cx="161640" cy="145800"/>
          </a:xfrm>
          <a:prstGeom prst="rightArrow">
            <a:avLst>
              <a:gd name="adj1" fmla="val 50000"/>
              <a:gd name="adj2" fmla="val 27716"/>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133" name=""/>
          <p:cNvSpPr/>
          <p:nvPr/>
        </p:nvSpPr>
        <p:spPr>
          <a:xfrm>
            <a:off x="1219320" y="26668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34" name=""/>
          <p:cNvSpPr/>
          <p:nvPr/>
        </p:nvSpPr>
        <p:spPr>
          <a:xfrm>
            <a:off x="1219320" y="3276720"/>
            <a:ext cx="161640" cy="145800"/>
          </a:xfrm>
          <a:prstGeom prst="rightArrow">
            <a:avLst>
              <a:gd name="adj1" fmla="val 50000"/>
              <a:gd name="adj2" fmla="val 27716"/>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135" name=""/>
          <p:cNvSpPr/>
          <p:nvPr/>
        </p:nvSpPr>
        <p:spPr>
          <a:xfrm>
            <a:off x="1219320" y="388620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36" name=""/>
          <p:cNvSpPr/>
          <p:nvPr/>
        </p:nvSpPr>
        <p:spPr>
          <a:xfrm>
            <a:off x="1219320" y="480060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37" name=""/>
          <p:cNvSpPr/>
          <p:nvPr/>
        </p:nvSpPr>
        <p:spPr>
          <a:xfrm>
            <a:off x="1219320" y="44956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138" name=""/>
          <p:cNvSpPr/>
          <p:nvPr/>
        </p:nvSpPr>
        <p:spPr>
          <a:xfrm>
            <a:off x="457200" y="762120"/>
            <a:ext cx="8153280" cy="60948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9" name="PlaceHolder 1"/>
          <p:cNvSpPr>
            <a:spLocks noGrp="1"/>
          </p:cNvSpPr>
          <p:nvPr>
            <p:ph type="title"/>
          </p:nvPr>
        </p:nvSpPr>
        <p:spPr>
          <a:xfrm>
            <a:off x="68580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WEATHER DERIVATIVES</a:t>
            </a:r>
            <a:endParaRPr b="0" lang="en-US" sz="3200" strike="noStrike" u="none">
              <a:solidFill>
                <a:srgbClr val="000000"/>
              </a:solidFill>
              <a:effectLst/>
              <a:uFillTx/>
              <a:latin typeface="Times New Roman"/>
            </a:endParaRPr>
          </a:p>
        </p:txBody>
      </p:sp>
      <p:sp>
        <p:nvSpPr>
          <p:cNvPr id="140" name="PlaceHolder 2"/>
          <p:cNvSpPr>
            <a:spLocks noGrp="1"/>
          </p:cNvSpPr>
          <p:nvPr>
            <p:ph/>
          </p:nvPr>
        </p:nvSpPr>
        <p:spPr>
          <a:xfrm>
            <a:off x="685800" y="1447560"/>
            <a:ext cx="7772400" cy="4800600"/>
          </a:xfrm>
          <a:prstGeom prst="rect">
            <a:avLst/>
          </a:prstGeom>
          <a:noFill/>
          <a:ln w="0">
            <a:noFill/>
          </a:ln>
        </p:spPr>
        <p:txBody>
          <a:bodyPr lIns="90000" rIns="90000" tIns="46800" bIns="46800" anchor="t">
            <a:normAutofit/>
          </a:bodyPr>
          <a:p>
            <a:pPr marL="343080" indent="936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936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Types of Transactions</a:t>
            </a:r>
            <a:endParaRPr b="0" lang="en-US" sz="2800" strike="noStrike" u="none">
              <a:solidFill>
                <a:srgbClr val="000000"/>
              </a:solidFill>
              <a:effectLst/>
              <a:uFillTx/>
              <a:latin typeface="Times New Roman"/>
            </a:endParaRPr>
          </a:p>
          <a:p>
            <a:pPr marL="343080" indent="936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Degree Days (Heating/Cooling)</a:t>
            </a:r>
            <a:endParaRPr b="0" lang="en-US" sz="20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Maximum/Minimum Temperatures</a:t>
            </a:r>
            <a:endParaRPr b="0" lang="en-US" sz="20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Rainfall</a:t>
            </a:r>
            <a:endParaRPr b="0" lang="en-US" sz="20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Snowfall</a:t>
            </a:r>
            <a:endParaRPr b="0" lang="en-US" sz="20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Wind</a:t>
            </a:r>
            <a:endParaRPr b="0" lang="en-US" sz="20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Perceived Temperature</a:t>
            </a:r>
            <a:endParaRPr b="0" lang="en-US" sz="20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Combinations</a:t>
            </a:r>
            <a:endParaRPr b="0" lang="en-US" sz="20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41" name=""/>
          <p:cNvSpPr/>
          <p:nvPr/>
        </p:nvSpPr>
        <p:spPr>
          <a:xfrm>
            <a:off x="838080" y="5181480"/>
            <a:ext cx="171720" cy="15264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42" name=""/>
          <p:cNvSpPr/>
          <p:nvPr/>
        </p:nvSpPr>
        <p:spPr>
          <a:xfrm>
            <a:off x="838080" y="480060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43" name=""/>
          <p:cNvSpPr/>
          <p:nvPr/>
        </p:nvSpPr>
        <p:spPr>
          <a:xfrm>
            <a:off x="838080" y="441972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44" name=""/>
          <p:cNvSpPr/>
          <p:nvPr/>
        </p:nvSpPr>
        <p:spPr>
          <a:xfrm>
            <a:off x="838080" y="411480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45" name=""/>
          <p:cNvSpPr/>
          <p:nvPr/>
        </p:nvSpPr>
        <p:spPr>
          <a:xfrm>
            <a:off x="838080" y="373392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46" name=""/>
          <p:cNvSpPr/>
          <p:nvPr/>
        </p:nvSpPr>
        <p:spPr>
          <a:xfrm>
            <a:off x="838080" y="3352680"/>
            <a:ext cx="171720" cy="15264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47" name=""/>
          <p:cNvSpPr/>
          <p:nvPr/>
        </p:nvSpPr>
        <p:spPr>
          <a:xfrm>
            <a:off x="838080" y="297180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148" name=""/>
          <p:cNvSpPr/>
          <p:nvPr/>
        </p:nvSpPr>
        <p:spPr>
          <a:xfrm>
            <a:off x="533520" y="304920"/>
            <a:ext cx="8153280" cy="60948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9" name="PlaceHolder 1"/>
          <p:cNvSpPr>
            <a:spLocks noGrp="1"/>
          </p:cNvSpPr>
          <p:nvPr>
            <p:ph type="title"/>
          </p:nvPr>
        </p:nvSpPr>
        <p:spPr>
          <a:xfrm>
            <a:off x="685800" y="304560"/>
            <a:ext cx="7772400" cy="685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WEATHER DERIVATIVES</a:t>
            </a:r>
            <a:endParaRPr b="0" lang="en-US" sz="3200" strike="noStrike" u="none">
              <a:solidFill>
                <a:srgbClr val="000000"/>
              </a:solidFill>
              <a:effectLst/>
              <a:uFillTx/>
              <a:latin typeface="Times New Roman"/>
            </a:endParaRPr>
          </a:p>
        </p:txBody>
      </p:sp>
      <p:sp>
        <p:nvSpPr>
          <p:cNvPr id="150" name="PlaceHolder 2"/>
          <p:cNvSpPr>
            <a:spLocks noGrp="1"/>
          </p:cNvSpPr>
          <p:nvPr>
            <p:ph/>
          </p:nvPr>
        </p:nvSpPr>
        <p:spPr>
          <a:xfrm>
            <a:off x="685800" y="1066320"/>
            <a:ext cx="7772400" cy="5410440"/>
          </a:xfrm>
          <a:prstGeom prst="rect">
            <a:avLst/>
          </a:prstGeom>
          <a:noFill/>
          <a:ln w="0">
            <a:noFill/>
          </a:ln>
        </p:spPr>
        <p:txBody>
          <a:bodyPr lIns="90000" rIns="90000" tIns="46800" bIns="46800" anchor="t">
            <a:normAutofit/>
          </a:bodyPr>
          <a:p>
            <a:pPr marL="343080" indent="936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Possible Structures</a:t>
            </a:r>
            <a:endParaRPr b="0" lang="en-US" sz="2800" strike="noStrike" u="none">
              <a:solidFill>
                <a:srgbClr val="000000"/>
              </a:solidFill>
              <a:effectLst/>
              <a:uFillTx/>
              <a:latin typeface="Times New Roman"/>
            </a:endParaRPr>
          </a:p>
          <a:p>
            <a:pPr marL="343080" indent="9360">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Types of Contracts</a:t>
            </a:r>
            <a:endParaRPr b="0" lang="en-US" sz="2000" strike="noStrike" u="none">
              <a:solidFill>
                <a:srgbClr val="000000"/>
              </a:solidFill>
              <a:effectLst/>
              <a:uFillTx/>
              <a:latin typeface="Times New Roman"/>
            </a:endParaRPr>
          </a:p>
          <a:p>
            <a:pPr lvl="1" marL="743040" indent="324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Swaps, caps, floors, collars, exotics</a:t>
            </a:r>
            <a:endParaRPr b="0" lang="en-US" sz="1800" strike="noStrike" u="none">
              <a:solidFill>
                <a:srgbClr val="000000"/>
              </a:solidFill>
              <a:effectLst/>
              <a:uFillTx/>
              <a:latin typeface="Times New Roman"/>
            </a:endParaRPr>
          </a:p>
          <a:p>
            <a:pPr marL="343080" indent="9360">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Term</a:t>
            </a:r>
            <a:endParaRPr b="0" lang="en-US" sz="2000" strike="noStrike" u="none">
              <a:solidFill>
                <a:srgbClr val="000000"/>
              </a:solidFill>
              <a:effectLst/>
              <a:uFillTx/>
              <a:latin typeface="Times New Roman"/>
            </a:endParaRPr>
          </a:p>
          <a:p>
            <a:pPr lvl="1" marL="743040" indent="324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Mainly seasonal</a:t>
            </a:r>
            <a:endParaRPr b="0" lang="en-US" sz="1800" strike="noStrike" u="none">
              <a:solidFill>
                <a:srgbClr val="000000"/>
              </a:solidFill>
              <a:effectLst/>
              <a:uFillTx/>
              <a:latin typeface="Times New Roman"/>
            </a:endParaRPr>
          </a:p>
          <a:p>
            <a:pPr lvl="1" marL="743040" indent="324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Multi-year transactions</a:t>
            </a:r>
            <a:endParaRPr b="0" lang="en-US" sz="1800" strike="noStrike" u="none">
              <a:solidFill>
                <a:srgbClr val="000000"/>
              </a:solidFill>
              <a:effectLst/>
              <a:uFillTx/>
              <a:latin typeface="Times New Roman"/>
            </a:endParaRPr>
          </a:p>
          <a:p>
            <a:pPr marL="343080" indent="9360">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Size</a:t>
            </a:r>
            <a:endParaRPr b="0" lang="en-US" sz="2000" strike="noStrike" u="none">
              <a:solidFill>
                <a:srgbClr val="000000"/>
              </a:solidFill>
              <a:effectLst/>
              <a:uFillTx/>
              <a:latin typeface="Times New Roman"/>
            </a:endParaRPr>
          </a:p>
          <a:p>
            <a:pPr lvl="1" marL="743040" indent="324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$200/DD - $500,000/DD</a:t>
            </a:r>
            <a:endParaRPr b="0" lang="en-US" sz="1800" strike="noStrike" u="none">
              <a:solidFill>
                <a:srgbClr val="000000"/>
              </a:solidFill>
              <a:effectLst/>
              <a:uFillTx/>
              <a:latin typeface="Times New Roman"/>
            </a:endParaRPr>
          </a:p>
          <a:p>
            <a:pPr marL="343080" indent="9360">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Limits</a:t>
            </a:r>
            <a:endParaRPr b="0" lang="en-US" sz="2000" strike="noStrike" u="none">
              <a:solidFill>
                <a:srgbClr val="000000"/>
              </a:solidFill>
              <a:effectLst/>
              <a:uFillTx/>
              <a:latin typeface="Times New Roman"/>
            </a:endParaRPr>
          </a:p>
          <a:p>
            <a:pPr lvl="1" marL="743040" indent="324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Most transactions to date have been capped to reduce aggregate exposure</a:t>
            </a:r>
            <a:endParaRPr b="0" lang="en-US" sz="1800" strike="noStrike" u="none">
              <a:solidFill>
                <a:srgbClr val="000000"/>
              </a:solidFill>
              <a:effectLst/>
              <a:uFillTx/>
              <a:latin typeface="Times New Roman"/>
            </a:endParaRPr>
          </a:p>
          <a:p>
            <a:pPr marL="343080" indent="9360">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Locations</a:t>
            </a:r>
            <a:endParaRPr b="0" lang="en-US" sz="2000" strike="noStrike" u="none">
              <a:solidFill>
                <a:srgbClr val="000000"/>
              </a:solidFill>
              <a:effectLst/>
              <a:uFillTx/>
              <a:latin typeface="Times New Roman"/>
            </a:endParaRPr>
          </a:p>
          <a:p>
            <a:pPr lvl="1" marL="743040" indent="324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Hundreds of weather stations</a:t>
            </a:r>
            <a:endParaRPr b="0" lang="en-US" sz="1800" strike="noStrike" u="none">
              <a:solidFill>
                <a:srgbClr val="000000"/>
              </a:solidFill>
              <a:effectLst/>
              <a:uFillTx/>
              <a:latin typeface="Times New Roman"/>
            </a:endParaRPr>
          </a:p>
          <a:p>
            <a:pPr lvl="1" marL="743040" indent="324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Baskets (multiple locations)</a:t>
            </a:r>
            <a:endParaRPr b="0" lang="en-US" sz="1800" strike="noStrike" u="none">
              <a:solidFill>
                <a:srgbClr val="000000"/>
              </a:solidFill>
              <a:effectLst/>
              <a:uFillTx/>
              <a:latin typeface="Times New Roman"/>
            </a:endParaRPr>
          </a:p>
          <a:p>
            <a:pPr marL="343080" indent="9360">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Hybrids</a:t>
            </a:r>
            <a:endParaRPr b="0" lang="en-US" sz="2000" strike="noStrike" u="none">
              <a:solidFill>
                <a:srgbClr val="000000"/>
              </a:solidFill>
              <a:effectLst/>
              <a:uFillTx/>
              <a:latin typeface="Times New Roman"/>
            </a:endParaRPr>
          </a:p>
          <a:p>
            <a:pPr lvl="1" marL="743040" indent="324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Weather linked financings</a:t>
            </a:r>
            <a:endParaRPr b="0" lang="en-US" sz="1800" strike="noStrike" u="none">
              <a:solidFill>
                <a:srgbClr val="000000"/>
              </a:solidFill>
              <a:effectLst/>
              <a:uFillTx/>
              <a:latin typeface="Times New Roman"/>
            </a:endParaRPr>
          </a:p>
          <a:p>
            <a:pPr lvl="1" marL="743040" indent="324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Securitizations</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51" name=""/>
          <p:cNvSpPr/>
          <p:nvPr/>
        </p:nvSpPr>
        <p:spPr>
          <a:xfrm>
            <a:off x="762120" y="167652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52" name=""/>
          <p:cNvSpPr/>
          <p:nvPr/>
        </p:nvSpPr>
        <p:spPr>
          <a:xfrm>
            <a:off x="762120" y="228600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53" name=""/>
          <p:cNvSpPr/>
          <p:nvPr/>
        </p:nvSpPr>
        <p:spPr>
          <a:xfrm>
            <a:off x="762120" y="320040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54" name=""/>
          <p:cNvSpPr/>
          <p:nvPr/>
        </p:nvSpPr>
        <p:spPr>
          <a:xfrm>
            <a:off x="762120" y="3809880"/>
            <a:ext cx="171360" cy="15264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55" name=""/>
          <p:cNvSpPr/>
          <p:nvPr/>
        </p:nvSpPr>
        <p:spPr>
          <a:xfrm>
            <a:off x="762120" y="4495680"/>
            <a:ext cx="171360" cy="15264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56" name=""/>
          <p:cNvSpPr/>
          <p:nvPr/>
        </p:nvSpPr>
        <p:spPr>
          <a:xfrm>
            <a:off x="838080" y="5410080"/>
            <a:ext cx="152640" cy="15264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57" name=""/>
          <p:cNvSpPr/>
          <p:nvPr/>
        </p:nvSpPr>
        <p:spPr>
          <a:xfrm>
            <a:off x="1219320" y="2590920"/>
            <a:ext cx="161640" cy="145800"/>
          </a:xfrm>
          <a:prstGeom prst="rightArrow">
            <a:avLst>
              <a:gd name="adj1" fmla="val 50000"/>
              <a:gd name="adj2" fmla="val 27716"/>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158" name=""/>
          <p:cNvSpPr/>
          <p:nvPr/>
        </p:nvSpPr>
        <p:spPr>
          <a:xfrm>
            <a:off x="1219320" y="28954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59" name=""/>
          <p:cNvSpPr/>
          <p:nvPr/>
        </p:nvSpPr>
        <p:spPr>
          <a:xfrm>
            <a:off x="1219320" y="35812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60" name=""/>
          <p:cNvSpPr/>
          <p:nvPr/>
        </p:nvSpPr>
        <p:spPr>
          <a:xfrm>
            <a:off x="1219320" y="4191120"/>
            <a:ext cx="161640" cy="145800"/>
          </a:xfrm>
          <a:prstGeom prst="rightArrow">
            <a:avLst>
              <a:gd name="adj1" fmla="val 50000"/>
              <a:gd name="adj2" fmla="val 27716"/>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161" name=""/>
          <p:cNvSpPr/>
          <p:nvPr/>
        </p:nvSpPr>
        <p:spPr>
          <a:xfrm>
            <a:off x="1219320" y="480060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62" name=""/>
          <p:cNvSpPr/>
          <p:nvPr/>
        </p:nvSpPr>
        <p:spPr>
          <a:xfrm>
            <a:off x="1219320" y="5105520"/>
            <a:ext cx="161640" cy="145800"/>
          </a:xfrm>
          <a:prstGeom prst="rightArrow">
            <a:avLst>
              <a:gd name="adj1" fmla="val 50000"/>
              <a:gd name="adj2" fmla="val 27716"/>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163" name=""/>
          <p:cNvSpPr/>
          <p:nvPr/>
        </p:nvSpPr>
        <p:spPr>
          <a:xfrm>
            <a:off x="1219320" y="571500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64" name=""/>
          <p:cNvSpPr/>
          <p:nvPr/>
        </p:nvSpPr>
        <p:spPr>
          <a:xfrm>
            <a:off x="1219320" y="60958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65" name=""/>
          <p:cNvSpPr/>
          <p:nvPr/>
        </p:nvSpPr>
        <p:spPr>
          <a:xfrm>
            <a:off x="1219320" y="19810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166" name=""/>
          <p:cNvSpPr/>
          <p:nvPr/>
        </p:nvSpPr>
        <p:spPr>
          <a:xfrm>
            <a:off x="304920" y="380880"/>
            <a:ext cx="8153280" cy="60984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7" name="PlaceHolder 1"/>
          <p:cNvSpPr>
            <a:spLocks noGrp="1"/>
          </p:cNvSpPr>
          <p:nvPr>
            <p:ph type="title"/>
          </p:nvPr>
        </p:nvSpPr>
        <p:spPr>
          <a:xfrm>
            <a:off x="685800" y="304920"/>
            <a:ext cx="77724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WEATHER DERIVATIVES</a:t>
            </a:r>
            <a:endParaRPr b="0" lang="en-US" sz="3200" strike="noStrike" u="none">
              <a:solidFill>
                <a:srgbClr val="000000"/>
              </a:solidFill>
              <a:effectLst/>
              <a:uFillTx/>
              <a:latin typeface="Times New Roman"/>
            </a:endParaRPr>
          </a:p>
        </p:txBody>
      </p:sp>
      <p:sp>
        <p:nvSpPr>
          <p:cNvPr id="168" name="PlaceHolder 2"/>
          <p:cNvSpPr>
            <a:spLocks noGrp="1"/>
          </p:cNvSpPr>
          <p:nvPr>
            <p:ph/>
          </p:nvPr>
        </p:nvSpPr>
        <p:spPr>
          <a:xfrm>
            <a:off x="685800" y="1143000"/>
            <a:ext cx="7772400" cy="5410080"/>
          </a:xfrm>
          <a:prstGeom prst="rect">
            <a:avLst/>
          </a:prstGeom>
          <a:noFill/>
          <a:ln w="0">
            <a:noFill/>
          </a:ln>
        </p:spPr>
        <p:txBody>
          <a:bodyPr lIns="90000" rIns="90000" tIns="46800" bIns="46800" anchor="t">
            <a:normAutofit/>
          </a:bodyPr>
          <a:p>
            <a:pPr marL="343080" indent="936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Wisconsin Gase Case Study</a:t>
            </a:r>
            <a:endParaRPr b="0" lang="en-US" sz="2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Risk management need:</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Volatility in winter temperatures affecting earnings (subsequently incentive compensation)</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Stabilize earnings</a:t>
            </a:r>
            <a:endParaRPr b="0" lang="en-US" sz="1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Facts:</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Regulated utility</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500,000 customers</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40% of gas used in Wisconsin</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AIG approached them between 1994 and 1996 but no deal was done</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In 1997 WICOR wanted to protect against El Nino</a:t>
            </a:r>
            <a:endParaRPr b="0" lang="en-US" sz="1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Regulatory Problem:</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No weather normalization clause</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Regulators did not the purchase of derivatives since it is a regulated utility</a:t>
            </a:r>
            <a:endParaRPr b="0" lang="en-US" sz="1800" strike="noStrike" u="none">
              <a:solidFill>
                <a:srgbClr val="000000"/>
              </a:solidFill>
              <a:effectLst/>
              <a:uFillTx/>
              <a:latin typeface="Times New Roman"/>
            </a:endParaRPr>
          </a:p>
          <a:p>
            <a:pPr lvl="2" marL="1143000" indent="-4680">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based on the thought that derivatives are risky</a:t>
            </a:r>
            <a:endParaRPr b="0" lang="en-US" sz="1600" strike="noStrike" u="none">
              <a:solidFill>
                <a:srgbClr val="000000"/>
              </a:solidFill>
              <a:effectLst/>
              <a:uFillTx/>
              <a:latin typeface="Times New Roman"/>
            </a:endParaRPr>
          </a:p>
          <a:p>
            <a:pPr lvl="1" marL="743040" indent="32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69" name=""/>
          <p:cNvSpPr/>
          <p:nvPr/>
        </p:nvSpPr>
        <p:spPr>
          <a:xfrm>
            <a:off x="762120" y="1752480"/>
            <a:ext cx="171360" cy="15264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70" name=""/>
          <p:cNvSpPr/>
          <p:nvPr/>
        </p:nvSpPr>
        <p:spPr>
          <a:xfrm>
            <a:off x="762120" y="304812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71" name=""/>
          <p:cNvSpPr/>
          <p:nvPr/>
        </p:nvSpPr>
        <p:spPr>
          <a:xfrm>
            <a:off x="1219320" y="205740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72" name=""/>
          <p:cNvSpPr/>
          <p:nvPr/>
        </p:nvSpPr>
        <p:spPr>
          <a:xfrm>
            <a:off x="1219320" y="274320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73" name=""/>
          <p:cNvSpPr/>
          <p:nvPr/>
        </p:nvSpPr>
        <p:spPr>
          <a:xfrm>
            <a:off x="1219320" y="342900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74" name=""/>
          <p:cNvSpPr/>
          <p:nvPr/>
        </p:nvSpPr>
        <p:spPr>
          <a:xfrm>
            <a:off x="1219320" y="3733920"/>
            <a:ext cx="161640" cy="145800"/>
          </a:xfrm>
          <a:prstGeom prst="rightArrow">
            <a:avLst>
              <a:gd name="adj1" fmla="val 50000"/>
              <a:gd name="adj2" fmla="val 27716"/>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175" name=""/>
          <p:cNvSpPr/>
          <p:nvPr/>
        </p:nvSpPr>
        <p:spPr>
          <a:xfrm>
            <a:off x="1219320" y="54100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76" name=""/>
          <p:cNvSpPr/>
          <p:nvPr/>
        </p:nvSpPr>
        <p:spPr>
          <a:xfrm>
            <a:off x="1600200" y="6095880"/>
            <a:ext cx="15228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77" name=""/>
          <p:cNvSpPr/>
          <p:nvPr/>
        </p:nvSpPr>
        <p:spPr>
          <a:xfrm>
            <a:off x="838080" y="502920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78" name=""/>
          <p:cNvSpPr/>
          <p:nvPr/>
        </p:nvSpPr>
        <p:spPr>
          <a:xfrm>
            <a:off x="1219320" y="40384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79" name=""/>
          <p:cNvSpPr/>
          <p:nvPr/>
        </p:nvSpPr>
        <p:spPr>
          <a:xfrm>
            <a:off x="1219320" y="571500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80" name=""/>
          <p:cNvSpPr/>
          <p:nvPr/>
        </p:nvSpPr>
        <p:spPr>
          <a:xfrm>
            <a:off x="1219320" y="4419720"/>
            <a:ext cx="161640" cy="145800"/>
          </a:xfrm>
          <a:prstGeom prst="rightArrow">
            <a:avLst>
              <a:gd name="adj1" fmla="val 50000"/>
              <a:gd name="adj2" fmla="val 27716"/>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181" name=""/>
          <p:cNvSpPr/>
          <p:nvPr/>
        </p:nvSpPr>
        <p:spPr>
          <a:xfrm>
            <a:off x="1219320" y="47242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182" name=""/>
          <p:cNvSpPr/>
          <p:nvPr/>
        </p:nvSpPr>
        <p:spPr>
          <a:xfrm>
            <a:off x="380880" y="762120"/>
            <a:ext cx="8153640" cy="60948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3" name="PlaceHolder 1"/>
          <p:cNvSpPr>
            <a:spLocks noGrp="1"/>
          </p:cNvSpPr>
          <p:nvPr>
            <p:ph type="title"/>
          </p:nvPr>
        </p:nvSpPr>
        <p:spPr>
          <a:xfrm>
            <a:off x="68580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WEATHER DERIVATIVES</a:t>
            </a:r>
            <a:endParaRPr b="0" lang="en-US" sz="3200" strike="noStrike" u="none">
              <a:solidFill>
                <a:srgbClr val="000000"/>
              </a:solidFill>
              <a:effectLst/>
              <a:uFillTx/>
              <a:latin typeface="Times New Roman"/>
            </a:endParaRPr>
          </a:p>
        </p:txBody>
      </p:sp>
      <p:sp>
        <p:nvSpPr>
          <p:cNvPr id="184" name="PlaceHolder 2"/>
          <p:cNvSpPr>
            <a:spLocks noGrp="1"/>
          </p:cNvSpPr>
          <p:nvPr>
            <p:ph/>
          </p:nvPr>
        </p:nvSpPr>
        <p:spPr>
          <a:xfrm>
            <a:off x="685800" y="1447560"/>
            <a:ext cx="7772400" cy="4800600"/>
          </a:xfrm>
          <a:prstGeom prst="rect">
            <a:avLst/>
          </a:prstGeom>
          <a:noFill/>
          <a:ln w="0">
            <a:noFill/>
          </a:ln>
        </p:spPr>
        <p:txBody>
          <a:bodyPr lIns="90000" rIns="90000" tIns="46800" bIns="46800" anchor="t">
            <a:normAutofit/>
          </a:bodyPr>
          <a:p>
            <a:pPr marL="343080" indent="936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Wisconsin Gase Case Study </a:t>
            </a:r>
            <a:r>
              <a:rPr b="0" lang="en-US" sz="1600" strike="noStrike" u="none">
                <a:solidFill>
                  <a:srgbClr val="000000"/>
                </a:solidFill>
                <a:effectLst/>
                <a:uFillTx/>
                <a:latin typeface="Times New Roman"/>
              </a:rPr>
              <a:t>(cont’d)</a:t>
            </a:r>
            <a:endParaRPr b="0" lang="en-US" sz="16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Answer:</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Have the parent, WICOR, purchase a weather collar derivative</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WICOR obtained a costless collar weather derivative for HDDs</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WICOR structured a derivative with El Paso Energy Services for $6,000 per degree day of coverage</a:t>
            </a:r>
            <a:endParaRPr b="0" lang="en-US" sz="1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Weather Collar:</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The collar combined calls and puts.</a:t>
            </a:r>
            <a:endParaRPr b="0" lang="en-US" sz="1800" strike="noStrike" u="none">
              <a:solidFill>
                <a:srgbClr val="000000"/>
              </a:solidFill>
              <a:effectLst/>
              <a:uFillTx/>
              <a:latin typeface="Times New Roman"/>
            </a:endParaRPr>
          </a:p>
          <a:p>
            <a:pPr lvl="2" marL="1143000" indent="-4680">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buyer is assured not to have to pay more than a specified maximum price</a:t>
            </a:r>
            <a:endParaRPr b="0" lang="en-US" sz="1600" strike="noStrike" u="none">
              <a:solidFill>
                <a:srgbClr val="000000"/>
              </a:solidFill>
              <a:effectLst/>
              <a:uFillTx/>
              <a:latin typeface="Times New Roman"/>
            </a:endParaRPr>
          </a:p>
          <a:p>
            <a:pPr lvl="2" marL="1143000" indent="-4680">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seller is assured a not receiving below a specified minimum price</a:t>
            </a:r>
            <a:endParaRPr b="0" lang="en-US" sz="16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Benefit:</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WICOR only pays out if they have increased revenues due to colder than normal weather. WICOR only receives a payment if their revenues are impacted negatively due to warmer than normal weather.</a:t>
            </a:r>
            <a:endParaRPr b="0" lang="en-US" sz="1800" strike="noStrike" u="none">
              <a:solidFill>
                <a:srgbClr val="000000"/>
              </a:solidFill>
              <a:effectLst/>
              <a:uFillTx/>
              <a:latin typeface="Times New Roman"/>
            </a:endParaRPr>
          </a:p>
        </p:txBody>
      </p:sp>
      <p:sp>
        <p:nvSpPr>
          <p:cNvPr id="185" name=""/>
          <p:cNvSpPr/>
          <p:nvPr/>
        </p:nvSpPr>
        <p:spPr>
          <a:xfrm>
            <a:off x="838080" y="205740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86" name=""/>
          <p:cNvSpPr/>
          <p:nvPr/>
        </p:nvSpPr>
        <p:spPr>
          <a:xfrm>
            <a:off x="838080" y="365760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87" name=""/>
          <p:cNvSpPr/>
          <p:nvPr/>
        </p:nvSpPr>
        <p:spPr>
          <a:xfrm>
            <a:off x="1295280" y="2362320"/>
            <a:ext cx="162000" cy="145800"/>
          </a:xfrm>
          <a:prstGeom prst="rightArrow">
            <a:avLst>
              <a:gd name="adj1" fmla="val 50000"/>
              <a:gd name="adj2" fmla="val 27778"/>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188" name=""/>
          <p:cNvSpPr/>
          <p:nvPr/>
        </p:nvSpPr>
        <p:spPr>
          <a:xfrm>
            <a:off x="1295280" y="2743200"/>
            <a:ext cx="162000" cy="146160"/>
          </a:xfrm>
          <a:prstGeom prst="rightArrow">
            <a:avLst>
              <a:gd name="adj1" fmla="val 50000"/>
              <a:gd name="adj2" fmla="val 27709"/>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89" name=""/>
          <p:cNvSpPr/>
          <p:nvPr/>
        </p:nvSpPr>
        <p:spPr>
          <a:xfrm>
            <a:off x="1295280" y="3048120"/>
            <a:ext cx="162000" cy="145800"/>
          </a:xfrm>
          <a:prstGeom prst="rightArrow">
            <a:avLst>
              <a:gd name="adj1" fmla="val 50000"/>
              <a:gd name="adj2" fmla="val 27778"/>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190" name=""/>
          <p:cNvSpPr/>
          <p:nvPr/>
        </p:nvSpPr>
        <p:spPr>
          <a:xfrm>
            <a:off x="1295280" y="4038480"/>
            <a:ext cx="162000" cy="146160"/>
          </a:xfrm>
          <a:prstGeom prst="rightArrow">
            <a:avLst>
              <a:gd name="adj1" fmla="val 50000"/>
              <a:gd name="adj2" fmla="val 27709"/>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91" name=""/>
          <p:cNvSpPr/>
          <p:nvPr/>
        </p:nvSpPr>
        <p:spPr>
          <a:xfrm>
            <a:off x="1295280" y="5334120"/>
            <a:ext cx="162000" cy="145800"/>
          </a:xfrm>
          <a:prstGeom prst="rightArrow">
            <a:avLst>
              <a:gd name="adj1" fmla="val 50000"/>
              <a:gd name="adj2" fmla="val 27778"/>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192" name=""/>
          <p:cNvSpPr/>
          <p:nvPr/>
        </p:nvSpPr>
        <p:spPr>
          <a:xfrm>
            <a:off x="1676520" y="4343400"/>
            <a:ext cx="15228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93" name=""/>
          <p:cNvSpPr/>
          <p:nvPr/>
        </p:nvSpPr>
        <p:spPr>
          <a:xfrm>
            <a:off x="1676520" y="4648320"/>
            <a:ext cx="152280" cy="7596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194" name=""/>
          <p:cNvSpPr/>
          <p:nvPr/>
        </p:nvSpPr>
        <p:spPr>
          <a:xfrm>
            <a:off x="838080" y="4952880"/>
            <a:ext cx="171720" cy="15264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195" name=""/>
          <p:cNvSpPr/>
          <p:nvPr/>
        </p:nvSpPr>
        <p:spPr>
          <a:xfrm>
            <a:off x="380880" y="762120"/>
            <a:ext cx="8153640" cy="60948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6" name="PlaceHolder 1"/>
          <p:cNvSpPr>
            <a:spLocks noGrp="1"/>
          </p:cNvSpPr>
          <p:nvPr>
            <p:ph type="title"/>
          </p:nvPr>
        </p:nvSpPr>
        <p:spPr>
          <a:xfrm>
            <a:off x="68580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WEATHER DERIVATIVES</a:t>
            </a:r>
            <a:endParaRPr b="0" lang="en-US" sz="3200" strike="noStrike" u="none">
              <a:solidFill>
                <a:srgbClr val="000000"/>
              </a:solidFill>
              <a:effectLst/>
              <a:uFillTx/>
              <a:latin typeface="Times New Roman"/>
            </a:endParaRPr>
          </a:p>
        </p:txBody>
      </p:sp>
      <p:sp>
        <p:nvSpPr>
          <p:cNvPr id="197" name="PlaceHolder 2"/>
          <p:cNvSpPr>
            <a:spLocks noGrp="1"/>
          </p:cNvSpPr>
          <p:nvPr>
            <p:ph/>
          </p:nvPr>
        </p:nvSpPr>
        <p:spPr>
          <a:xfrm>
            <a:off x="685800" y="1447560"/>
            <a:ext cx="7772400" cy="4800600"/>
          </a:xfrm>
          <a:prstGeom prst="rect">
            <a:avLst/>
          </a:prstGeom>
          <a:noFill/>
          <a:ln w="0">
            <a:noFill/>
          </a:ln>
        </p:spPr>
        <p:txBody>
          <a:bodyPr lIns="90000" rIns="90000" tIns="46800" bIns="46800" anchor="t">
            <a:normAutofit/>
          </a:bodyPr>
          <a:p>
            <a:pPr marL="343080" indent="936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Wisconsin Gase Case Study </a:t>
            </a:r>
            <a:r>
              <a:rPr b="0" lang="en-US" sz="1600" strike="noStrike" u="none">
                <a:solidFill>
                  <a:srgbClr val="000000"/>
                </a:solidFill>
                <a:effectLst/>
                <a:uFillTx/>
                <a:latin typeface="Times New Roman"/>
              </a:rPr>
              <a:t>(cont’d)</a:t>
            </a:r>
            <a:endParaRPr b="0" lang="en-US" sz="16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Effect:</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With the costless collar WICOR gave up some of the upside potential for protection during a colder than normal winter</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In return, WICOR obtained protection against a mild winter due to El Nino.</a:t>
            </a:r>
            <a:endParaRPr b="0" lang="en-US" sz="1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Outcome:</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WICOR received $1.3MM in payments</a:t>
            </a:r>
            <a:endParaRPr b="0" lang="en-US" sz="1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Alternatives:</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WICOR could have also paid for a derivative thereby capping out any effects on a colder than normal winter</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Calls, Puts, Collars, Swaps, Strangles</a:t>
            </a:r>
            <a:endParaRPr b="0" lang="en-US" sz="1800" strike="noStrike" u="none">
              <a:solidFill>
                <a:srgbClr val="000000"/>
              </a:solidFill>
              <a:effectLst/>
              <a:uFillTx/>
              <a:latin typeface="Times New Roman"/>
            </a:endParaRPr>
          </a:p>
        </p:txBody>
      </p:sp>
      <p:sp>
        <p:nvSpPr>
          <p:cNvPr id="198" name=""/>
          <p:cNvSpPr/>
          <p:nvPr/>
        </p:nvSpPr>
        <p:spPr>
          <a:xfrm>
            <a:off x="762120" y="205740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99" name=""/>
          <p:cNvSpPr/>
          <p:nvPr/>
        </p:nvSpPr>
        <p:spPr>
          <a:xfrm>
            <a:off x="762120" y="365760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200" name=""/>
          <p:cNvSpPr/>
          <p:nvPr/>
        </p:nvSpPr>
        <p:spPr>
          <a:xfrm>
            <a:off x="1219320" y="24382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201" name=""/>
          <p:cNvSpPr/>
          <p:nvPr/>
        </p:nvSpPr>
        <p:spPr>
          <a:xfrm>
            <a:off x="1219320" y="274320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202" name=""/>
          <p:cNvSpPr/>
          <p:nvPr/>
        </p:nvSpPr>
        <p:spPr>
          <a:xfrm>
            <a:off x="1219320" y="3048120"/>
            <a:ext cx="161640" cy="145800"/>
          </a:xfrm>
          <a:prstGeom prst="rightArrow">
            <a:avLst>
              <a:gd name="adj1" fmla="val 50000"/>
              <a:gd name="adj2" fmla="val 27716"/>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203" name=""/>
          <p:cNvSpPr/>
          <p:nvPr/>
        </p:nvSpPr>
        <p:spPr>
          <a:xfrm>
            <a:off x="1219320" y="3962520"/>
            <a:ext cx="161640" cy="145800"/>
          </a:xfrm>
          <a:prstGeom prst="rightArrow">
            <a:avLst>
              <a:gd name="adj1" fmla="val 50000"/>
              <a:gd name="adj2" fmla="val 27716"/>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204" name=""/>
          <p:cNvSpPr/>
          <p:nvPr/>
        </p:nvSpPr>
        <p:spPr>
          <a:xfrm>
            <a:off x="1219320" y="525780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205" name=""/>
          <p:cNvSpPr/>
          <p:nvPr/>
        </p:nvSpPr>
        <p:spPr>
          <a:xfrm>
            <a:off x="762120" y="434340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206" name=""/>
          <p:cNvSpPr/>
          <p:nvPr/>
        </p:nvSpPr>
        <p:spPr>
          <a:xfrm>
            <a:off x="1219320" y="47242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14" name=""/>
          <p:cNvSpPr/>
          <p:nvPr/>
        </p:nvSpPr>
        <p:spPr>
          <a:xfrm>
            <a:off x="457200" y="3048120"/>
            <a:ext cx="8153280" cy="7617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 name=""/>
          <p:cNvSpPr/>
          <p:nvPr/>
        </p:nvSpPr>
        <p:spPr>
          <a:xfrm>
            <a:off x="533520" y="609480"/>
            <a:ext cx="8153280" cy="76212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 name="PlaceHolder 1"/>
          <p:cNvSpPr>
            <a:spLocks noGrp="1"/>
          </p:cNvSpPr>
          <p:nvPr>
            <p:ph type="title"/>
          </p:nvPr>
        </p:nvSpPr>
        <p:spPr>
          <a:xfrm>
            <a:off x="68580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ENERGY DERIVATIVES</a:t>
            </a:r>
            <a:endParaRPr b="0" lang="en-US" sz="3200" strike="noStrike" u="none">
              <a:solidFill>
                <a:srgbClr val="000000"/>
              </a:solidFill>
              <a:effectLst/>
              <a:uFillTx/>
              <a:latin typeface="Times New Roman"/>
            </a:endParaRPr>
          </a:p>
        </p:txBody>
      </p:sp>
      <p:sp>
        <p:nvSpPr>
          <p:cNvPr id="17" name="PlaceHolder 2"/>
          <p:cNvSpPr>
            <a:spLocks noGrp="1"/>
          </p:cNvSpPr>
          <p:nvPr>
            <p:ph/>
          </p:nvPr>
        </p:nvSpPr>
        <p:spPr>
          <a:xfrm>
            <a:off x="685800" y="1447560"/>
            <a:ext cx="7772400" cy="1447560"/>
          </a:xfrm>
          <a:prstGeom prst="rect">
            <a:avLst/>
          </a:prstGeom>
          <a:noFill/>
          <a:ln w="0">
            <a:noFill/>
          </a:ln>
        </p:spPr>
        <p:txBody>
          <a:bodyPr lIns="90000" rIns="90000" tIns="46800" bIns="46800" anchor="t">
            <a:normAutofit/>
          </a:bodyPr>
          <a:p>
            <a:pPr marL="343080" indent="936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Sample Transactions</a:t>
            </a:r>
            <a:endParaRPr b="0" lang="en-US" sz="2400" strike="noStrike" u="none">
              <a:solidFill>
                <a:srgbClr val="000000"/>
              </a:solidFill>
              <a:effectLst/>
              <a:uFillTx/>
              <a:latin typeface="Times New Roman"/>
            </a:endParaRPr>
          </a:p>
          <a:p>
            <a:pPr marL="343080" indent="936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Documentation Issues</a:t>
            </a:r>
            <a:endParaRPr b="0" lang="en-US" sz="2400" strike="noStrike" u="none">
              <a:solidFill>
                <a:srgbClr val="000000"/>
              </a:solidFill>
              <a:effectLst/>
              <a:uFillTx/>
              <a:latin typeface="Times New Roman"/>
            </a:endParaRPr>
          </a:p>
          <a:p>
            <a:pPr marL="343080" indent="936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Counterparty Issues</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 name=""/>
          <p:cNvSpPr/>
          <p:nvPr/>
        </p:nvSpPr>
        <p:spPr>
          <a:xfrm>
            <a:off x="685800" y="3124080"/>
            <a:ext cx="7848720" cy="58176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WEATHER DERIVATIVES</a:t>
            </a:r>
            <a:endParaRPr b="0" lang="en-US" sz="3200" strike="noStrike" u="none">
              <a:solidFill>
                <a:srgbClr val="000000"/>
              </a:solidFill>
              <a:effectLst/>
              <a:uFillTx/>
              <a:latin typeface="Times New Roman"/>
            </a:endParaRPr>
          </a:p>
        </p:txBody>
      </p:sp>
      <p:sp>
        <p:nvSpPr>
          <p:cNvPr id="19" name=""/>
          <p:cNvSpPr/>
          <p:nvPr/>
        </p:nvSpPr>
        <p:spPr>
          <a:xfrm>
            <a:off x="762120" y="3886200"/>
            <a:ext cx="7696080" cy="2035440"/>
          </a:xfrm>
          <a:prstGeom prst="rect">
            <a:avLst/>
          </a:prstGeom>
          <a:noFill/>
          <a:ln w="0">
            <a:noFill/>
          </a:ln>
        </p:spPr>
        <p:style>
          <a:lnRef idx="0"/>
          <a:fillRef idx="0"/>
          <a:effectRef idx="0"/>
          <a:fontRef idx="minor"/>
        </p:style>
        <p:txBody>
          <a:bodyPr lIns="90000" rIns="90000" tIns="46800" bIns="46800" anchor="t">
            <a:spAutoFit/>
          </a:bodyPr>
          <a:p>
            <a:pPr marL="290520">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Market</a:t>
            </a:r>
            <a:endParaRPr b="0" lang="en-US" sz="2400" strike="noStrike" u="none">
              <a:solidFill>
                <a:srgbClr val="000000"/>
              </a:solidFill>
              <a:effectLst/>
              <a:uFillTx/>
              <a:latin typeface="Times New Roman"/>
            </a:endParaRPr>
          </a:p>
          <a:p>
            <a:pPr marL="290520">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Types of Transactions</a:t>
            </a:r>
            <a:endParaRPr b="0" lang="en-US" sz="2400" strike="noStrike" u="none">
              <a:solidFill>
                <a:srgbClr val="000000"/>
              </a:solidFill>
              <a:effectLst/>
              <a:uFillTx/>
              <a:latin typeface="Times New Roman"/>
            </a:endParaRPr>
          </a:p>
          <a:p>
            <a:pPr marL="290520">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Case Study</a:t>
            </a:r>
            <a:endParaRPr b="0" lang="en-US" sz="2400" strike="noStrike" u="none">
              <a:solidFill>
                <a:srgbClr val="000000"/>
              </a:solidFill>
              <a:effectLst/>
              <a:uFillTx/>
              <a:latin typeface="Times New Roman"/>
            </a:endParaRPr>
          </a:p>
          <a:p>
            <a:pPr marL="29052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290520">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20" name=""/>
          <p:cNvSpPr/>
          <p:nvPr/>
        </p:nvSpPr>
        <p:spPr>
          <a:xfrm>
            <a:off x="838080" y="160020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21" name=""/>
          <p:cNvSpPr/>
          <p:nvPr/>
        </p:nvSpPr>
        <p:spPr>
          <a:xfrm>
            <a:off x="838080" y="205740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22" name=""/>
          <p:cNvSpPr/>
          <p:nvPr/>
        </p:nvSpPr>
        <p:spPr>
          <a:xfrm>
            <a:off x="838080" y="251460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23" name=""/>
          <p:cNvSpPr/>
          <p:nvPr/>
        </p:nvSpPr>
        <p:spPr>
          <a:xfrm>
            <a:off x="914400" y="4038480"/>
            <a:ext cx="171360" cy="15264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24" name=""/>
          <p:cNvSpPr/>
          <p:nvPr/>
        </p:nvSpPr>
        <p:spPr>
          <a:xfrm>
            <a:off x="914400" y="4495680"/>
            <a:ext cx="171360" cy="15264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25" name=""/>
          <p:cNvSpPr/>
          <p:nvPr/>
        </p:nvSpPr>
        <p:spPr>
          <a:xfrm>
            <a:off x="914400" y="487692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26" name=""/>
          <p:cNvSpPr/>
          <p:nvPr/>
        </p:nvSpPr>
        <p:spPr>
          <a:xfrm>
            <a:off x="457200" y="457200"/>
            <a:ext cx="8153280" cy="68580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 name="PlaceHolder 1"/>
          <p:cNvSpPr>
            <a:spLocks noGrp="1"/>
          </p:cNvSpPr>
          <p:nvPr>
            <p:ph type="title"/>
          </p:nvPr>
        </p:nvSpPr>
        <p:spPr>
          <a:xfrm>
            <a:off x="609480" y="3805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ENERGY DERIVATIVES</a:t>
            </a:r>
            <a:endParaRPr b="0" lang="en-US" sz="3200" strike="noStrike" u="none">
              <a:solidFill>
                <a:srgbClr val="000000"/>
              </a:solidFill>
              <a:effectLst/>
              <a:uFillTx/>
              <a:latin typeface="Times New Roman"/>
            </a:endParaRPr>
          </a:p>
        </p:txBody>
      </p:sp>
      <p:sp>
        <p:nvSpPr>
          <p:cNvPr id="28" name="PlaceHolder 2"/>
          <p:cNvSpPr>
            <a:spLocks noGrp="1"/>
          </p:cNvSpPr>
          <p:nvPr>
            <p:ph/>
          </p:nvPr>
        </p:nvSpPr>
        <p:spPr>
          <a:xfrm>
            <a:off x="533520" y="3581280"/>
            <a:ext cx="8076960" cy="2819520"/>
          </a:xfrm>
          <a:prstGeom prst="rect">
            <a:avLst/>
          </a:prstGeom>
          <a:noFill/>
          <a:ln w="0">
            <a:noFill/>
          </a:ln>
        </p:spPr>
        <p:txBody>
          <a:bodyPr lIns="90000" rIns="90000" tIns="46800" bIns="46800" anchor="t">
            <a:normAutofit/>
          </a:bodyPr>
          <a:p>
            <a:pPr indent="0" algn="just">
              <a:spcBef>
                <a:spcPts val="499"/>
              </a:spcBef>
              <a:buNone/>
              <a:tabLst>
                <a:tab algn="l" pos="0"/>
                <a:tab algn="l" pos="4557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DrilPro, an independent oil producer of 10,000 bbl/day, is analyzing exploration and development programs over the next five years. The firm wants predictable cash flows in order to determine its ability to capitalize on drilling opportunities during this period.</a:t>
            </a:r>
            <a:endParaRPr b="0" lang="en-US" sz="2000" strike="noStrike" u="none">
              <a:solidFill>
                <a:srgbClr val="000000"/>
              </a:solidFill>
              <a:effectLst/>
              <a:uFillTx/>
              <a:latin typeface="Times New Roman"/>
            </a:endParaRPr>
          </a:p>
          <a:p>
            <a:pPr indent="0" algn="just">
              <a:spcBef>
                <a:spcPts val="751"/>
              </a:spcBef>
              <a:buNone/>
              <a:tabLst>
                <a:tab algn="l" pos="0"/>
                <a:tab algn="l" pos="4557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To help accomplish its objective, DrilPro enters into a five-year swap agreement with Dealer to hedge 25% of its current production at a fixed price of $18.50/bbl. With this cash-flow assurance, DrilPro can better leverage its existing resources to build its future production capacity.</a:t>
            </a:r>
            <a:endParaRPr b="0" lang="en-US" sz="2000" strike="noStrike" u="none">
              <a:solidFill>
                <a:srgbClr val="000000"/>
              </a:solidFill>
              <a:effectLst/>
              <a:uFillTx/>
              <a:latin typeface="Times New Roman"/>
            </a:endParaRPr>
          </a:p>
        </p:txBody>
      </p:sp>
      <p:sp>
        <p:nvSpPr>
          <p:cNvPr id="29" name=""/>
          <p:cNvSpPr/>
          <p:nvPr/>
        </p:nvSpPr>
        <p:spPr>
          <a:xfrm>
            <a:off x="838080" y="1828800"/>
            <a:ext cx="1447920" cy="1219320"/>
          </a:xfrm>
          <a:prstGeom prst="roundRect">
            <a:avLst>
              <a:gd name="adj" fmla="val 16667"/>
            </a:avLst>
          </a:prstGeom>
          <a:solidFill>
            <a:srgbClr val="3333cc"/>
          </a:solidFill>
          <a:ln w="9360">
            <a:solidFill>
              <a:srgbClr val="000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3276720" y="1905120"/>
            <a:ext cx="1981080" cy="1143000"/>
          </a:xfrm>
          <a:prstGeom prst="roundRect">
            <a:avLst>
              <a:gd name="adj" fmla="val 16667"/>
            </a:avLst>
          </a:prstGeom>
          <a:solidFill>
            <a:srgbClr val="99cc00"/>
          </a:solidFill>
          <a:ln w="93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6172200" y="1828800"/>
            <a:ext cx="2209680" cy="1219320"/>
          </a:xfrm>
          <a:prstGeom prst="roundRect">
            <a:avLst>
              <a:gd name="adj" fmla="val 16667"/>
            </a:avLst>
          </a:prstGeom>
          <a:solidFill>
            <a:srgbClr val="ff9900"/>
          </a:solidFill>
          <a:ln w="9360">
            <a:solidFill>
              <a:srgbClr val="9933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a:off x="914400" y="1905120"/>
            <a:ext cx="1295280" cy="106668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Dealer</a:t>
            </a:r>
            <a:endParaRPr b="0" lang="en-US" sz="2400" strike="noStrike" u="none">
              <a:solidFill>
                <a:srgbClr val="000000"/>
              </a:solidFill>
              <a:effectLst/>
              <a:uFillTx/>
              <a:latin typeface="Times New Roman"/>
            </a:endParaRPr>
          </a:p>
        </p:txBody>
      </p:sp>
      <p:sp>
        <p:nvSpPr>
          <p:cNvPr id="33" name=""/>
          <p:cNvSpPr/>
          <p:nvPr/>
        </p:nvSpPr>
        <p:spPr>
          <a:xfrm>
            <a:off x="3352680" y="2057400"/>
            <a:ext cx="1752840" cy="83808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DrilPro</a:t>
            </a:r>
            <a:endParaRPr b="0" lang="en-US" sz="2400" strike="noStrike" u="none">
              <a:solidFill>
                <a:srgbClr val="000000"/>
              </a:solidFill>
              <a:effectLst/>
              <a:uFillTx/>
              <a:latin typeface="Times New Roman"/>
            </a:endParaRPr>
          </a:p>
        </p:txBody>
      </p:sp>
      <p:sp>
        <p:nvSpPr>
          <p:cNvPr id="34" name=""/>
          <p:cNvSpPr/>
          <p:nvPr/>
        </p:nvSpPr>
        <p:spPr>
          <a:xfrm>
            <a:off x="6248520" y="1981080"/>
            <a:ext cx="2057400" cy="9144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DrilPro</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Customers</a:t>
            </a:r>
            <a:endParaRPr b="0" lang="en-US" sz="2400" strike="noStrike" u="none">
              <a:solidFill>
                <a:srgbClr val="000000"/>
              </a:solidFill>
              <a:effectLst/>
              <a:uFillTx/>
              <a:latin typeface="Times New Roman"/>
            </a:endParaRPr>
          </a:p>
        </p:txBody>
      </p:sp>
      <p:sp>
        <p:nvSpPr>
          <p:cNvPr id="35" name=""/>
          <p:cNvSpPr/>
          <p:nvPr/>
        </p:nvSpPr>
        <p:spPr>
          <a:xfrm>
            <a:off x="2362320" y="2133720"/>
            <a:ext cx="9144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 name=""/>
          <p:cNvSpPr/>
          <p:nvPr/>
        </p:nvSpPr>
        <p:spPr>
          <a:xfrm flipH="1">
            <a:off x="2362320" y="2819520"/>
            <a:ext cx="8380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5334120" y="2133720"/>
            <a:ext cx="8380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flipH="1">
            <a:off x="5334120" y="2819520"/>
            <a:ext cx="7617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2057400" y="1676520"/>
            <a:ext cx="1523880" cy="228600"/>
          </a:xfrm>
          <a:prstGeom prst="rect">
            <a:avLst/>
          </a:prstGeom>
          <a:no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$18.50/bbl 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2,500 bbl/day</a:t>
            </a:r>
            <a:endParaRPr b="0" lang="en-US" sz="1200" strike="noStrike" u="none">
              <a:solidFill>
                <a:srgbClr val="000000"/>
              </a:solidFill>
              <a:effectLst/>
              <a:uFillTx/>
              <a:latin typeface="Times New Roman"/>
            </a:endParaRPr>
          </a:p>
        </p:txBody>
      </p:sp>
      <p:sp>
        <p:nvSpPr>
          <p:cNvPr id="40" name=""/>
          <p:cNvSpPr/>
          <p:nvPr/>
        </p:nvSpPr>
        <p:spPr>
          <a:xfrm>
            <a:off x="5105520" y="1676520"/>
            <a:ext cx="1143000" cy="228600"/>
          </a:xfrm>
          <a:prstGeom prst="rect">
            <a:avLst/>
          </a:prstGeom>
          <a:no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10,000 bbl/day</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41" name=""/>
          <p:cNvSpPr/>
          <p:nvPr/>
        </p:nvSpPr>
        <p:spPr>
          <a:xfrm>
            <a:off x="533520" y="457200"/>
            <a:ext cx="8153280" cy="68580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 name="PlaceHolder 1"/>
          <p:cNvSpPr>
            <a:spLocks noGrp="1"/>
          </p:cNvSpPr>
          <p:nvPr>
            <p:ph type="title"/>
          </p:nvPr>
        </p:nvSpPr>
        <p:spPr>
          <a:xfrm>
            <a:off x="609480" y="3805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ENERGY DERIVATIVES</a:t>
            </a:r>
            <a:endParaRPr b="0" lang="en-US" sz="3200" strike="noStrike" u="none">
              <a:solidFill>
                <a:srgbClr val="000000"/>
              </a:solidFill>
              <a:effectLst/>
              <a:uFillTx/>
              <a:latin typeface="Times New Roman"/>
            </a:endParaRPr>
          </a:p>
        </p:txBody>
      </p:sp>
      <p:sp>
        <p:nvSpPr>
          <p:cNvPr id="43" name="PlaceHolder 2"/>
          <p:cNvSpPr>
            <a:spLocks noGrp="1"/>
          </p:cNvSpPr>
          <p:nvPr>
            <p:ph/>
          </p:nvPr>
        </p:nvSpPr>
        <p:spPr>
          <a:xfrm>
            <a:off x="685800" y="1523520"/>
            <a:ext cx="7772400" cy="4800600"/>
          </a:xfrm>
          <a:prstGeom prst="rect">
            <a:avLst/>
          </a:prstGeom>
          <a:noFill/>
          <a:ln w="0">
            <a:noFill/>
          </a:ln>
        </p:spPr>
        <p:txBody>
          <a:bodyPr lIns="90000" rIns="90000" tIns="46800" bIns="46800" anchor="t">
            <a:normAutofit fontScale="92500" lnSpcReduction="9999"/>
          </a:bodyPr>
          <a:p>
            <a:pPr marL="393840" indent="-393840" algn="just">
              <a:spcBef>
                <a:spcPts val="751"/>
              </a:spcBef>
              <a:buNone/>
              <a:tabLst>
                <a:tab algn="l" pos="0"/>
                <a:tab algn="l" pos="787320"/>
                <a:tab algn="l" pos="1181160"/>
                <a:tab algn="l" pos="1574640"/>
                <a:tab algn="l" pos="1968480"/>
                <a:tab algn="l" pos="2362320"/>
                <a:tab algn="l" pos="2755800"/>
                <a:tab algn="l" pos="3149640"/>
                <a:tab algn="l" pos="3543480"/>
                <a:tab algn="l" pos="3936960"/>
                <a:tab algn="l" pos="4330800"/>
                <a:tab algn="l" pos="4724280"/>
                <a:tab algn="l" pos="5118120"/>
                <a:tab algn="l" pos="5511960"/>
                <a:tab algn="l" pos="5905440"/>
                <a:tab algn="l" pos="6299280"/>
                <a:tab algn="l" pos="6692760"/>
                <a:tab algn="l" pos="7086600"/>
                <a:tab algn="l" pos="7480440"/>
                <a:tab algn="l" pos="7873920"/>
                <a:tab algn="l" pos="8267760"/>
              </a:tabLst>
            </a:pPr>
            <a:r>
              <a:rPr b="1" lang="en-US" sz="2000" strike="noStrike" u="none">
                <a:solidFill>
                  <a:srgbClr val="000000"/>
                </a:solidFill>
                <a:effectLst/>
                <a:uFillTx/>
                <a:latin typeface="Times New Roman"/>
              </a:rPr>
              <a:t>During the life of this swap:</a:t>
            </a:r>
            <a:endParaRPr b="0" lang="en-US" sz="2000" strike="noStrike" u="none">
              <a:solidFill>
                <a:srgbClr val="000000"/>
              </a:solidFill>
              <a:effectLst/>
              <a:uFillTx/>
              <a:latin typeface="Times New Roman"/>
            </a:endParaRPr>
          </a:p>
          <a:p>
            <a:pPr marL="393840" indent="-393840" algn="just">
              <a:spcBef>
                <a:spcPts val="751"/>
              </a:spcBef>
              <a:buNone/>
              <a:tabLst>
                <a:tab algn="l" pos="0"/>
                <a:tab algn="l" pos="787320"/>
                <a:tab algn="l" pos="1181160"/>
                <a:tab algn="l" pos="1574640"/>
                <a:tab algn="l" pos="1968480"/>
                <a:tab algn="l" pos="2362320"/>
                <a:tab algn="l" pos="2755800"/>
                <a:tab algn="l" pos="3149640"/>
                <a:tab algn="l" pos="3543480"/>
                <a:tab algn="l" pos="3936960"/>
                <a:tab algn="l" pos="4330800"/>
                <a:tab algn="l" pos="4724280"/>
                <a:tab algn="l" pos="5118120"/>
                <a:tab algn="l" pos="5511960"/>
                <a:tab algn="l" pos="5905440"/>
                <a:tab algn="l" pos="6299280"/>
                <a:tab algn="l" pos="6692760"/>
                <a:tab algn="l" pos="7086600"/>
                <a:tab algn="l" pos="7480440"/>
                <a:tab algn="l" pos="7873920"/>
                <a:tab algn="l" pos="826776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DrilPro continues to sell crude oil to its customers at an agreed-upon crude oil index price.</a:t>
            </a:r>
            <a:endParaRPr b="0" lang="en-US" sz="2000" strike="noStrike" u="none">
              <a:solidFill>
                <a:srgbClr val="000000"/>
              </a:solidFill>
              <a:effectLst/>
              <a:uFillTx/>
              <a:latin typeface="Times New Roman"/>
            </a:endParaRPr>
          </a:p>
          <a:p>
            <a:pPr marL="393840" indent="-393840" algn="just">
              <a:spcBef>
                <a:spcPts val="751"/>
              </a:spcBef>
              <a:buNone/>
              <a:tabLst>
                <a:tab algn="l" pos="0"/>
                <a:tab algn="l" pos="787320"/>
                <a:tab algn="l" pos="1181160"/>
                <a:tab algn="l" pos="1574640"/>
                <a:tab algn="l" pos="1968480"/>
                <a:tab algn="l" pos="2362320"/>
                <a:tab algn="l" pos="2755800"/>
                <a:tab algn="l" pos="3149640"/>
                <a:tab algn="l" pos="3543480"/>
                <a:tab algn="l" pos="3936960"/>
                <a:tab algn="l" pos="4330800"/>
                <a:tab algn="l" pos="4724280"/>
                <a:tab algn="l" pos="5118120"/>
                <a:tab algn="l" pos="5511960"/>
                <a:tab algn="l" pos="5905440"/>
                <a:tab algn="l" pos="6299280"/>
                <a:tab algn="l" pos="6692760"/>
                <a:tab algn="l" pos="7086600"/>
                <a:tab algn="l" pos="7480440"/>
                <a:tab algn="l" pos="7873920"/>
                <a:tab algn="l" pos="826776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DrilPro and Delaer exchange payments on a monthly basis equal to the difference between the fixed price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of $18.50/bbl and the floating index price, as specified in the swap agreement.</a:t>
            </a:r>
            <a:endParaRPr b="0" lang="en-US" sz="2000" strike="noStrike" u="none">
              <a:solidFill>
                <a:srgbClr val="000000"/>
              </a:solidFill>
              <a:effectLst/>
              <a:uFillTx/>
              <a:latin typeface="Times New Roman"/>
            </a:endParaRPr>
          </a:p>
          <a:p>
            <a:pPr marL="393840" indent="-393840" algn="just">
              <a:spcBef>
                <a:spcPts val="751"/>
              </a:spcBef>
              <a:buNone/>
              <a:tabLst>
                <a:tab algn="l" pos="0"/>
                <a:tab algn="l" pos="787320"/>
                <a:tab algn="l" pos="1181160"/>
                <a:tab algn="l" pos="1574640"/>
                <a:tab algn="l" pos="1968480"/>
                <a:tab algn="l" pos="2362320"/>
                <a:tab algn="l" pos="2755800"/>
                <a:tab algn="l" pos="3149640"/>
                <a:tab algn="l" pos="3543480"/>
                <a:tab algn="l" pos="3936960"/>
                <a:tab algn="l" pos="4330800"/>
                <a:tab algn="l" pos="4724280"/>
                <a:tab algn="l" pos="5118120"/>
                <a:tab algn="l" pos="5511960"/>
                <a:tab algn="l" pos="5905440"/>
                <a:tab algn="l" pos="6299280"/>
                <a:tab algn="l" pos="6692760"/>
                <a:tab algn="l" pos="7086600"/>
                <a:tab algn="l" pos="7480440"/>
                <a:tab algn="l" pos="7873920"/>
                <a:tab algn="l" pos="826776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For example, if the index price for a given month is $17.88/bbl, DrilPro will receive $0.62/bbl from Dealer. However, if the index price is $18.64/bbl, DrilPro will pay Dealer $0.14/bbl. The net effect is that by combining the swap with its current physical crude oil contract, DrilPro receives $18.50/bbl for its crude  oil.</a:t>
            </a:r>
            <a:endParaRPr b="0" lang="en-US" sz="2000" strike="noStrike" u="none">
              <a:solidFill>
                <a:srgbClr val="000000"/>
              </a:solidFill>
              <a:effectLst/>
              <a:uFillTx/>
              <a:latin typeface="Times New Roman"/>
            </a:endParaRPr>
          </a:p>
          <a:p>
            <a:pPr marL="393840" indent="-393840" algn="just">
              <a:spcBef>
                <a:spcPts val="751"/>
              </a:spcBef>
              <a:buNone/>
              <a:tabLst>
                <a:tab algn="l" pos="0"/>
                <a:tab algn="l" pos="787320"/>
                <a:tab algn="l" pos="1181160"/>
                <a:tab algn="l" pos="1574640"/>
                <a:tab algn="l" pos="1968480"/>
                <a:tab algn="l" pos="2362320"/>
                <a:tab algn="l" pos="2755800"/>
                <a:tab algn="l" pos="3149640"/>
                <a:tab algn="l" pos="3543480"/>
                <a:tab algn="l" pos="3936960"/>
                <a:tab algn="l" pos="4330800"/>
                <a:tab algn="l" pos="4724280"/>
                <a:tab algn="l" pos="5118120"/>
                <a:tab algn="l" pos="5511960"/>
                <a:tab algn="l" pos="5905440"/>
                <a:tab algn="l" pos="6299280"/>
                <a:tab algn="l" pos="6692760"/>
                <a:tab algn="l" pos="7086600"/>
                <a:tab algn="l" pos="7480440"/>
                <a:tab algn="l" pos="7873920"/>
                <a:tab algn="l" pos="826776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DrilPro has stabilized a portion of its operating cash flow with the swap. This swap gives the company</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more confidence to participate in additional drilling opportunities, which could potentially increase its overall revenues.</a:t>
            </a:r>
            <a:endParaRPr b="0" lang="en-US" sz="2000" strike="noStrike" u="none">
              <a:solidFill>
                <a:srgbClr val="000000"/>
              </a:solidFill>
              <a:effectLst/>
              <a:uFillTx/>
              <a:latin typeface="Times New Roman"/>
            </a:endParaRPr>
          </a:p>
        </p:txBody>
      </p:sp>
      <p:sp>
        <p:nvSpPr>
          <p:cNvPr id="44" name=""/>
          <p:cNvSpPr/>
          <p:nvPr/>
        </p:nvSpPr>
        <p:spPr>
          <a:xfrm>
            <a:off x="914400" y="205740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45" name=""/>
          <p:cNvSpPr/>
          <p:nvPr/>
        </p:nvSpPr>
        <p:spPr>
          <a:xfrm>
            <a:off x="914400" y="274320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46" name=""/>
          <p:cNvSpPr/>
          <p:nvPr/>
        </p:nvSpPr>
        <p:spPr>
          <a:xfrm>
            <a:off x="914400" y="373392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47" name=""/>
          <p:cNvSpPr/>
          <p:nvPr/>
        </p:nvSpPr>
        <p:spPr>
          <a:xfrm>
            <a:off x="914400" y="533412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48" name=""/>
          <p:cNvSpPr/>
          <p:nvPr/>
        </p:nvSpPr>
        <p:spPr>
          <a:xfrm>
            <a:off x="457200" y="457200"/>
            <a:ext cx="8153280" cy="68580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 name="PlaceHolder 1"/>
          <p:cNvSpPr>
            <a:spLocks noGrp="1"/>
          </p:cNvSpPr>
          <p:nvPr>
            <p:ph type="title"/>
          </p:nvPr>
        </p:nvSpPr>
        <p:spPr>
          <a:xfrm>
            <a:off x="609480" y="3805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ENERGY DERIVATIVES</a:t>
            </a:r>
            <a:endParaRPr b="0" lang="en-US" sz="3200" strike="noStrike" u="none">
              <a:solidFill>
                <a:srgbClr val="000000"/>
              </a:solidFill>
              <a:effectLst/>
              <a:uFillTx/>
              <a:latin typeface="Times New Roman"/>
            </a:endParaRPr>
          </a:p>
        </p:txBody>
      </p:sp>
      <p:sp>
        <p:nvSpPr>
          <p:cNvPr id="50" name="PlaceHolder 2"/>
          <p:cNvSpPr>
            <a:spLocks noGrp="1"/>
          </p:cNvSpPr>
          <p:nvPr>
            <p:ph/>
          </p:nvPr>
        </p:nvSpPr>
        <p:spPr>
          <a:xfrm>
            <a:off x="533520" y="3581280"/>
            <a:ext cx="8076960" cy="2819520"/>
          </a:xfrm>
          <a:prstGeom prst="rect">
            <a:avLst/>
          </a:prstGeom>
          <a:noFill/>
          <a:ln w="0">
            <a:noFill/>
          </a:ln>
        </p:spPr>
        <p:txBody>
          <a:bodyPr lIns="90000" rIns="90000" tIns="46800" bIns="46800" anchor="t">
            <a:normAutofit/>
          </a:bodyPr>
          <a:p>
            <a:pPr indent="0" algn="just">
              <a:spcBef>
                <a:spcPts val="751"/>
              </a:spcBef>
              <a:buNone/>
              <a:tabLst>
                <a:tab algn="l" pos="0"/>
                <a:tab algn="l" pos="4557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MidPower, a regional electric power company, uses a large amount of natural gas to fuel its power plants. It currently purchases gas from a producer at prices based o the delivery price of gas at the Chicago city gate. MidPower eventually wants to lock in the price of its gas supply. However, it currently wants to lock in only the basis between the NYMEX price and the Chicago city gate index. MidPower enters into a basis swap with Dealer, and still has the flexibility to either lock in its gas supply price by entering into a futures-based (Henry Hub) swap or let its price float with the market.</a:t>
            </a:r>
            <a:endParaRPr b="0" lang="en-US" sz="2000" strike="noStrike" u="none">
              <a:solidFill>
                <a:srgbClr val="000000"/>
              </a:solidFill>
              <a:effectLst/>
              <a:uFillTx/>
              <a:latin typeface="Times New Roman"/>
            </a:endParaRPr>
          </a:p>
        </p:txBody>
      </p:sp>
      <p:sp>
        <p:nvSpPr>
          <p:cNvPr id="51" name=""/>
          <p:cNvSpPr/>
          <p:nvPr/>
        </p:nvSpPr>
        <p:spPr>
          <a:xfrm>
            <a:off x="838080" y="1828800"/>
            <a:ext cx="1447920" cy="1219320"/>
          </a:xfrm>
          <a:prstGeom prst="roundRect">
            <a:avLst>
              <a:gd name="adj" fmla="val 16667"/>
            </a:avLst>
          </a:prstGeom>
          <a:solidFill>
            <a:srgbClr val="3333cc"/>
          </a:solidFill>
          <a:ln w="9360">
            <a:solidFill>
              <a:srgbClr val="000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3276720" y="1905120"/>
            <a:ext cx="1981080" cy="1143000"/>
          </a:xfrm>
          <a:prstGeom prst="roundRect">
            <a:avLst>
              <a:gd name="adj" fmla="val 16667"/>
            </a:avLst>
          </a:prstGeom>
          <a:solidFill>
            <a:srgbClr val="99cc00"/>
          </a:solidFill>
          <a:ln w="93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6172200" y="1828800"/>
            <a:ext cx="2209680" cy="1219320"/>
          </a:xfrm>
          <a:prstGeom prst="roundRect">
            <a:avLst>
              <a:gd name="adj" fmla="val 16667"/>
            </a:avLst>
          </a:prstGeom>
          <a:solidFill>
            <a:srgbClr val="ff9900"/>
          </a:solidFill>
          <a:ln w="9360">
            <a:solidFill>
              <a:srgbClr val="9933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914400" y="1905120"/>
            <a:ext cx="1295280" cy="106668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Dealer</a:t>
            </a:r>
            <a:endParaRPr b="0" lang="en-US" sz="2400" strike="noStrike" u="none">
              <a:solidFill>
                <a:srgbClr val="000000"/>
              </a:solidFill>
              <a:effectLst/>
              <a:uFillTx/>
              <a:latin typeface="Times New Roman"/>
            </a:endParaRPr>
          </a:p>
        </p:txBody>
      </p:sp>
      <p:sp>
        <p:nvSpPr>
          <p:cNvPr id="55" name=""/>
          <p:cNvSpPr/>
          <p:nvPr/>
        </p:nvSpPr>
        <p:spPr>
          <a:xfrm>
            <a:off x="3352680" y="2057400"/>
            <a:ext cx="1752840" cy="83808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MidPower</a:t>
            </a:r>
            <a:endParaRPr b="0" lang="en-US" sz="2400" strike="noStrike" u="none">
              <a:solidFill>
                <a:srgbClr val="000000"/>
              </a:solidFill>
              <a:effectLst/>
              <a:uFillTx/>
              <a:latin typeface="Times New Roman"/>
            </a:endParaRPr>
          </a:p>
        </p:txBody>
      </p:sp>
      <p:sp>
        <p:nvSpPr>
          <p:cNvPr id="56" name=""/>
          <p:cNvSpPr/>
          <p:nvPr/>
        </p:nvSpPr>
        <p:spPr>
          <a:xfrm>
            <a:off x="6248520" y="1981080"/>
            <a:ext cx="2057400" cy="9144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Producer</a:t>
            </a:r>
            <a:endParaRPr b="0" lang="en-US" sz="2400" strike="noStrike" u="none">
              <a:solidFill>
                <a:srgbClr val="000000"/>
              </a:solidFill>
              <a:effectLst/>
              <a:uFillTx/>
              <a:latin typeface="Times New Roman"/>
            </a:endParaRPr>
          </a:p>
        </p:txBody>
      </p:sp>
      <p:sp>
        <p:nvSpPr>
          <p:cNvPr id="57" name=""/>
          <p:cNvSpPr/>
          <p:nvPr/>
        </p:nvSpPr>
        <p:spPr>
          <a:xfrm>
            <a:off x="2362320" y="2133720"/>
            <a:ext cx="9144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flipH="1">
            <a:off x="2362320" y="2819520"/>
            <a:ext cx="8380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9" name=""/>
          <p:cNvSpPr/>
          <p:nvPr/>
        </p:nvSpPr>
        <p:spPr>
          <a:xfrm>
            <a:off x="5334120" y="2133720"/>
            <a:ext cx="8380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flipH="1">
            <a:off x="5334120" y="2819520"/>
            <a:ext cx="7617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2057400" y="1600200"/>
            <a:ext cx="1523880" cy="228600"/>
          </a:xfrm>
          <a:prstGeom prst="rect">
            <a:avLst/>
          </a:prstGeom>
          <a:no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Chicago City Gate Index</a:t>
            </a:r>
            <a:endParaRPr b="0" lang="en-US" sz="1200" strike="noStrike" u="none">
              <a:solidFill>
                <a:srgbClr val="000000"/>
              </a:solidFill>
              <a:effectLst/>
              <a:uFillTx/>
              <a:latin typeface="Times New Roman"/>
            </a:endParaRPr>
          </a:p>
        </p:txBody>
      </p:sp>
      <p:sp>
        <p:nvSpPr>
          <p:cNvPr id="62" name=""/>
          <p:cNvSpPr/>
          <p:nvPr/>
        </p:nvSpPr>
        <p:spPr>
          <a:xfrm>
            <a:off x="5029200" y="1600200"/>
            <a:ext cx="1523880" cy="228600"/>
          </a:xfrm>
          <a:prstGeom prst="rect">
            <a:avLst/>
          </a:prstGeom>
          <a:no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Chicago City Gate Index</a:t>
            </a:r>
            <a:endParaRPr b="0" lang="en-US" sz="1200" strike="noStrike" u="none">
              <a:solidFill>
                <a:srgbClr val="000000"/>
              </a:solidFill>
              <a:effectLst/>
              <a:uFillTx/>
              <a:latin typeface="Times New Roman"/>
            </a:endParaRPr>
          </a:p>
        </p:txBody>
      </p:sp>
      <p:sp>
        <p:nvSpPr>
          <p:cNvPr id="63" name=""/>
          <p:cNvSpPr/>
          <p:nvPr/>
        </p:nvSpPr>
        <p:spPr>
          <a:xfrm>
            <a:off x="1752480" y="3124080"/>
            <a:ext cx="1905120" cy="304920"/>
          </a:xfrm>
          <a:prstGeom prst="rect">
            <a:avLst/>
          </a:prstGeom>
          <a:no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Average Last 3 Days’ NYMEX</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$0.10</a:t>
            </a:r>
            <a:endParaRPr b="0" lang="en-US" sz="1200" strike="noStrike" u="none">
              <a:solidFill>
                <a:srgbClr val="000000"/>
              </a:solidFill>
              <a:effectLst/>
              <a:uFillTx/>
              <a:latin typeface="Times New Roman"/>
            </a:endParaRPr>
          </a:p>
        </p:txBody>
      </p:sp>
      <p:sp>
        <p:nvSpPr>
          <p:cNvPr id="64" name=""/>
          <p:cNvSpPr/>
          <p:nvPr/>
        </p:nvSpPr>
        <p:spPr>
          <a:xfrm>
            <a:off x="5029200" y="3124080"/>
            <a:ext cx="1523880" cy="228600"/>
          </a:xfrm>
          <a:prstGeom prst="rect">
            <a:avLst/>
          </a:prstGeom>
          <a:no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Gas at Chicago City Gate</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65" name=""/>
          <p:cNvSpPr/>
          <p:nvPr/>
        </p:nvSpPr>
        <p:spPr>
          <a:xfrm>
            <a:off x="533520" y="457200"/>
            <a:ext cx="8153280" cy="68580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 name="PlaceHolder 1"/>
          <p:cNvSpPr>
            <a:spLocks noGrp="1"/>
          </p:cNvSpPr>
          <p:nvPr>
            <p:ph type="title"/>
          </p:nvPr>
        </p:nvSpPr>
        <p:spPr>
          <a:xfrm>
            <a:off x="609480" y="3805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ENERGY DERIVATIVES</a:t>
            </a:r>
            <a:endParaRPr b="0" lang="en-US" sz="3200" strike="noStrike" u="none">
              <a:solidFill>
                <a:srgbClr val="000000"/>
              </a:solidFill>
              <a:effectLst/>
              <a:uFillTx/>
              <a:latin typeface="Times New Roman"/>
            </a:endParaRPr>
          </a:p>
        </p:txBody>
      </p:sp>
      <p:sp>
        <p:nvSpPr>
          <p:cNvPr id="67" name="PlaceHolder 2"/>
          <p:cNvSpPr>
            <a:spLocks noGrp="1"/>
          </p:cNvSpPr>
          <p:nvPr>
            <p:ph/>
          </p:nvPr>
        </p:nvSpPr>
        <p:spPr>
          <a:xfrm>
            <a:off x="685800" y="1523520"/>
            <a:ext cx="7772400" cy="4800600"/>
          </a:xfrm>
          <a:prstGeom prst="rect">
            <a:avLst/>
          </a:prstGeom>
          <a:noFill/>
          <a:ln w="0">
            <a:noFill/>
          </a:ln>
        </p:spPr>
        <p:txBody>
          <a:bodyPr lIns="90000" rIns="90000" tIns="46800" bIns="46800" anchor="t">
            <a:normAutofit/>
          </a:bodyPr>
          <a:p>
            <a:pPr marL="393840" indent="-393840" algn="just">
              <a:spcBef>
                <a:spcPts val="751"/>
              </a:spcBef>
              <a:buNone/>
              <a:tabLst>
                <a:tab algn="l" pos="0"/>
                <a:tab algn="l" pos="787320"/>
                <a:tab algn="l" pos="1181160"/>
                <a:tab algn="l" pos="1574640"/>
                <a:tab algn="l" pos="1968480"/>
                <a:tab algn="l" pos="2362320"/>
                <a:tab algn="l" pos="2755800"/>
                <a:tab algn="l" pos="3149640"/>
                <a:tab algn="l" pos="3543480"/>
                <a:tab algn="l" pos="3936960"/>
                <a:tab algn="l" pos="4330800"/>
                <a:tab algn="l" pos="4724280"/>
                <a:tab algn="l" pos="5118120"/>
                <a:tab algn="l" pos="5511960"/>
                <a:tab algn="l" pos="5905440"/>
                <a:tab algn="l" pos="6299280"/>
                <a:tab algn="l" pos="6692760"/>
                <a:tab algn="l" pos="7086600"/>
                <a:tab algn="l" pos="7480440"/>
                <a:tab algn="l" pos="7873920"/>
                <a:tab algn="l" pos="8267760"/>
              </a:tabLst>
            </a:pPr>
            <a:r>
              <a:rPr b="1" lang="en-US" sz="2000" strike="noStrike" u="none">
                <a:solidFill>
                  <a:srgbClr val="000000"/>
                </a:solidFill>
                <a:effectLst/>
                <a:uFillTx/>
                <a:latin typeface="Times New Roman"/>
              </a:rPr>
              <a:t>During the life of the transaction:</a:t>
            </a:r>
            <a:endParaRPr b="0" lang="en-US" sz="2000" strike="noStrike" u="none">
              <a:solidFill>
                <a:srgbClr val="000000"/>
              </a:solidFill>
              <a:effectLst/>
              <a:uFillTx/>
              <a:latin typeface="Times New Roman"/>
            </a:endParaRPr>
          </a:p>
          <a:p>
            <a:pPr marL="393840" indent="-393840" algn="just">
              <a:spcBef>
                <a:spcPts val="751"/>
              </a:spcBef>
              <a:buNone/>
              <a:tabLst>
                <a:tab algn="l" pos="0"/>
                <a:tab algn="l" pos="787320"/>
                <a:tab algn="l" pos="1181160"/>
                <a:tab algn="l" pos="1574640"/>
                <a:tab algn="l" pos="1968480"/>
                <a:tab algn="l" pos="2362320"/>
                <a:tab algn="l" pos="2755800"/>
                <a:tab algn="l" pos="3149640"/>
                <a:tab algn="l" pos="3543480"/>
                <a:tab algn="l" pos="3936960"/>
                <a:tab algn="l" pos="4330800"/>
                <a:tab algn="l" pos="4724280"/>
                <a:tab algn="l" pos="5118120"/>
                <a:tab algn="l" pos="5511960"/>
                <a:tab algn="l" pos="5905440"/>
                <a:tab algn="l" pos="6299280"/>
                <a:tab algn="l" pos="6692760"/>
                <a:tab algn="l" pos="7086600"/>
                <a:tab algn="l" pos="7480440"/>
                <a:tab algn="l" pos="7873920"/>
                <a:tab algn="l" pos="826776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MidPower receives its gas supply from the producer and pays the producer the Chicago city gate index price.</a:t>
            </a:r>
            <a:endParaRPr b="0" lang="en-US" sz="2000" strike="noStrike" u="none">
              <a:solidFill>
                <a:srgbClr val="000000"/>
              </a:solidFill>
              <a:effectLst/>
              <a:uFillTx/>
              <a:latin typeface="Times New Roman"/>
            </a:endParaRPr>
          </a:p>
          <a:p>
            <a:pPr marL="393840" indent="-393840" algn="just">
              <a:spcBef>
                <a:spcPts val="751"/>
              </a:spcBef>
              <a:buNone/>
              <a:tabLst>
                <a:tab algn="l" pos="0"/>
                <a:tab algn="l" pos="787320"/>
                <a:tab algn="l" pos="1181160"/>
                <a:tab algn="l" pos="1574640"/>
                <a:tab algn="l" pos="1968480"/>
                <a:tab algn="l" pos="2362320"/>
                <a:tab algn="l" pos="2755800"/>
                <a:tab algn="l" pos="3149640"/>
                <a:tab algn="l" pos="3543480"/>
                <a:tab algn="l" pos="3936960"/>
                <a:tab algn="l" pos="4330800"/>
                <a:tab algn="l" pos="4724280"/>
                <a:tab algn="l" pos="5118120"/>
                <a:tab algn="l" pos="5511960"/>
                <a:tab algn="l" pos="5905440"/>
                <a:tab algn="l" pos="6299280"/>
                <a:tab algn="l" pos="6692760"/>
                <a:tab algn="l" pos="7086600"/>
                <a:tab algn="l" pos="7480440"/>
                <a:tab algn="l" pos="7873920"/>
                <a:tab algn="l" pos="826776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MidPower enters into a basis swap to eliminate basis risk in the transaction. MidPower agrees to pay Dealer an amount equal to the NYMEX price (average of the last three trading days) plus $0.10 in exchange for receiving the Chicago city gate index. The swap is usually settled monthly. This ensures that the net price MidPower will pay for its gas is the NYMEX price plus $0.10.</a:t>
            </a:r>
            <a:endParaRPr b="0" lang="en-US" sz="2000" strike="noStrike" u="none">
              <a:solidFill>
                <a:srgbClr val="000000"/>
              </a:solidFill>
              <a:effectLst/>
              <a:uFillTx/>
              <a:latin typeface="Times New Roman"/>
            </a:endParaRPr>
          </a:p>
          <a:p>
            <a:pPr marL="393840" indent="-393840" algn="just">
              <a:spcBef>
                <a:spcPts val="751"/>
              </a:spcBef>
              <a:buNone/>
              <a:tabLst>
                <a:tab algn="l" pos="0"/>
                <a:tab algn="l" pos="787320"/>
                <a:tab algn="l" pos="1181160"/>
                <a:tab algn="l" pos="1574640"/>
                <a:tab algn="l" pos="1968480"/>
                <a:tab algn="l" pos="2362320"/>
                <a:tab algn="l" pos="2755800"/>
                <a:tab algn="l" pos="3149640"/>
                <a:tab algn="l" pos="3543480"/>
                <a:tab algn="l" pos="3936960"/>
                <a:tab algn="l" pos="4330800"/>
                <a:tab algn="l" pos="4724280"/>
                <a:tab algn="l" pos="5118120"/>
                <a:tab algn="l" pos="5511960"/>
                <a:tab algn="l" pos="5905440"/>
                <a:tab algn="l" pos="6299280"/>
                <a:tab algn="l" pos="6692760"/>
                <a:tab algn="l" pos="7086600"/>
                <a:tab algn="l" pos="7480440"/>
                <a:tab algn="l" pos="7873920"/>
                <a:tab algn="l" pos="826776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MidPower can choose to either lock in its price by entering into a futures-based (Henry Hub) swap or let its price float with the NYMEX price.</a:t>
            </a:r>
            <a:endParaRPr b="0" lang="en-US" sz="2000" strike="noStrike" u="none">
              <a:solidFill>
                <a:srgbClr val="000000"/>
              </a:solidFill>
              <a:effectLst/>
              <a:uFillTx/>
              <a:latin typeface="Times New Roman"/>
            </a:endParaRPr>
          </a:p>
        </p:txBody>
      </p:sp>
      <p:sp>
        <p:nvSpPr>
          <p:cNvPr id="68" name=""/>
          <p:cNvSpPr/>
          <p:nvPr/>
        </p:nvSpPr>
        <p:spPr>
          <a:xfrm>
            <a:off x="914400" y="205740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69" name=""/>
          <p:cNvSpPr/>
          <p:nvPr/>
        </p:nvSpPr>
        <p:spPr>
          <a:xfrm>
            <a:off x="914400" y="274320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70" name=""/>
          <p:cNvSpPr/>
          <p:nvPr/>
        </p:nvSpPr>
        <p:spPr>
          <a:xfrm>
            <a:off x="914400" y="464832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71" name=""/>
          <p:cNvSpPr/>
          <p:nvPr/>
        </p:nvSpPr>
        <p:spPr>
          <a:xfrm>
            <a:off x="457200" y="762120"/>
            <a:ext cx="8153280" cy="60948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2" name="PlaceHolder 1"/>
          <p:cNvSpPr>
            <a:spLocks noGrp="1"/>
          </p:cNvSpPr>
          <p:nvPr>
            <p:ph type="title"/>
          </p:nvPr>
        </p:nvSpPr>
        <p:spPr>
          <a:xfrm>
            <a:off x="68580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ENERGY DERIVATIVES</a:t>
            </a:r>
            <a:endParaRPr b="0" lang="en-US" sz="3200" strike="noStrike" u="none">
              <a:solidFill>
                <a:srgbClr val="000000"/>
              </a:solidFill>
              <a:effectLst/>
              <a:uFillTx/>
              <a:latin typeface="Times New Roman"/>
            </a:endParaRPr>
          </a:p>
        </p:txBody>
      </p:sp>
      <p:sp>
        <p:nvSpPr>
          <p:cNvPr id="73" name="PlaceHolder 2"/>
          <p:cNvSpPr>
            <a:spLocks noGrp="1"/>
          </p:cNvSpPr>
          <p:nvPr>
            <p:ph/>
          </p:nvPr>
        </p:nvSpPr>
        <p:spPr>
          <a:xfrm>
            <a:off x="685800" y="1447560"/>
            <a:ext cx="7772400" cy="4800600"/>
          </a:xfrm>
          <a:prstGeom prst="rect">
            <a:avLst/>
          </a:prstGeom>
          <a:noFill/>
          <a:ln w="0">
            <a:noFill/>
          </a:ln>
        </p:spPr>
        <p:txBody>
          <a:bodyPr lIns="90000" rIns="90000" tIns="46800" bIns="46800" anchor="t">
            <a:normAutofit/>
          </a:bodyPr>
          <a:p>
            <a:pPr marL="343080" indent="936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Documentation Issues</a:t>
            </a:r>
            <a:endParaRPr b="0" lang="en-US" sz="2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Cross-defaults</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“Specified Transactions”</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Keep physical and financial trading separate or tie together?</a:t>
            </a:r>
            <a:endParaRPr b="0" lang="en-US" sz="1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Calculation of termination amounts</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Market Quotation or Loss?</a:t>
            </a:r>
            <a:endParaRPr b="0" lang="en-US" sz="1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Adequate assurance provisions</a:t>
            </a:r>
            <a:endParaRPr b="0" lang="en-US" sz="20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Credit considerations</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Recent price volatility - dramatic swings in exposure</a:t>
            </a:r>
            <a:endParaRPr b="0" lang="en-US" sz="1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Documents to be delivered</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Resolutions may tell you more than you want to know</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Authorized trader lists are a two-edged sword</a:t>
            </a:r>
            <a:endParaRPr b="0" lang="en-US" sz="1800" strike="noStrike" u="none">
              <a:solidFill>
                <a:srgbClr val="000000"/>
              </a:solidFill>
              <a:effectLst/>
              <a:uFillTx/>
              <a:latin typeface="Times New Roman"/>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74" name=""/>
          <p:cNvSpPr/>
          <p:nvPr/>
        </p:nvSpPr>
        <p:spPr>
          <a:xfrm>
            <a:off x="762120" y="205740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75" name=""/>
          <p:cNvSpPr/>
          <p:nvPr/>
        </p:nvSpPr>
        <p:spPr>
          <a:xfrm>
            <a:off x="762120" y="3809880"/>
            <a:ext cx="171360" cy="15264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76" name=""/>
          <p:cNvSpPr/>
          <p:nvPr/>
        </p:nvSpPr>
        <p:spPr>
          <a:xfrm>
            <a:off x="762120" y="3124080"/>
            <a:ext cx="171360" cy="15264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77" name=""/>
          <p:cNvSpPr/>
          <p:nvPr/>
        </p:nvSpPr>
        <p:spPr>
          <a:xfrm>
            <a:off x="762120" y="411480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78" name=""/>
          <p:cNvSpPr/>
          <p:nvPr/>
        </p:nvSpPr>
        <p:spPr>
          <a:xfrm>
            <a:off x="762120" y="487692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79" name=""/>
          <p:cNvSpPr/>
          <p:nvPr/>
        </p:nvSpPr>
        <p:spPr>
          <a:xfrm>
            <a:off x="1219320" y="24382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80" name=""/>
          <p:cNvSpPr/>
          <p:nvPr/>
        </p:nvSpPr>
        <p:spPr>
          <a:xfrm>
            <a:off x="1219320" y="274320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81" name=""/>
          <p:cNvSpPr/>
          <p:nvPr/>
        </p:nvSpPr>
        <p:spPr>
          <a:xfrm>
            <a:off x="1219320" y="342900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82" name=""/>
          <p:cNvSpPr/>
          <p:nvPr/>
        </p:nvSpPr>
        <p:spPr>
          <a:xfrm>
            <a:off x="1219320" y="44956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83" name=""/>
          <p:cNvSpPr/>
          <p:nvPr/>
        </p:nvSpPr>
        <p:spPr>
          <a:xfrm>
            <a:off x="1219320" y="51814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84" name=""/>
          <p:cNvSpPr/>
          <p:nvPr/>
        </p:nvSpPr>
        <p:spPr>
          <a:xfrm>
            <a:off x="1219320" y="548640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85" name=""/>
          <p:cNvSpPr/>
          <p:nvPr/>
        </p:nvSpPr>
        <p:spPr>
          <a:xfrm>
            <a:off x="304920" y="380880"/>
            <a:ext cx="8153280" cy="60984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6" name="PlaceHolder 1"/>
          <p:cNvSpPr>
            <a:spLocks noGrp="1"/>
          </p:cNvSpPr>
          <p:nvPr>
            <p:ph type="title"/>
          </p:nvPr>
        </p:nvSpPr>
        <p:spPr>
          <a:xfrm>
            <a:off x="609480" y="304560"/>
            <a:ext cx="7772400" cy="685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ENERGY DERIVATIVES</a:t>
            </a:r>
            <a:endParaRPr b="0" lang="en-US" sz="3200" strike="noStrike" u="none">
              <a:solidFill>
                <a:srgbClr val="000000"/>
              </a:solidFill>
              <a:effectLst/>
              <a:uFillTx/>
              <a:latin typeface="Times New Roman"/>
            </a:endParaRPr>
          </a:p>
        </p:txBody>
      </p:sp>
      <p:sp>
        <p:nvSpPr>
          <p:cNvPr id="87" name="PlaceHolder 2"/>
          <p:cNvSpPr>
            <a:spLocks noGrp="1"/>
          </p:cNvSpPr>
          <p:nvPr>
            <p:ph/>
          </p:nvPr>
        </p:nvSpPr>
        <p:spPr>
          <a:xfrm>
            <a:off x="609480" y="1066680"/>
            <a:ext cx="7772400" cy="5486400"/>
          </a:xfrm>
          <a:prstGeom prst="rect">
            <a:avLst/>
          </a:prstGeom>
          <a:noFill/>
          <a:ln w="0">
            <a:noFill/>
          </a:ln>
        </p:spPr>
        <p:txBody>
          <a:bodyPr lIns="90000" rIns="90000" tIns="46800" bIns="46800" anchor="t">
            <a:normAutofit/>
          </a:bodyPr>
          <a:p>
            <a:pPr marL="343080" indent="936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Documentation Issues </a:t>
            </a:r>
            <a:r>
              <a:rPr b="0" lang="en-US" sz="2000" strike="noStrike" u="none">
                <a:solidFill>
                  <a:srgbClr val="000000"/>
                </a:solidFill>
                <a:effectLst/>
                <a:uFillTx/>
                <a:latin typeface="Times New Roman"/>
              </a:rPr>
              <a:t>(cont’d)</a:t>
            </a:r>
            <a:endParaRPr b="0" lang="en-US" sz="20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Dispute resolution mechanisms</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Waiver of jury trial, arbitration?</a:t>
            </a:r>
            <a:endParaRPr b="0" lang="en-US" sz="1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Confidentiality</a:t>
            </a:r>
            <a:endParaRPr b="0" lang="en-US" sz="20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Market Disruption Events</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Times New Roman"/>
              </a:rPr>
              <a:t>De Minimis</a:t>
            </a:r>
            <a:r>
              <a:rPr b="0" lang="en-US" sz="1800" strike="noStrike" u="none">
                <a:solidFill>
                  <a:srgbClr val="000000"/>
                </a:solidFill>
                <a:effectLst/>
                <a:uFillTx/>
                <a:latin typeface="Times New Roman"/>
              </a:rPr>
              <a:t> trading?</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Tax disruption</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Trading limitation - definition</a:t>
            </a:r>
            <a:endParaRPr b="0" lang="en-US" sz="1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Market Disruption Fallbacks</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Get commercial input!</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Postponement</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Fallback reference price</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Negotiated fallback (specify period to negotiate)</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Dealer quotations</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No-fault termination?</a:t>
            </a:r>
            <a:endParaRPr b="0" lang="en-US" sz="1800" strike="noStrike" u="none">
              <a:solidFill>
                <a:srgbClr val="000000"/>
              </a:solidFill>
              <a:effectLst/>
              <a:uFillTx/>
              <a:latin typeface="Times New Roman"/>
            </a:endParaRPr>
          </a:p>
        </p:txBody>
      </p:sp>
      <p:sp>
        <p:nvSpPr>
          <p:cNvPr id="88" name=""/>
          <p:cNvSpPr/>
          <p:nvPr/>
        </p:nvSpPr>
        <p:spPr>
          <a:xfrm>
            <a:off x="1143000" y="2057400"/>
            <a:ext cx="162000" cy="146160"/>
          </a:xfrm>
          <a:prstGeom prst="rightArrow">
            <a:avLst>
              <a:gd name="adj1" fmla="val 50000"/>
              <a:gd name="adj2" fmla="val 27709"/>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89" name=""/>
          <p:cNvSpPr/>
          <p:nvPr/>
        </p:nvSpPr>
        <p:spPr>
          <a:xfrm>
            <a:off x="1143000" y="3124080"/>
            <a:ext cx="162000" cy="146160"/>
          </a:xfrm>
          <a:prstGeom prst="rightArrow">
            <a:avLst>
              <a:gd name="adj1" fmla="val 50000"/>
              <a:gd name="adj2" fmla="val 27709"/>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90" name=""/>
          <p:cNvSpPr/>
          <p:nvPr/>
        </p:nvSpPr>
        <p:spPr>
          <a:xfrm>
            <a:off x="1143000" y="3429000"/>
            <a:ext cx="162000" cy="146160"/>
          </a:xfrm>
          <a:prstGeom prst="rightArrow">
            <a:avLst>
              <a:gd name="adj1" fmla="val 50000"/>
              <a:gd name="adj2" fmla="val 27709"/>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91" name=""/>
          <p:cNvSpPr/>
          <p:nvPr/>
        </p:nvSpPr>
        <p:spPr>
          <a:xfrm>
            <a:off x="1143000" y="3733920"/>
            <a:ext cx="162000" cy="145800"/>
          </a:xfrm>
          <a:prstGeom prst="rightArrow">
            <a:avLst>
              <a:gd name="adj1" fmla="val 50000"/>
              <a:gd name="adj2" fmla="val 27778"/>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92" name=""/>
          <p:cNvSpPr/>
          <p:nvPr/>
        </p:nvSpPr>
        <p:spPr>
          <a:xfrm>
            <a:off x="1143000" y="4419720"/>
            <a:ext cx="162000" cy="145800"/>
          </a:xfrm>
          <a:prstGeom prst="rightArrow">
            <a:avLst>
              <a:gd name="adj1" fmla="val 50000"/>
              <a:gd name="adj2" fmla="val 27778"/>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93" name=""/>
          <p:cNvSpPr/>
          <p:nvPr/>
        </p:nvSpPr>
        <p:spPr>
          <a:xfrm>
            <a:off x="1143000" y="4800600"/>
            <a:ext cx="162000" cy="146160"/>
          </a:xfrm>
          <a:prstGeom prst="rightArrow">
            <a:avLst>
              <a:gd name="adj1" fmla="val 50000"/>
              <a:gd name="adj2" fmla="val 27709"/>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94" name=""/>
          <p:cNvSpPr/>
          <p:nvPr/>
        </p:nvSpPr>
        <p:spPr>
          <a:xfrm>
            <a:off x="1143000" y="5105520"/>
            <a:ext cx="162000" cy="145800"/>
          </a:xfrm>
          <a:prstGeom prst="rightArrow">
            <a:avLst>
              <a:gd name="adj1" fmla="val 50000"/>
              <a:gd name="adj2" fmla="val 27778"/>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95" name=""/>
          <p:cNvSpPr/>
          <p:nvPr/>
        </p:nvSpPr>
        <p:spPr>
          <a:xfrm>
            <a:off x="1143000" y="5410080"/>
            <a:ext cx="162000" cy="146160"/>
          </a:xfrm>
          <a:prstGeom prst="rightArrow">
            <a:avLst>
              <a:gd name="adj1" fmla="val 50000"/>
              <a:gd name="adj2" fmla="val 27709"/>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96" name=""/>
          <p:cNvSpPr/>
          <p:nvPr/>
        </p:nvSpPr>
        <p:spPr>
          <a:xfrm>
            <a:off x="1143000" y="5791320"/>
            <a:ext cx="162000" cy="145800"/>
          </a:xfrm>
          <a:prstGeom prst="rightArrow">
            <a:avLst>
              <a:gd name="adj1" fmla="val 50000"/>
              <a:gd name="adj2" fmla="val 27778"/>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97" name=""/>
          <p:cNvSpPr/>
          <p:nvPr/>
        </p:nvSpPr>
        <p:spPr>
          <a:xfrm>
            <a:off x="1143000" y="6095880"/>
            <a:ext cx="162000" cy="146160"/>
          </a:xfrm>
          <a:prstGeom prst="rightArrow">
            <a:avLst>
              <a:gd name="adj1" fmla="val 50000"/>
              <a:gd name="adj2" fmla="val 27709"/>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98" name=""/>
          <p:cNvSpPr/>
          <p:nvPr/>
        </p:nvSpPr>
        <p:spPr>
          <a:xfrm>
            <a:off x="762120" y="167652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99" name=""/>
          <p:cNvSpPr/>
          <p:nvPr/>
        </p:nvSpPr>
        <p:spPr>
          <a:xfrm>
            <a:off x="762120" y="274320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00" name=""/>
          <p:cNvSpPr/>
          <p:nvPr/>
        </p:nvSpPr>
        <p:spPr>
          <a:xfrm>
            <a:off x="762120" y="411480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01" name=""/>
          <p:cNvSpPr/>
          <p:nvPr/>
        </p:nvSpPr>
        <p:spPr>
          <a:xfrm>
            <a:off x="762120" y="236232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102" name=""/>
          <p:cNvSpPr/>
          <p:nvPr/>
        </p:nvSpPr>
        <p:spPr>
          <a:xfrm>
            <a:off x="380880" y="762120"/>
            <a:ext cx="8153640" cy="60948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3" name="PlaceHolder 1"/>
          <p:cNvSpPr>
            <a:spLocks noGrp="1"/>
          </p:cNvSpPr>
          <p:nvPr>
            <p:ph type="title"/>
          </p:nvPr>
        </p:nvSpPr>
        <p:spPr>
          <a:xfrm>
            <a:off x="68580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ENERGY DERIVATIVES</a:t>
            </a:r>
            <a:endParaRPr b="0" lang="en-US" sz="3200" strike="noStrike" u="none">
              <a:solidFill>
                <a:srgbClr val="000000"/>
              </a:solidFill>
              <a:effectLst/>
              <a:uFillTx/>
              <a:latin typeface="Times New Roman"/>
            </a:endParaRPr>
          </a:p>
        </p:txBody>
      </p:sp>
      <p:sp>
        <p:nvSpPr>
          <p:cNvPr id="104" name="PlaceHolder 2"/>
          <p:cNvSpPr>
            <a:spLocks noGrp="1"/>
          </p:cNvSpPr>
          <p:nvPr>
            <p:ph/>
          </p:nvPr>
        </p:nvSpPr>
        <p:spPr>
          <a:xfrm>
            <a:off x="685800" y="1447560"/>
            <a:ext cx="7772400" cy="4800600"/>
          </a:xfrm>
          <a:prstGeom prst="rect">
            <a:avLst/>
          </a:prstGeom>
          <a:noFill/>
          <a:ln w="0">
            <a:noFill/>
          </a:ln>
        </p:spPr>
        <p:txBody>
          <a:bodyPr lIns="90000" rIns="90000" tIns="46800" bIns="46800" anchor="t">
            <a:normAutofit/>
          </a:bodyPr>
          <a:p>
            <a:pPr marL="343080" indent="936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Counterparty Issues</a:t>
            </a:r>
            <a:endParaRPr b="0" lang="en-US" sz="2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Issues</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Authority of signer</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Power of Counterparty</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Bankruptcy</a:t>
            </a:r>
            <a:endParaRPr b="0" lang="en-US" sz="1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Counterparty Types</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Governmental &amp; Quasi-Governmental Entities</a:t>
            </a:r>
            <a:endParaRPr b="0" lang="en-US" sz="1800" strike="noStrike" u="none">
              <a:solidFill>
                <a:srgbClr val="000000"/>
              </a:solidFill>
              <a:effectLst/>
              <a:uFillTx/>
              <a:latin typeface="Times New Roman"/>
            </a:endParaRPr>
          </a:p>
          <a:p>
            <a:pPr lvl="2" marL="1143000" indent="-4680">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Municipalities</a:t>
            </a:r>
            <a:endParaRPr b="0" lang="en-US" sz="1600" strike="noStrike" u="none">
              <a:solidFill>
                <a:srgbClr val="000000"/>
              </a:solidFill>
              <a:effectLst/>
              <a:uFillTx/>
              <a:latin typeface="Times New Roman"/>
            </a:endParaRPr>
          </a:p>
          <a:p>
            <a:pPr lvl="2" marL="1143000" indent="-4680">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Municipally owned utilities</a:t>
            </a:r>
            <a:endParaRPr b="0" lang="en-US" sz="1600" strike="noStrike" u="none">
              <a:solidFill>
                <a:srgbClr val="000000"/>
              </a:solidFill>
              <a:effectLst/>
              <a:uFillTx/>
              <a:latin typeface="Times New Roman"/>
            </a:endParaRPr>
          </a:p>
          <a:p>
            <a:pPr lvl="2" marL="1143000" indent="-4680">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Crown corporations (Canada)</a:t>
            </a:r>
            <a:endParaRPr b="0" lang="en-US" sz="16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Regulated Entities</a:t>
            </a:r>
            <a:endParaRPr b="0" lang="en-US" sz="1800" strike="noStrike" u="none">
              <a:solidFill>
                <a:srgbClr val="000000"/>
              </a:solidFill>
              <a:effectLst/>
              <a:uFillTx/>
              <a:latin typeface="Times New Roman"/>
            </a:endParaRPr>
          </a:p>
          <a:p>
            <a:pPr lvl="2" marL="1143000" indent="-4680">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Utilities</a:t>
            </a:r>
            <a:endParaRPr b="0" lang="en-US" sz="1600" strike="noStrike" u="none">
              <a:solidFill>
                <a:srgbClr val="000000"/>
              </a:solidFill>
              <a:effectLst/>
              <a:uFillTx/>
              <a:latin typeface="Times New Roman"/>
            </a:endParaRPr>
          </a:p>
          <a:p>
            <a:pPr lvl="2" marL="1143000" indent="-4680">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Insurance companies</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05" name=""/>
          <p:cNvSpPr/>
          <p:nvPr/>
        </p:nvSpPr>
        <p:spPr>
          <a:xfrm>
            <a:off x="838080" y="205740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06" name=""/>
          <p:cNvSpPr/>
          <p:nvPr/>
        </p:nvSpPr>
        <p:spPr>
          <a:xfrm>
            <a:off x="838080" y="342900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07" name=""/>
          <p:cNvSpPr/>
          <p:nvPr/>
        </p:nvSpPr>
        <p:spPr>
          <a:xfrm>
            <a:off x="1295280" y="2438280"/>
            <a:ext cx="162000" cy="146160"/>
          </a:xfrm>
          <a:prstGeom prst="rightArrow">
            <a:avLst>
              <a:gd name="adj1" fmla="val 50000"/>
              <a:gd name="adj2" fmla="val 27709"/>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08" name=""/>
          <p:cNvSpPr/>
          <p:nvPr/>
        </p:nvSpPr>
        <p:spPr>
          <a:xfrm>
            <a:off x="1295280" y="2743200"/>
            <a:ext cx="162000" cy="146160"/>
          </a:xfrm>
          <a:prstGeom prst="rightArrow">
            <a:avLst>
              <a:gd name="adj1" fmla="val 50000"/>
              <a:gd name="adj2" fmla="val 27709"/>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09" name=""/>
          <p:cNvSpPr/>
          <p:nvPr/>
        </p:nvSpPr>
        <p:spPr>
          <a:xfrm>
            <a:off x="1295280" y="3048120"/>
            <a:ext cx="162000" cy="145800"/>
          </a:xfrm>
          <a:prstGeom prst="rightArrow">
            <a:avLst>
              <a:gd name="adj1" fmla="val 50000"/>
              <a:gd name="adj2" fmla="val 27778"/>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110" name=""/>
          <p:cNvSpPr/>
          <p:nvPr/>
        </p:nvSpPr>
        <p:spPr>
          <a:xfrm>
            <a:off x="1295280" y="3733920"/>
            <a:ext cx="162000" cy="145800"/>
          </a:xfrm>
          <a:prstGeom prst="rightArrow">
            <a:avLst>
              <a:gd name="adj1" fmla="val 50000"/>
              <a:gd name="adj2" fmla="val 27778"/>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111" name=""/>
          <p:cNvSpPr/>
          <p:nvPr/>
        </p:nvSpPr>
        <p:spPr>
          <a:xfrm>
            <a:off x="1295280" y="4952880"/>
            <a:ext cx="162000" cy="146160"/>
          </a:xfrm>
          <a:prstGeom prst="rightArrow">
            <a:avLst>
              <a:gd name="adj1" fmla="val 50000"/>
              <a:gd name="adj2" fmla="val 27709"/>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12" name=""/>
          <p:cNvSpPr/>
          <p:nvPr/>
        </p:nvSpPr>
        <p:spPr>
          <a:xfrm>
            <a:off x="1676520" y="4114800"/>
            <a:ext cx="15228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13" name=""/>
          <p:cNvSpPr/>
          <p:nvPr/>
        </p:nvSpPr>
        <p:spPr>
          <a:xfrm>
            <a:off x="1676520" y="4419720"/>
            <a:ext cx="152280" cy="7596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114" name=""/>
          <p:cNvSpPr/>
          <p:nvPr/>
        </p:nvSpPr>
        <p:spPr>
          <a:xfrm>
            <a:off x="1676520" y="4724280"/>
            <a:ext cx="15228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15" name=""/>
          <p:cNvSpPr/>
          <p:nvPr/>
        </p:nvSpPr>
        <p:spPr>
          <a:xfrm>
            <a:off x="1676520" y="5334120"/>
            <a:ext cx="152280" cy="7596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116" name=""/>
          <p:cNvSpPr/>
          <p:nvPr/>
        </p:nvSpPr>
        <p:spPr>
          <a:xfrm>
            <a:off x="1676520" y="5638680"/>
            <a:ext cx="15228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281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1999-06-13T18:36:00Z</dcterms:created>
  <dc:creator>mtaylo1</dc:creator>
  <dc:description/>
  <dc:language>en-US</dc:language>
  <cp:lastModifiedBy>Brenda Whitehead</cp:lastModifiedBy>
  <cp:lastPrinted>1999-06-13T19:22:08Z</cp:lastPrinted>
  <dcterms:modified xsi:type="dcterms:W3CDTF">1999-06-15T14:41:13Z</dcterms:modified>
  <cp:revision>7</cp:revision>
  <dc:subject/>
  <dc:title>UNDERSTANDING THE 1992 ISDA MASTER AGREEMENT</dc:title>
</cp:coreProperties>
</file>