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ppt/_rels/presentation.xml.rels" ContentType="application/vnd.openxmlformats-package.relationship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slideLayouts/_rels/slideLayout2.xml.rels" ContentType="application/vnd.openxmlformats-package.relationships+xml"/>
  <Override PartName="/ppt/slideLayouts/_rels/slideLayout1.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s/_rels/slide8.xml.rels" ContentType="application/vnd.openxmlformats-package.relationships+xml"/>
  <Override PartName="/ppt/slides/_rels/slide10.xml.rels" ContentType="application/vnd.openxmlformats-package.relationships+xml"/>
  <Override PartName="/ppt/slides/_rels/slide7.xml.rels" ContentType="application/vnd.openxmlformats-package.relationships+xml"/>
  <Override PartName="/ppt/slides/_rels/slide6.xml.rels" ContentType="application/vnd.openxmlformats-package.relationships+xml"/>
  <Override PartName="/ppt/slides/_rels/slide13.xml.rels" ContentType="application/vnd.openxmlformats-package.relationships+xml"/>
  <Override PartName="/ppt/slides/_rels/slide12.xml.rels" ContentType="application/vnd.openxmlformats-package.relationships+xml"/>
  <Override PartName="/ppt/slides/_rels/slide9.xml.rels" ContentType="application/vnd.openxmlformats-package.relationships+xml"/>
  <Override PartName="/ppt/slides/_rels/slide11.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xml.rels" ContentType="application/vnd.openxmlformats-package.relationships+xml"/>
  <Override PartName="/ppt/slides/_rels/slide16.xml.rels" ContentType="application/vnd.openxmlformats-package.relationships+xml"/>
  <Override PartName="/ppt/slides/_rels/slide2.xml.rels" ContentType="application/vnd.openxmlformats-package.relationships+xml"/>
  <Override PartName="/ppt/slides/_rels/slide17.xml.rels" ContentType="application/vnd.openxmlformats-package.relationships+xml"/>
  <Override PartName="/ppt/slides/_rels/slide3.xml.rels" ContentType="application/vnd.openxmlformats-package.relationships+xml"/>
  <Override PartName="/ppt/slides/_rels/slide4.xml.rels" ContentType="application/vnd.openxmlformats-package.relationships+xml"/>
  <Override PartName="/ppt/slides/_rels/slide5.xml.rels" ContentType="application/vnd.openxmlformats-package.relationships+xml"/>
  <Override PartName="/ppt/slides/slide13.xml" ContentType="application/vnd.openxmlformats-officedocument.presentationml.slide+xml"/>
  <Override PartName="/ppt/slides/slide12.xml" ContentType="application/vnd.openxmlformats-officedocument.presentationml.slide+xml"/>
  <Override PartName="/ppt/slides/slide9.xml" ContentType="application/vnd.openxmlformats-officedocument.presentationml.slide+xml"/>
  <Override PartName="/ppt/slides/slide11.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xml" ContentType="application/vnd.openxmlformats-officedocument.presentationml.slide+xml"/>
  <Override PartName="/ppt/slides/slide16.xml" ContentType="application/vnd.openxmlformats-officedocument.presentationml.slide+xml"/>
  <Override PartName="/ppt/slides/slide2.xml" ContentType="application/vnd.openxmlformats-officedocument.presentationml.slide+xml"/>
  <Override PartName="/ppt/slides/slide17.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10.xml" ContentType="application/vnd.openxmlformats-officedocument.presentationml.slide+xml"/>
  <Override PartName="/ppt/slides/slide8.xml" ContentType="application/vnd.openxmlformats-officedocument.presentationml.slide+xml"/>
</Types>
</file>

<file path=_rels/.rels><?xml version="1.0" encoding="UTF-8"?>
<Relationships xmlns="http://schemas.openxmlformats.org/package/2006/relationships"><Relationship Id="rId1" Type="http://schemas.openxmlformats.org/officedocument/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Lst>
  <p:sldSz cx="9144000" cy="6858000"/>
  <p:notesSz cx="6994525" cy="9280525"/>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 Id="rId9" Type="http://schemas.openxmlformats.org/officeDocument/2006/relationships/slide" Target="slides/slide7.xml"/><Relationship Id="rId10" Type="http://schemas.openxmlformats.org/officeDocument/2006/relationships/slide" Target="slides/slide8.xml"/><Relationship Id="rId11" Type="http://schemas.openxmlformats.org/officeDocument/2006/relationships/slide" Target="slides/slide9.xml"/><Relationship Id="rId12" Type="http://schemas.openxmlformats.org/officeDocument/2006/relationships/slide" Target="slides/slide10.xml"/><Relationship Id="rId13" Type="http://schemas.openxmlformats.org/officeDocument/2006/relationships/slide" Target="slides/slide11.xml"/><Relationship Id="rId14" Type="http://schemas.openxmlformats.org/officeDocument/2006/relationships/slide" Target="slides/slide12.xml"/><Relationship Id="rId15" Type="http://schemas.openxmlformats.org/officeDocument/2006/relationships/slide" Target="slides/slide13.xml"/><Relationship Id="rId16" Type="http://schemas.openxmlformats.org/officeDocument/2006/relationships/slide" Target="slides/slide14.xml"/><Relationship Id="rId17" Type="http://schemas.openxmlformats.org/officeDocument/2006/relationships/slide" Target="slides/slide15.xml"/><Relationship Id="rId18" Type="http://schemas.openxmlformats.org/officeDocument/2006/relationships/slide" Target="slides/slide16.xml"/><Relationship Id="rId19" Type="http://schemas.openxmlformats.org/officeDocument/2006/relationships/slide" Target="slides/slide17.xml"/><Relationship Id="rId20"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5"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4400" strike="noStrike" u="none">
              <a:solidFill>
                <a:srgbClr val="000000"/>
              </a:solidFill>
              <a:effectLst/>
              <a:uFillTx/>
              <a:latin typeface="Times New Roman"/>
            </a:endParaRPr>
          </a:p>
        </p:txBody>
      </p:sp>
      <p:sp>
        <p:nvSpPr>
          <p:cNvPr id="6"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indent="0">
              <a:spcBef>
                <a:spcPts val="7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0000"/>
              </a:solidFill>
              <a:effectLst/>
              <a:uFillTx/>
              <a:latin typeface="Times New Roman"/>
            </a:endParaRPr>
          </a:p>
        </p:txBody>
      </p:sp>
      <p:sp>
        <p:nvSpPr>
          <p:cNvPr id="4" name="PlaceHolder 3"/>
          <p:cNvSpPr>
            <a:spLocks noGrp="1"/>
          </p:cNvSpPr>
          <p:nvPr>
            <p:ph type="ftr" idx="2"/>
          </p:nvPr>
        </p:nvSpPr>
        <p:spPr/>
        <p:txBody>
          <a:bodyPr/>
          <a:p>
            <a:r>
              <a:t>Footer</a:t>
            </a:r>
          </a:p>
        </p:txBody>
      </p:sp>
      <p:sp>
        <p:nvSpPr>
          <p:cNvPr id="5" name="PlaceHolder 4"/>
          <p:cNvSpPr>
            <a:spLocks noGrp="1"/>
          </p:cNvSpPr>
          <p:nvPr>
            <p:ph type="sldNum" idx="3"/>
          </p:nvPr>
        </p:nvSpPr>
        <p:spPr/>
        <p:txBody>
          <a:bodyPr/>
          <a:p>
            <a:fld id="{6C463BB9-E9C2-4565-B71F-D3D7EBD688B8}" type="slidenum">
              <a:t>&lt;#&gt;</a:t>
            </a:fld>
          </a:p>
        </p:txBody>
      </p:sp>
      <p:sp>
        <p:nvSpPr>
          <p:cNvPr id="6" name="PlaceHolder 5"/>
          <p:cNvSpPr>
            <a:spLocks noGrp="1"/>
          </p:cNvSpPr>
          <p:nvPr>
            <p:ph type="dt" idx="1"/>
          </p:nvPr>
        </p:nvSpPr>
        <p:spPr/>
        <p:txBody>
          <a:bodyPr/>
          <a:p>
            <a:r>
              <a:rPr lang="en-US"/>
              <a:t/>
            </a: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Default">
    <p:spTree>
      <p:nvGrpSpPr>
        <p:cNvPr id="1" name=""/>
        <p:cNvGrpSpPr/>
        <p:nvPr/>
      </p:nvGrpSpPr>
      <p:grpSpPr>
        <a:xfrm>
          <a:off x="0" y="0"/>
          <a:ext cx="0" cy="0"/>
          <a:chOff x="0" y="0"/>
          <a:chExt cx="0" cy="0"/>
        </a:xfrm>
      </p:grpSpPr>
      <p:sp>
        <p:nvSpPr>
          <p:cNvPr id="7"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4400" strike="noStrike" u="none">
              <a:solidFill>
                <a:srgbClr val="000000"/>
              </a:solidFill>
              <a:effectLst/>
              <a:uFillTx/>
              <a:latin typeface="Times New Roman"/>
            </a:endParaRPr>
          </a:p>
        </p:txBody>
      </p:sp>
      <p:sp>
        <p:nvSpPr>
          <p:cNvPr id="8" name="PlaceHolder 2"/>
          <p:cNvSpPr>
            <a:spLocks noGrp="1"/>
          </p:cNvSpPr>
          <p:nvPr>
            <p:ph type="subTitle"/>
          </p:nvPr>
        </p:nvSpPr>
        <p:spPr>
          <a:xfrm>
            <a:off x="685800" y="1981080"/>
            <a:ext cx="7772400" cy="4114800"/>
          </a:xfrm>
          <a:prstGeom prst="rect">
            <a:avLst/>
          </a:prstGeom>
          <a:noFill/>
          <a:ln w="0">
            <a:noFill/>
          </a:ln>
        </p:spPr>
        <p:txBody>
          <a:bodyPr lIns="0" rIns="0" tIns="0" bIns="0" anchor="ctr">
            <a:spAutoFit/>
          </a:bodyPr>
          <a:p>
            <a:pPr indent="0" algn="ctr">
              <a:spcBef>
                <a:spcPts val="7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0000"/>
              </a:solidFill>
              <a:effectLst/>
              <a:uFillTx/>
              <a:latin typeface="Times New Roman"/>
            </a:endParaRPr>
          </a:p>
        </p:txBody>
      </p:sp>
      <p:sp>
        <p:nvSpPr>
          <p:cNvPr id="4" name="PlaceHolder 3"/>
          <p:cNvSpPr>
            <a:spLocks noGrp="1"/>
          </p:cNvSpPr>
          <p:nvPr>
            <p:ph type="ftr" idx="2"/>
          </p:nvPr>
        </p:nvSpPr>
        <p:spPr/>
        <p:txBody>
          <a:bodyPr/>
          <a:p>
            <a:r>
              <a:t>Footer</a:t>
            </a:r>
          </a:p>
        </p:txBody>
      </p:sp>
      <p:sp>
        <p:nvSpPr>
          <p:cNvPr id="5" name="PlaceHolder 4"/>
          <p:cNvSpPr>
            <a:spLocks noGrp="1"/>
          </p:cNvSpPr>
          <p:nvPr>
            <p:ph type="sldNum" idx="3"/>
          </p:nvPr>
        </p:nvSpPr>
        <p:spPr/>
        <p:txBody>
          <a:bodyPr/>
          <a:p>
            <a:fld id="{C69E2177-34CD-4574-ADBA-7B2599A9FC31}" type="slidenum">
              <a:t>&lt;#&gt;</a:t>
            </a:fld>
          </a:p>
        </p:txBody>
      </p:sp>
      <p:sp>
        <p:nvSpPr>
          <p:cNvPr id="6" name="PlaceHolder 5"/>
          <p:cNvSpPr>
            <a:spLocks noGrp="1"/>
          </p:cNvSpPr>
          <p:nvPr>
            <p:ph type="dt" idx="1"/>
          </p:nvPr>
        </p:nvSpPr>
        <p:spPr/>
        <p:txBody>
          <a:bodyPr/>
          <a:p>
            <a:r>
              <a:rPr lang="en-US"/>
              <a:t/>
            </a: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ffffff"/>
            </a:gs>
            <a:gs pos="100000">
              <a:srgbClr val="99ccff"/>
            </a:gs>
          </a:gsLst>
          <a:lin ang="5400000"/>
        </a:grad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Click to edit the title text format</a:t>
            </a:r>
            <a:endParaRPr b="0" lang="en-US" sz="4400" strike="noStrike" u="none">
              <a:solidFill>
                <a:srgbClr val="000000"/>
              </a:solidFill>
              <a:effectLst/>
              <a:uFillTx/>
              <a:latin typeface="Times New Roman"/>
            </a:endParaRPr>
          </a:p>
        </p:txBody>
      </p:sp>
      <p:sp>
        <p:nvSpPr>
          <p:cNvPr id="1" name="PlaceHolder 2"/>
          <p:cNvSpPr>
            <a:spLocks noGrp="1"/>
          </p:cNvSpPr>
          <p:nvPr>
            <p:ph type="body"/>
          </p:nvPr>
        </p:nvSpPr>
        <p:spPr>
          <a:xfrm>
            <a:off x="685800" y="1981080"/>
            <a:ext cx="7772400" cy="4114800"/>
          </a:xfrm>
          <a:prstGeom prst="rect">
            <a:avLst/>
          </a:prstGeom>
          <a:noFill/>
          <a:ln w="0">
            <a:noFill/>
          </a:ln>
        </p:spPr>
        <p:txBody>
          <a:bodyPr lIns="90000" rIns="90000" tIns="46800" bIns="46800" anchor="t">
            <a:normAutofit lnSpcReduction="9999"/>
          </a:bodyPr>
          <a:p>
            <a:pPr marL="343080" indent="-34308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Click to edit the outline text format</a:t>
            </a:r>
            <a:endParaRPr b="0" lang="en-US" sz="3200" strike="noStrike" u="none">
              <a:solidFill>
                <a:srgbClr val="000000"/>
              </a:solidFill>
              <a:effectLst/>
              <a:uFillTx/>
              <a:latin typeface="Times New Roman"/>
            </a:endParaRPr>
          </a:p>
          <a:p>
            <a:pPr lvl="1" marL="743040" indent="-28584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Second Outline Level</a:t>
            </a:r>
            <a:endParaRPr b="0" lang="en-US" sz="3200" strike="noStrike" u="none">
              <a:solidFill>
                <a:srgbClr val="000000"/>
              </a:solidFill>
              <a:effectLst/>
              <a:uFillTx/>
              <a:latin typeface="Times New Roman"/>
            </a:endParaRPr>
          </a:p>
          <a:p>
            <a:pPr lvl="2" marL="11430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Third Outline Level</a:t>
            </a:r>
            <a:endParaRPr b="0" lang="en-US" sz="3200" strike="noStrike" u="none">
              <a:solidFill>
                <a:srgbClr val="000000"/>
              </a:solidFill>
              <a:effectLst/>
              <a:uFillTx/>
              <a:latin typeface="Times New Roman"/>
            </a:endParaRPr>
          </a:p>
          <a:p>
            <a:pPr lvl="3" marL="16002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Fourth Outline Level</a:t>
            </a:r>
            <a:endParaRPr b="0" lang="en-US" sz="3200" strike="noStrike" u="none">
              <a:solidFill>
                <a:srgbClr val="000000"/>
              </a:solidFill>
              <a:effectLst/>
              <a:uFillTx/>
              <a:latin typeface="Times New Roman"/>
            </a:endParaRPr>
          </a:p>
          <a:p>
            <a:pPr lvl="4"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Fifth Outline Level</a:t>
            </a:r>
            <a:endParaRPr b="0" lang="en-US" sz="3200" strike="noStrike" u="none">
              <a:solidFill>
                <a:srgbClr val="000000"/>
              </a:solidFill>
              <a:effectLst/>
              <a:uFillTx/>
              <a:latin typeface="Times New Roman"/>
            </a:endParaRPr>
          </a:p>
          <a:p>
            <a:pPr lvl="5"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Sixth Outline Level</a:t>
            </a:r>
            <a:endParaRPr b="0" lang="en-US" sz="3200" strike="noStrike" u="none">
              <a:solidFill>
                <a:srgbClr val="000000"/>
              </a:solidFill>
              <a:effectLst/>
              <a:uFillTx/>
              <a:latin typeface="Times New Roman"/>
            </a:endParaRPr>
          </a:p>
          <a:p>
            <a:pPr lvl="6"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Seventh Outline Level</a:t>
            </a:r>
            <a:endParaRPr b="0" lang="en-US" sz="3200" strike="noStrike" u="none">
              <a:solidFill>
                <a:srgbClr val="000000"/>
              </a:solidFill>
              <a:effectLst/>
              <a:uFillTx/>
              <a:latin typeface="Times New Roman"/>
            </a:endParaRPr>
          </a:p>
        </p:txBody>
      </p:sp>
      <p:sp>
        <p:nvSpPr>
          <p:cNvPr id="2" name="PlaceHolder 3"/>
          <p:cNvSpPr>
            <a:spLocks noGrp="1"/>
          </p:cNvSpPr>
          <p:nvPr>
            <p:ph type="dt" idx="1"/>
          </p:nvPr>
        </p:nvSpPr>
        <p:spPr>
          <a:xfrm>
            <a:off x="685800" y="6248520"/>
            <a:ext cx="1905120" cy="457200"/>
          </a:xfrm>
          <a:prstGeom prst="rect">
            <a:avLst/>
          </a:prstGeom>
          <a:noFill/>
          <a:ln w="0">
            <a:noFill/>
          </a:ln>
        </p:spPr>
        <p:txBody>
          <a:bodyPr lIns="90000" rIns="90000" tIns="46800" bIns="46800" anchor="t">
            <a:noAutofit/>
          </a:bodyPr>
          <a:lstStyle>
            <a:lvl1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&lt;date/time&gt;</a:t>
            </a:r>
            <a:endParaRPr b="0" lang="en-US" sz="1400" strike="noStrike" u="none">
              <a:solidFill>
                <a:srgbClr val="000000"/>
              </a:solidFill>
              <a:effectLst/>
              <a:uFillTx/>
              <a:latin typeface="Times New Roman"/>
            </a:endParaRPr>
          </a:p>
        </p:txBody>
      </p:sp>
      <p:sp>
        <p:nvSpPr>
          <p:cNvPr id="3" name="PlaceHolder 4"/>
          <p:cNvSpPr>
            <a:spLocks noGrp="1"/>
          </p:cNvSpPr>
          <p:nvPr>
            <p:ph type="ftr" idx="2"/>
          </p:nvPr>
        </p:nvSpPr>
        <p:spPr>
          <a:xfrm>
            <a:off x="3124080" y="6248520"/>
            <a:ext cx="2895840" cy="457200"/>
          </a:xfrm>
          <a:prstGeom prst="rect">
            <a:avLst/>
          </a:prstGeom>
          <a:noFill/>
          <a:ln w="0">
            <a:noFill/>
          </a:ln>
        </p:spPr>
        <p:txBody>
          <a:bodyPr lIns="90000" rIns="90000" tIns="46800" bIns="46800" anchor="t">
            <a:noAutofit/>
          </a:bodyPr>
          <a:lstStyle>
            <a:lvl1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&lt;footer&gt;</a:t>
            </a:r>
            <a:endParaRPr b="0" lang="en-US" sz="1400" strike="noStrike" u="none">
              <a:solidFill>
                <a:srgbClr val="000000"/>
              </a:solidFill>
              <a:effectLst/>
              <a:uFillTx/>
              <a:latin typeface="Times New Roman"/>
            </a:endParaRPr>
          </a:p>
        </p:txBody>
      </p:sp>
      <p:sp>
        <p:nvSpPr>
          <p:cNvPr id="4" name="PlaceHolder 5"/>
          <p:cNvSpPr>
            <a:spLocks noGrp="1"/>
          </p:cNvSpPr>
          <p:nvPr>
            <p:ph type="sldNum" idx="3"/>
          </p:nvPr>
        </p:nvSpPr>
        <p:spPr>
          <a:xfrm>
            <a:off x="6553080" y="6248520"/>
            <a:ext cx="1905120" cy="457200"/>
          </a:xfrm>
          <a:prstGeom prst="rect">
            <a:avLst/>
          </a:prstGeom>
          <a:noFill/>
          <a:ln w="0">
            <a:noFill/>
          </a:ln>
        </p:spPr>
        <p:txBody>
          <a:bodyPr lIns="90000" rIns="90000" tIns="46800" bIns="46800" anchor="t">
            <a:noAutofit/>
          </a:bodyPr>
          <a:lstStyle>
            <a:lvl1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EB7B835D-3583-4FFE-A9B2-4FAB988E0303}" type="slidenum">
              <a:rPr b="0" lang="en-US" sz="1400" strike="noStrike" u="none">
                <a:solidFill>
                  <a:srgbClr val="000000"/>
                </a:solidFill>
                <a:effectLst/>
                <a:uFillTx/>
                <a:latin typeface="Times New Roman"/>
              </a:rPr>
              <a:t>&lt;number&gt;</a:t>
            </a:fld>
            <a:endParaRPr b="0" lang="en-US" sz="1400" strike="noStrike" u="none">
              <a:solidFill>
                <a:srgbClr val="000000"/>
              </a:solidFill>
              <a:effectLst/>
              <a:uFillTx/>
              <a:latin typeface="Times New Roman"/>
            </a:endParaRPr>
          </a:p>
        </p:txBody>
      </p:sp>
    </p:spTree>
  </p:cSld>
  <p:clrMap bg1="lt1" tx1="dk1" bg2="lt2" tx2="dk2" accent1="accent1" accent2="accent2" accent3="accent3" accent4="accent4" accent5="accent5" accent6="accent6" hlink="hlink" folHlink="folHlink"/>
  <p:sldLayoutIdLst>
    <p:sldLayoutId id="2147483649" r:id="rId2"/>
    <p:sldLayoutId id="2147483650"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MasterSp="0">
  <p:cSld>
    <p:bg>
      <p:bgPr>
        <a:gradFill rotWithShape="0">
          <a:gsLst>
            <a:gs pos="0">
              <a:srgbClr val="ffffff"/>
            </a:gs>
            <a:gs pos="100000">
              <a:srgbClr val="99ccff"/>
            </a:gs>
          </a:gsLst>
          <a:lin ang="5400000"/>
        </a:gradFill>
      </p:bgPr>
    </p:bg>
    <p:spTree>
      <p:nvGrpSpPr>
        <p:cNvPr id="1" name=""/>
        <p:cNvGrpSpPr/>
        <p:nvPr/>
      </p:nvGrpSpPr>
      <p:grpSpPr>
        <a:xfrm>
          <a:off x="0" y="0"/>
          <a:ext cx="0" cy="0"/>
          <a:chOff x="0" y="0"/>
          <a:chExt cx="0" cy="0"/>
        </a:xfrm>
      </p:grpSpPr>
      <p:sp>
        <p:nvSpPr>
          <p:cNvPr id="9" name=""/>
          <p:cNvSpPr/>
          <p:nvPr/>
        </p:nvSpPr>
        <p:spPr>
          <a:xfrm>
            <a:off x="0" y="0"/>
            <a:ext cx="9144000" cy="6858000"/>
          </a:xfrm>
          <a:prstGeom prst="rect">
            <a:avLst/>
          </a:prstGeom>
          <a:gradFill rotWithShape="0">
            <a:gsLst>
              <a:gs pos="0">
                <a:srgbClr val="ffffff"/>
              </a:gs>
              <a:gs pos="100000">
                <a:srgbClr val="85d1ff"/>
              </a:gs>
            </a:gsLst>
            <a:lin ang="5400000"/>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0" name=""/>
          <p:cNvSpPr/>
          <p:nvPr/>
        </p:nvSpPr>
        <p:spPr>
          <a:xfrm>
            <a:off x="457200" y="762120"/>
            <a:ext cx="8153280" cy="1676160"/>
          </a:xfrm>
          <a:prstGeom prst="rect">
            <a:avLst/>
          </a:prstGeom>
          <a:gradFill rotWithShape="0">
            <a:gsLst>
              <a:gs pos="0">
                <a:srgbClr val="ffffff"/>
              </a:gs>
              <a:gs pos="100000">
                <a:srgbClr val="0099ff"/>
              </a:gs>
            </a:gsLst>
            <a:path path="rect">
              <a:fillToRect l="50000" t="50000" r="50000" b="50000"/>
            </a:path>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1" name="PlaceHolder 1"/>
          <p:cNvSpPr>
            <a:spLocks noGrp="1"/>
          </p:cNvSpPr>
          <p:nvPr>
            <p:ph type="title"/>
          </p:nvPr>
        </p:nvSpPr>
        <p:spPr>
          <a:xfrm>
            <a:off x="457200" y="990720"/>
            <a:ext cx="8145360" cy="133344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000000"/>
                </a:solidFill>
                <a:effectLst/>
                <a:uFillTx/>
                <a:latin typeface="Times New Roman"/>
              </a:rPr>
              <a:t>UNDERSTANDING THE 1992 ISDA MASTER AGREEMENT</a:t>
            </a:r>
            <a:endParaRPr b="0" lang="en-US" sz="4000" strike="noStrike" u="none">
              <a:solidFill>
                <a:srgbClr val="000000"/>
              </a:solidFill>
              <a:effectLst/>
              <a:uFillTx/>
              <a:latin typeface="Times New Roman"/>
            </a:endParaRPr>
          </a:p>
        </p:txBody>
      </p:sp>
      <p:sp>
        <p:nvSpPr>
          <p:cNvPr id="12" name="PlaceHolder 2"/>
          <p:cNvSpPr>
            <a:spLocks noGrp="1"/>
          </p:cNvSpPr>
          <p:nvPr>
            <p:ph type="subTitle"/>
          </p:nvPr>
        </p:nvSpPr>
        <p:spPr>
          <a:xfrm>
            <a:off x="1143000" y="3047760"/>
            <a:ext cx="6781680" cy="2514600"/>
          </a:xfrm>
          <a:prstGeom prst="rect">
            <a:avLst/>
          </a:prstGeom>
          <a:noFill/>
          <a:ln w="0">
            <a:noFill/>
          </a:ln>
        </p:spPr>
        <p:txBody>
          <a:bodyPr lIns="90000" rIns="90000" tIns="46800" bIns="46800" anchor="t">
            <a:noAutofit/>
          </a:bodyPr>
          <a:p>
            <a:pPr indent="0" algn="ctr">
              <a:spcBef>
                <a:spcPts val="7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ENERGY AND WEATHER DERIVATIVES WORKSHOP</a:t>
            </a:r>
            <a:endParaRPr b="0" lang="en-US" sz="3200" strike="noStrike" u="none">
              <a:solidFill>
                <a:srgbClr val="000000"/>
              </a:solidFill>
              <a:effectLst/>
              <a:uFillTx/>
              <a:latin typeface="Times New Roman"/>
            </a:endParaRPr>
          </a:p>
          <a:p>
            <a:pPr indent="0" algn="ctr">
              <a:spcBef>
                <a:spcPts val="1001"/>
              </a:spcBef>
              <a:spcAft>
                <a:spcPts val="1001"/>
              </a:spcAft>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JUNE 17, 1999</a:t>
            </a:r>
            <a:endParaRPr b="0" lang="en-US" sz="2000" strike="noStrike" u="none">
              <a:solidFill>
                <a:srgbClr val="000000"/>
              </a:solidFill>
              <a:effectLst/>
              <a:uFillTx/>
              <a:latin typeface="Times New Roman"/>
            </a:endParaRPr>
          </a:p>
          <a:p>
            <a:pPr indent="0" algn="ctr">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Kevin D. Leitao - LeBoeuf, Lamb, Greene &amp; MacRae, L.L.P.</a:t>
            </a:r>
            <a:endParaRPr b="0" lang="en-US" sz="2000" strike="noStrike" u="none">
              <a:solidFill>
                <a:srgbClr val="000000"/>
              </a:solidFill>
              <a:effectLst/>
              <a:uFillTx/>
              <a:latin typeface="Times New Roman"/>
            </a:endParaRPr>
          </a:p>
          <a:p>
            <a:pPr indent="0" algn="ctr">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Mark E. Taylor - Enron Capital &amp; Trade Resources Corp.</a:t>
            </a:r>
            <a:endParaRPr b="0" lang="en-US" sz="2000" strike="noStrike" u="none">
              <a:solidFill>
                <a:srgbClr val="000000"/>
              </a:solidFill>
              <a:effectLst/>
              <a:uFillTx/>
              <a:latin typeface="Times New Roman"/>
            </a:endParaRPr>
          </a:p>
        </p:txBody>
      </p:sp>
      <p:sp>
        <p:nvSpPr>
          <p:cNvPr id="13" name=""/>
          <p:cNvSpPr/>
          <p:nvPr/>
        </p:nvSpPr>
        <p:spPr>
          <a:xfrm>
            <a:off x="304920" y="6095880"/>
            <a:ext cx="3504960" cy="274680"/>
          </a:xfrm>
          <a:prstGeom prst="rect">
            <a:avLst/>
          </a:prstGeom>
          <a:noFill/>
          <a:ln w="0">
            <a:noFill/>
          </a:ln>
        </p:spPr>
        <p:style>
          <a:lnRef idx="0"/>
          <a:fillRef idx="0"/>
          <a:effectRef idx="0"/>
          <a:fontRef idx="minor"/>
        </p:style>
        <p:txBody>
          <a:bodyPr lIns="90000" rIns="90000" tIns="46800" bIns="46800" anchor="t">
            <a:spAutoFit/>
          </a:bodyPr>
          <a:p>
            <a:pPr>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ffffff"/>
            </a:gs>
            <a:gs pos="100000">
              <a:srgbClr val="99ccff"/>
            </a:gs>
          </a:gsLst>
          <a:lin ang="5400000"/>
        </a:gradFill>
      </p:bgPr>
    </p:bg>
    <p:spTree>
      <p:nvGrpSpPr>
        <p:cNvPr id="1" name=""/>
        <p:cNvGrpSpPr/>
        <p:nvPr/>
      </p:nvGrpSpPr>
      <p:grpSpPr>
        <a:xfrm>
          <a:off x="0" y="0"/>
          <a:ext cx="0" cy="0"/>
          <a:chOff x="0" y="0"/>
          <a:chExt cx="0" cy="0"/>
        </a:xfrm>
      </p:grpSpPr>
      <p:sp>
        <p:nvSpPr>
          <p:cNvPr id="115" name=""/>
          <p:cNvSpPr/>
          <p:nvPr/>
        </p:nvSpPr>
        <p:spPr>
          <a:xfrm>
            <a:off x="380880" y="762120"/>
            <a:ext cx="8153640" cy="609480"/>
          </a:xfrm>
          <a:prstGeom prst="rect">
            <a:avLst/>
          </a:prstGeom>
          <a:gradFill rotWithShape="0">
            <a:gsLst>
              <a:gs pos="0">
                <a:srgbClr val="ffffff"/>
              </a:gs>
              <a:gs pos="100000">
                <a:srgbClr val="0099ff"/>
              </a:gs>
            </a:gsLst>
            <a:path path="rect">
              <a:fillToRect l="50000" t="50000" r="50000" b="50000"/>
            </a:path>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16" name="PlaceHolder 1"/>
          <p:cNvSpPr>
            <a:spLocks noGrp="1"/>
          </p:cNvSpPr>
          <p:nvPr>
            <p:ph type="title"/>
          </p:nvPr>
        </p:nvSpPr>
        <p:spPr>
          <a:xfrm>
            <a:off x="685800" y="609120"/>
            <a:ext cx="7772400" cy="83844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ENERGY DERIVATIVES</a:t>
            </a:r>
            <a:endParaRPr b="0" lang="en-US" sz="3200" strike="noStrike" u="none">
              <a:solidFill>
                <a:srgbClr val="000000"/>
              </a:solidFill>
              <a:effectLst/>
              <a:uFillTx/>
              <a:latin typeface="Times New Roman"/>
            </a:endParaRPr>
          </a:p>
        </p:txBody>
      </p:sp>
      <p:sp>
        <p:nvSpPr>
          <p:cNvPr id="117" name="PlaceHolder 2"/>
          <p:cNvSpPr>
            <a:spLocks noGrp="1"/>
          </p:cNvSpPr>
          <p:nvPr>
            <p:ph/>
          </p:nvPr>
        </p:nvSpPr>
        <p:spPr>
          <a:xfrm>
            <a:off x="685800" y="1447560"/>
            <a:ext cx="7772400" cy="4800600"/>
          </a:xfrm>
          <a:prstGeom prst="rect">
            <a:avLst/>
          </a:prstGeom>
          <a:noFill/>
          <a:ln w="0">
            <a:noFill/>
          </a:ln>
        </p:spPr>
        <p:txBody>
          <a:bodyPr lIns="90000" rIns="90000" tIns="46800" bIns="46800" anchor="t">
            <a:normAutofit/>
          </a:bodyPr>
          <a:p>
            <a:pPr marL="343080" indent="9360" algn="ctr">
              <a:spcBef>
                <a:spcPts val="7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imes New Roman"/>
              </a:rPr>
              <a:t>Counterparty Issues</a:t>
            </a:r>
            <a:endParaRPr b="0" lang="en-US" sz="2800" strike="noStrike" u="none">
              <a:solidFill>
                <a:srgbClr val="000000"/>
              </a:solidFill>
              <a:effectLst/>
              <a:uFillTx/>
              <a:latin typeface="Times New Roman"/>
            </a:endParaRPr>
          </a:p>
          <a:p>
            <a:pPr marL="343080" indent="9360">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Issues</a:t>
            </a:r>
            <a:endParaRPr b="0" lang="en-US" sz="2000" strike="noStrike" u="none">
              <a:solidFill>
                <a:srgbClr val="000000"/>
              </a:solidFill>
              <a:effectLst/>
              <a:uFillTx/>
              <a:latin typeface="Times New Roman"/>
            </a:endParaRPr>
          </a:p>
          <a:p>
            <a:pPr lvl="1" marL="743040" indent="324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Authority of signer</a:t>
            </a:r>
            <a:endParaRPr b="0" lang="en-US" sz="1800" strike="noStrike" u="none">
              <a:solidFill>
                <a:srgbClr val="000000"/>
              </a:solidFill>
              <a:effectLst/>
              <a:uFillTx/>
              <a:latin typeface="Times New Roman"/>
            </a:endParaRPr>
          </a:p>
          <a:p>
            <a:pPr lvl="1" marL="743040" indent="324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Power of Counterparty</a:t>
            </a:r>
            <a:endParaRPr b="0" lang="en-US" sz="1800" strike="noStrike" u="none">
              <a:solidFill>
                <a:srgbClr val="000000"/>
              </a:solidFill>
              <a:effectLst/>
              <a:uFillTx/>
              <a:latin typeface="Times New Roman"/>
            </a:endParaRPr>
          </a:p>
          <a:p>
            <a:pPr lvl="1" marL="743040" indent="324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Bankruptcy</a:t>
            </a:r>
            <a:endParaRPr b="0" lang="en-US" sz="1800" strike="noStrike" u="none">
              <a:solidFill>
                <a:srgbClr val="000000"/>
              </a:solidFill>
              <a:effectLst/>
              <a:uFillTx/>
              <a:latin typeface="Times New Roman"/>
            </a:endParaRPr>
          </a:p>
          <a:p>
            <a:pPr marL="343080" indent="9360">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Counterparty Types</a:t>
            </a:r>
            <a:endParaRPr b="0" lang="en-US" sz="2000" strike="noStrike" u="none">
              <a:solidFill>
                <a:srgbClr val="000000"/>
              </a:solidFill>
              <a:effectLst/>
              <a:uFillTx/>
              <a:latin typeface="Times New Roman"/>
            </a:endParaRPr>
          </a:p>
          <a:p>
            <a:pPr lvl="1" marL="743040" indent="324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Governmental &amp; Quasi-Governmental Entities</a:t>
            </a:r>
            <a:endParaRPr b="0" lang="en-US" sz="1800" strike="noStrike" u="none">
              <a:solidFill>
                <a:srgbClr val="000000"/>
              </a:solidFill>
              <a:effectLst/>
              <a:uFillTx/>
              <a:latin typeface="Times New Roman"/>
            </a:endParaRPr>
          </a:p>
          <a:p>
            <a:pPr lvl="2" marL="1143000" indent="-4680">
              <a:spcBef>
                <a:spcPts val="400"/>
              </a:spcBef>
              <a:buNone/>
              <a:tabLst>
                <a:tab algn="l" pos="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Municipalities</a:t>
            </a:r>
            <a:endParaRPr b="0" lang="en-US" sz="1600" strike="noStrike" u="none">
              <a:solidFill>
                <a:srgbClr val="000000"/>
              </a:solidFill>
              <a:effectLst/>
              <a:uFillTx/>
              <a:latin typeface="Times New Roman"/>
            </a:endParaRPr>
          </a:p>
          <a:p>
            <a:pPr lvl="2" marL="1143000" indent="-4680">
              <a:spcBef>
                <a:spcPts val="400"/>
              </a:spcBef>
              <a:buNone/>
              <a:tabLst>
                <a:tab algn="l" pos="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Municipally owned utilities</a:t>
            </a:r>
            <a:endParaRPr b="0" lang="en-US" sz="1600" strike="noStrike" u="none">
              <a:solidFill>
                <a:srgbClr val="000000"/>
              </a:solidFill>
              <a:effectLst/>
              <a:uFillTx/>
              <a:latin typeface="Times New Roman"/>
            </a:endParaRPr>
          </a:p>
          <a:p>
            <a:pPr lvl="2" marL="1143000" indent="-4680">
              <a:spcBef>
                <a:spcPts val="400"/>
              </a:spcBef>
              <a:buNone/>
              <a:tabLst>
                <a:tab algn="l" pos="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Crown corporations (Canada)</a:t>
            </a:r>
            <a:endParaRPr b="0" lang="en-US" sz="1600" strike="noStrike" u="none">
              <a:solidFill>
                <a:srgbClr val="000000"/>
              </a:solidFill>
              <a:effectLst/>
              <a:uFillTx/>
              <a:latin typeface="Times New Roman"/>
            </a:endParaRPr>
          </a:p>
          <a:p>
            <a:pPr lvl="1" marL="743040" indent="324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Regulated Entities</a:t>
            </a:r>
            <a:endParaRPr b="0" lang="en-US" sz="1800" strike="noStrike" u="none">
              <a:solidFill>
                <a:srgbClr val="000000"/>
              </a:solidFill>
              <a:effectLst/>
              <a:uFillTx/>
              <a:latin typeface="Times New Roman"/>
            </a:endParaRPr>
          </a:p>
          <a:p>
            <a:pPr lvl="2" marL="1143000" indent="-4680">
              <a:spcBef>
                <a:spcPts val="400"/>
              </a:spcBef>
              <a:buNone/>
              <a:tabLst>
                <a:tab algn="l" pos="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Utilities</a:t>
            </a:r>
            <a:endParaRPr b="0" lang="en-US" sz="1600" strike="noStrike" u="none">
              <a:solidFill>
                <a:srgbClr val="000000"/>
              </a:solidFill>
              <a:effectLst/>
              <a:uFillTx/>
              <a:latin typeface="Times New Roman"/>
            </a:endParaRPr>
          </a:p>
          <a:p>
            <a:pPr lvl="2" marL="1143000" indent="-4680">
              <a:spcBef>
                <a:spcPts val="400"/>
              </a:spcBef>
              <a:buNone/>
              <a:tabLst>
                <a:tab algn="l" pos="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Insurance companies</a:t>
            </a:r>
            <a:endParaRPr b="0" lang="en-US" sz="1600" strike="noStrike" u="none">
              <a:solidFill>
                <a:srgbClr val="000000"/>
              </a:solidFill>
              <a:effectLst/>
              <a:uFillTx/>
              <a:latin typeface="Times New Roman"/>
            </a:endParaRPr>
          </a:p>
          <a:p>
            <a:pPr marL="343080" indent="0">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p:txBody>
      </p:sp>
      <p:sp>
        <p:nvSpPr>
          <p:cNvPr id="118" name=""/>
          <p:cNvSpPr/>
          <p:nvPr/>
        </p:nvSpPr>
        <p:spPr>
          <a:xfrm>
            <a:off x="838080" y="2057400"/>
            <a:ext cx="171720" cy="152280"/>
          </a:xfrm>
          <a:prstGeom prst="diamond">
            <a:avLst/>
          </a:prstGeom>
          <a:solidFill>
            <a:srgbClr val="ffff00"/>
          </a:solidFill>
          <a:ln w="9360">
            <a:solidFill>
              <a:srgbClr val="000000"/>
            </a:solidFill>
            <a:miter/>
          </a:ln>
        </p:spPr>
        <p:style>
          <a:lnRef idx="0"/>
          <a:fillRef idx="0"/>
          <a:effectRef idx="0"/>
          <a:fontRef idx="minor"/>
        </p:style>
        <p:txBody>
          <a:bodyPr wrap="none" lIns="90000" rIns="90000" tIns="29520" bIns="29520" anchor="ctr">
            <a:noAutofit/>
          </a:bodyPr>
          <a:p>
            <a:endParaRPr b="0" lang="en-US" sz="2400" strike="noStrike" u="none">
              <a:solidFill>
                <a:srgbClr val="000000"/>
              </a:solidFill>
              <a:effectLst/>
              <a:uFillTx/>
              <a:latin typeface="Times New Roman"/>
            </a:endParaRPr>
          </a:p>
        </p:txBody>
      </p:sp>
      <p:sp>
        <p:nvSpPr>
          <p:cNvPr id="119" name=""/>
          <p:cNvSpPr/>
          <p:nvPr/>
        </p:nvSpPr>
        <p:spPr>
          <a:xfrm>
            <a:off x="838080" y="3429000"/>
            <a:ext cx="171720" cy="152280"/>
          </a:xfrm>
          <a:prstGeom prst="diamond">
            <a:avLst/>
          </a:prstGeom>
          <a:solidFill>
            <a:srgbClr val="ffff00"/>
          </a:solidFill>
          <a:ln w="9360">
            <a:solidFill>
              <a:srgbClr val="000000"/>
            </a:solidFill>
            <a:miter/>
          </a:ln>
        </p:spPr>
        <p:style>
          <a:lnRef idx="0"/>
          <a:fillRef idx="0"/>
          <a:effectRef idx="0"/>
          <a:fontRef idx="minor"/>
        </p:style>
        <p:txBody>
          <a:bodyPr wrap="none" lIns="90000" rIns="90000" tIns="29520" bIns="29520" anchor="ctr">
            <a:noAutofit/>
          </a:bodyPr>
          <a:p>
            <a:endParaRPr b="0" lang="en-US" sz="2400" strike="noStrike" u="none">
              <a:solidFill>
                <a:srgbClr val="000000"/>
              </a:solidFill>
              <a:effectLst/>
              <a:uFillTx/>
              <a:latin typeface="Times New Roman"/>
            </a:endParaRPr>
          </a:p>
        </p:txBody>
      </p:sp>
      <p:sp>
        <p:nvSpPr>
          <p:cNvPr id="120" name=""/>
          <p:cNvSpPr/>
          <p:nvPr/>
        </p:nvSpPr>
        <p:spPr>
          <a:xfrm>
            <a:off x="1295280" y="2406600"/>
            <a:ext cx="162000" cy="146160"/>
          </a:xfrm>
          <a:prstGeom prst="rightArrow">
            <a:avLst>
              <a:gd name="adj1" fmla="val 50000"/>
              <a:gd name="adj2" fmla="val 27709"/>
            </a:avLst>
          </a:prstGeom>
          <a:solidFill>
            <a:srgbClr val="3333cc"/>
          </a:solidFill>
          <a:ln w="9360">
            <a:solidFill>
              <a:srgbClr val="000080"/>
            </a:solidFill>
            <a:miter/>
          </a:ln>
        </p:spPr>
        <p:style>
          <a:lnRef idx="0"/>
          <a:fillRef idx="0"/>
          <a:effectRef idx="0"/>
          <a:fontRef idx="minor"/>
        </p:style>
        <p:txBody>
          <a:bodyPr wrap="none" lIns="90000" rIns="90000" tIns="26640" bIns="26640" anchor="ctr">
            <a:noAutofit/>
          </a:bodyPr>
          <a:p>
            <a:endParaRPr b="0" lang="en-US" sz="2400" strike="noStrike" u="none">
              <a:solidFill>
                <a:srgbClr val="000000"/>
              </a:solidFill>
              <a:effectLst/>
              <a:uFillTx/>
              <a:latin typeface="Times New Roman"/>
            </a:endParaRPr>
          </a:p>
        </p:txBody>
      </p:sp>
      <p:sp>
        <p:nvSpPr>
          <p:cNvPr id="121" name=""/>
          <p:cNvSpPr/>
          <p:nvPr/>
        </p:nvSpPr>
        <p:spPr>
          <a:xfrm>
            <a:off x="1295280" y="2743200"/>
            <a:ext cx="162000" cy="146160"/>
          </a:xfrm>
          <a:prstGeom prst="rightArrow">
            <a:avLst>
              <a:gd name="adj1" fmla="val 50000"/>
              <a:gd name="adj2" fmla="val 27709"/>
            </a:avLst>
          </a:prstGeom>
          <a:solidFill>
            <a:srgbClr val="3333cc"/>
          </a:solidFill>
          <a:ln w="9360">
            <a:solidFill>
              <a:srgbClr val="000080"/>
            </a:solidFill>
            <a:miter/>
          </a:ln>
        </p:spPr>
        <p:style>
          <a:lnRef idx="0"/>
          <a:fillRef idx="0"/>
          <a:effectRef idx="0"/>
          <a:fontRef idx="minor"/>
        </p:style>
        <p:txBody>
          <a:bodyPr wrap="none" lIns="90000" rIns="90000" tIns="26640" bIns="26640" anchor="ctr">
            <a:noAutofit/>
          </a:bodyPr>
          <a:p>
            <a:endParaRPr b="0" lang="en-US" sz="2400" strike="noStrike" u="none">
              <a:solidFill>
                <a:srgbClr val="000000"/>
              </a:solidFill>
              <a:effectLst/>
              <a:uFillTx/>
              <a:latin typeface="Times New Roman"/>
            </a:endParaRPr>
          </a:p>
        </p:txBody>
      </p:sp>
      <p:sp>
        <p:nvSpPr>
          <p:cNvPr id="122" name=""/>
          <p:cNvSpPr/>
          <p:nvPr/>
        </p:nvSpPr>
        <p:spPr>
          <a:xfrm>
            <a:off x="1295280" y="3063960"/>
            <a:ext cx="162000" cy="145800"/>
          </a:xfrm>
          <a:prstGeom prst="rightArrow">
            <a:avLst>
              <a:gd name="adj1" fmla="val 50000"/>
              <a:gd name="adj2" fmla="val 27778"/>
            </a:avLst>
          </a:prstGeom>
          <a:solidFill>
            <a:srgbClr val="3333cc"/>
          </a:solidFill>
          <a:ln w="9360">
            <a:solidFill>
              <a:srgbClr val="000080"/>
            </a:solidFill>
            <a:miter/>
          </a:ln>
        </p:spPr>
        <p:style>
          <a:lnRef idx="0"/>
          <a:fillRef idx="0"/>
          <a:effectRef idx="0"/>
          <a:fontRef idx="minor"/>
        </p:style>
        <p:txBody>
          <a:bodyPr wrap="none" lIns="90000" rIns="90000" tIns="26280" bIns="26280" anchor="ctr">
            <a:noAutofit/>
          </a:bodyPr>
          <a:p>
            <a:endParaRPr b="0" lang="en-US" sz="2400" strike="noStrike" u="none">
              <a:solidFill>
                <a:srgbClr val="000000"/>
              </a:solidFill>
              <a:effectLst/>
              <a:uFillTx/>
              <a:latin typeface="Times New Roman"/>
            </a:endParaRPr>
          </a:p>
        </p:txBody>
      </p:sp>
      <p:sp>
        <p:nvSpPr>
          <p:cNvPr id="123" name=""/>
          <p:cNvSpPr/>
          <p:nvPr/>
        </p:nvSpPr>
        <p:spPr>
          <a:xfrm>
            <a:off x="1295280" y="3765600"/>
            <a:ext cx="162000" cy="146160"/>
          </a:xfrm>
          <a:prstGeom prst="rightArrow">
            <a:avLst>
              <a:gd name="adj1" fmla="val 50000"/>
              <a:gd name="adj2" fmla="val 27709"/>
            </a:avLst>
          </a:prstGeom>
          <a:solidFill>
            <a:srgbClr val="3333cc"/>
          </a:solidFill>
          <a:ln w="9360">
            <a:solidFill>
              <a:srgbClr val="000080"/>
            </a:solidFill>
            <a:miter/>
          </a:ln>
        </p:spPr>
        <p:style>
          <a:lnRef idx="0"/>
          <a:fillRef idx="0"/>
          <a:effectRef idx="0"/>
          <a:fontRef idx="minor"/>
        </p:style>
        <p:txBody>
          <a:bodyPr wrap="none" lIns="90000" rIns="90000" tIns="26640" bIns="26640" anchor="ctr">
            <a:noAutofit/>
          </a:bodyPr>
          <a:p>
            <a:endParaRPr b="0" lang="en-US" sz="2400" strike="noStrike" u="none">
              <a:solidFill>
                <a:srgbClr val="000000"/>
              </a:solidFill>
              <a:effectLst/>
              <a:uFillTx/>
              <a:latin typeface="Times New Roman"/>
            </a:endParaRPr>
          </a:p>
        </p:txBody>
      </p:sp>
      <p:sp>
        <p:nvSpPr>
          <p:cNvPr id="124" name=""/>
          <p:cNvSpPr/>
          <p:nvPr/>
        </p:nvSpPr>
        <p:spPr>
          <a:xfrm>
            <a:off x="1295280" y="4952880"/>
            <a:ext cx="162000" cy="146160"/>
          </a:xfrm>
          <a:prstGeom prst="rightArrow">
            <a:avLst>
              <a:gd name="adj1" fmla="val 50000"/>
              <a:gd name="adj2" fmla="val 27709"/>
            </a:avLst>
          </a:prstGeom>
          <a:solidFill>
            <a:srgbClr val="3333cc"/>
          </a:solidFill>
          <a:ln w="9360">
            <a:solidFill>
              <a:srgbClr val="000080"/>
            </a:solidFill>
            <a:miter/>
          </a:ln>
        </p:spPr>
        <p:style>
          <a:lnRef idx="0"/>
          <a:fillRef idx="0"/>
          <a:effectRef idx="0"/>
          <a:fontRef idx="minor"/>
        </p:style>
        <p:txBody>
          <a:bodyPr wrap="none" lIns="90000" rIns="90000" tIns="26640" bIns="26640" anchor="ctr">
            <a:noAutofit/>
          </a:bodyPr>
          <a:p>
            <a:endParaRPr b="0" lang="en-US" sz="2400" strike="noStrike" u="none">
              <a:solidFill>
                <a:srgbClr val="000000"/>
              </a:solidFill>
              <a:effectLst/>
              <a:uFillTx/>
              <a:latin typeface="Times New Roman"/>
            </a:endParaRPr>
          </a:p>
        </p:txBody>
      </p:sp>
      <p:sp>
        <p:nvSpPr>
          <p:cNvPr id="125" name=""/>
          <p:cNvSpPr/>
          <p:nvPr/>
        </p:nvSpPr>
        <p:spPr>
          <a:xfrm>
            <a:off x="1676520" y="4114800"/>
            <a:ext cx="152280" cy="76320"/>
          </a:xfrm>
          <a:prstGeom prst="flowChartConnector">
            <a:avLst/>
          </a:prstGeom>
          <a:solidFill>
            <a:srgbClr val="00cc99"/>
          </a:solidFill>
          <a:ln w="9360">
            <a:solidFill>
              <a:srgbClr val="000000"/>
            </a:solidFill>
            <a:miter/>
          </a:ln>
        </p:spPr>
        <p:style>
          <a:lnRef idx="0"/>
          <a:fillRef idx="0"/>
          <a:effectRef idx="0"/>
          <a:fontRef idx="minor"/>
        </p:style>
        <p:txBody>
          <a:bodyPr wrap="none" lIns="90000" rIns="90000" tIns="7200" bIns="7200" anchor="ctr">
            <a:noAutofit/>
          </a:bodyPr>
          <a:p>
            <a:endParaRPr b="0" lang="en-US" sz="2400" strike="noStrike" u="none">
              <a:solidFill>
                <a:srgbClr val="000000"/>
              </a:solidFill>
              <a:effectLst/>
              <a:uFillTx/>
              <a:latin typeface="Times New Roman"/>
            </a:endParaRPr>
          </a:p>
        </p:txBody>
      </p:sp>
      <p:sp>
        <p:nvSpPr>
          <p:cNvPr id="126" name=""/>
          <p:cNvSpPr/>
          <p:nvPr/>
        </p:nvSpPr>
        <p:spPr>
          <a:xfrm>
            <a:off x="1676520" y="4403880"/>
            <a:ext cx="152280" cy="75960"/>
          </a:xfrm>
          <a:prstGeom prst="flowChartConnector">
            <a:avLst/>
          </a:prstGeom>
          <a:solidFill>
            <a:srgbClr val="00cc99"/>
          </a:solidFill>
          <a:ln w="9360">
            <a:solidFill>
              <a:srgbClr val="000000"/>
            </a:solidFill>
            <a:miter/>
          </a:ln>
        </p:spPr>
        <p:style>
          <a:lnRef idx="0"/>
          <a:fillRef idx="0"/>
          <a:effectRef idx="0"/>
          <a:fontRef idx="minor"/>
        </p:style>
        <p:txBody>
          <a:bodyPr wrap="none" lIns="90000" rIns="90000" tIns="6840" bIns="6840" anchor="ctr">
            <a:noAutofit/>
          </a:bodyPr>
          <a:p>
            <a:endParaRPr b="0" lang="en-US" sz="2400" strike="noStrike" u="none">
              <a:solidFill>
                <a:srgbClr val="000000"/>
              </a:solidFill>
              <a:effectLst/>
              <a:uFillTx/>
              <a:latin typeface="Times New Roman"/>
            </a:endParaRPr>
          </a:p>
        </p:txBody>
      </p:sp>
      <p:sp>
        <p:nvSpPr>
          <p:cNvPr id="127" name=""/>
          <p:cNvSpPr/>
          <p:nvPr/>
        </p:nvSpPr>
        <p:spPr>
          <a:xfrm>
            <a:off x="1676520" y="4692600"/>
            <a:ext cx="152280" cy="76320"/>
          </a:xfrm>
          <a:prstGeom prst="flowChartConnector">
            <a:avLst/>
          </a:prstGeom>
          <a:solidFill>
            <a:srgbClr val="00cc99"/>
          </a:solidFill>
          <a:ln w="9360">
            <a:solidFill>
              <a:srgbClr val="000000"/>
            </a:solidFill>
            <a:miter/>
          </a:ln>
        </p:spPr>
        <p:style>
          <a:lnRef idx="0"/>
          <a:fillRef idx="0"/>
          <a:effectRef idx="0"/>
          <a:fontRef idx="minor"/>
        </p:style>
        <p:txBody>
          <a:bodyPr wrap="none" lIns="90000" rIns="90000" tIns="7200" bIns="7200" anchor="ctr">
            <a:noAutofit/>
          </a:bodyPr>
          <a:p>
            <a:endParaRPr b="0" lang="en-US" sz="2400" strike="noStrike" u="none">
              <a:solidFill>
                <a:srgbClr val="000000"/>
              </a:solidFill>
              <a:effectLst/>
              <a:uFillTx/>
              <a:latin typeface="Times New Roman"/>
            </a:endParaRPr>
          </a:p>
        </p:txBody>
      </p:sp>
      <p:sp>
        <p:nvSpPr>
          <p:cNvPr id="128" name=""/>
          <p:cNvSpPr/>
          <p:nvPr/>
        </p:nvSpPr>
        <p:spPr>
          <a:xfrm>
            <a:off x="1676520" y="5318280"/>
            <a:ext cx="152280" cy="75960"/>
          </a:xfrm>
          <a:prstGeom prst="flowChartConnector">
            <a:avLst/>
          </a:prstGeom>
          <a:solidFill>
            <a:srgbClr val="00cc99"/>
          </a:solidFill>
          <a:ln w="9360">
            <a:solidFill>
              <a:srgbClr val="000000"/>
            </a:solidFill>
            <a:miter/>
          </a:ln>
        </p:spPr>
        <p:style>
          <a:lnRef idx="0"/>
          <a:fillRef idx="0"/>
          <a:effectRef idx="0"/>
          <a:fontRef idx="minor"/>
        </p:style>
        <p:txBody>
          <a:bodyPr wrap="none" lIns="90000" rIns="90000" tIns="6840" bIns="6840" anchor="ctr">
            <a:noAutofit/>
          </a:bodyPr>
          <a:p>
            <a:endParaRPr b="0" lang="en-US" sz="2400" strike="noStrike" u="none">
              <a:solidFill>
                <a:srgbClr val="000000"/>
              </a:solidFill>
              <a:effectLst/>
              <a:uFillTx/>
              <a:latin typeface="Times New Roman"/>
            </a:endParaRPr>
          </a:p>
        </p:txBody>
      </p:sp>
      <p:sp>
        <p:nvSpPr>
          <p:cNvPr id="129" name=""/>
          <p:cNvSpPr/>
          <p:nvPr/>
        </p:nvSpPr>
        <p:spPr>
          <a:xfrm>
            <a:off x="1676520" y="5622840"/>
            <a:ext cx="152280" cy="76320"/>
          </a:xfrm>
          <a:prstGeom prst="flowChartConnector">
            <a:avLst/>
          </a:prstGeom>
          <a:solidFill>
            <a:srgbClr val="00cc99"/>
          </a:solidFill>
          <a:ln w="9360">
            <a:solidFill>
              <a:srgbClr val="000000"/>
            </a:solidFill>
            <a:miter/>
          </a:ln>
        </p:spPr>
        <p:style>
          <a:lnRef idx="0"/>
          <a:fillRef idx="0"/>
          <a:effectRef idx="0"/>
          <a:fontRef idx="minor"/>
        </p:style>
        <p:txBody>
          <a:bodyPr wrap="none" lIns="90000" rIns="90000" tIns="7200" bIns="7200" anchor="ctr">
            <a:noAutofit/>
          </a:bodyPr>
          <a:p>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ffffff"/>
            </a:gs>
            <a:gs pos="100000">
              <a:srgbClr val="99ccff"/>
            </a:gs>
          </a:gsLst>
          <a:lin ang="5400000"/>
        </a:gradFill>
      </p:bgPr>
    </p:bg>
    <p:spTree>
      <p:nvGrpSpPr>
        <p:cNvPr id="1" name=""/>
        <p:cNvGrpSpPr/>
        <p:nvPr/>
      </p:nvGrpSpPr>
      <p:grpSpPr>
        <a:xfrm>
          <a:off x="0" y="0"/>
          <a:ext cx="0" cy="0"/>
          <a:chOff x="0" y="0"/>
          <a:chExt cx="0" cy="0"/>
        </a:xfrm>
      </p:grpSpPr>
      <p:sp>
        <p:nvSpPr>
          <p:cNvPr id="130" name=""/>
          <p:cNvSpPr/>
          <p:nvPr/>
        </p:nvSpPr>
        <p:spPr>
          <a:xfrm>
            <a:off x="380880" y="762120"/>
            <a:ext cx="8153640" cy="609480"/>
          </a:xfrm>
          <a:prstGeom prst="rect">
            <a:avLst/>
          </a:prstGeom>
          <a:gradFill rotWithShape="0">
            <a:gsLst>
              <a:gs pos="0">
                <a:srgbClr val="ffffff"/>
              </a:gs>
              <a:gs pos="100000">
                <a:srgbClr val="0099ff"/>
              </a:gs>
            </a:gsLst>
            <a:path path="rect">
              <a:fillToRect l="50000" t="50000" r="50000" b="50000"/>
            </a:path>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31" name="PlaceHolder 1"/>
          <p:cNvSpPr>
            <a:spLocks noGrp="1"/>
          </p:cNvSpPr>
          <p:nvPr>
            <p:ph type="title"/>
          </p:nvPr>
        </p:nvSpPr>
        <p:spPr>
          <a:xfrm>
            <a:off x="685800" y="609120"/>
            <a:ext cx="7772400" cy="83844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ENERGY DERIVATIVES</a:t>
            </a:r>
            <a:endParaRPr b="0" lang="en-US" sz="3200" strike="noStrike" u="none">
              <a:solidFill>
                <a:srgbClr val="000000"/>
              </a:solidFill>
              <a:effectLst/>
              <a:uFillTx/>
              <a:latin typeface="Times New Roman"/>
            </a:endParaRPr>
          </a:p>
        </p:txBody>
      </p:sp>
      <p:sp>
        <p:nvSpPr>
          <p:cNvPr id="132" name="PlaceHolder 2"/>
          <p:cNvSpPr>
            <a:spLocks noGrp="1"/>
          </p:cNvSpPr>
          <p:nvPr>
            <p:ph/>
          </p:nvPr>
        </p:nvSpPr>
        <p:spPr>
          <a:xfrm>
            <a:off x="685800" y="1676160"/>
            <a:ext cx="7772400" cy="4800600"/>
          </a:xfrm>
          <a:prstGeom prst="rect">
            <a:avLst/>
          </a:prstGeom>
          <a:noFill/>
          <a:ln w="0">
            <a:noFill/>
          </a:ln>
        </p:spPr>
        <p:txBody>
          <a:bodyPr lIns="90000" rIns="90000" tIns="46800" bIns="46800" anchor="t">
            <a:normAutofit/>
          </a:bodyPr>
          <a:p>
            <a:pPr marL="343080" indent="-52560" algn="ctr">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imes New Roman"/>
              </a:rPr>
              <a:t>Counterparty Issues </a:t>
            </a:r>
            <a:r>
              <a:rPr b="0" lang="en-US" sz="2000" strike="noStrike" u="none">
                <a:solidFill>
                  <a:srgbClr val="000000"/>
                </a:solidFill>
                <a:effectLst/>
                <a:uFillTx/>
                <a:latin typeface="Times New Roman"/>
              </a:rPr>
              <a:t>(cont’d)</a:t>
            </a:r>
            <a:endParaRPr b="0" lang="en-US" sz="2000" strike="noStrike" u="none">
              <a:solidFill>
                <a:srgbClr val="000000"/>
              </a:solidFill>
              <a:effectLst/>
              <a:uFillTx/>
              <a:latin typeface="Times New Roman"/>
            </a:endParaRPr>
          </a:p>
          <a:p>
            <a:pPr marL="343080" indent="-52560">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Solutions</a:t>
            </a:r>
            <a:endParaRPr b="0" lang="en-US" sz="2000" strike="noStrike" u="none">
              <a:solidFill>
                <a:srgbClr val="000000"/>
              </a:solidFill>
              <a:effectLst/>
              <a:uFillTx/>
              <a:latin typeface="Times New Roman"/>
            </a:endParaRPr>
          </a:p>
          <a:p>
            <a:pPr lvl="1" marL="743040" indent="-6048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Documentation</a:t>
            </a:r>
            <a:endParaRPr b="0" lang="en-US" sz="1800" strike="noStrike" u="none">
              <a:solidFill>
                <a:srgbClr val="000000"/>
              </a:solidFill>
              <a:effectLst/>
              <a:uFillTx/>
              <a:latin typeface="Times New Roman"/>
            </a:endParaRPr>
          </a:p>
          <a:p>
            <a:pPr lvl="2" marL="1143000" indent="-66600">
              <a:spcBef>
                <a:spcPts val="400"/>
              </a:spcBef>
              <a:buNone/>
              <a:tabLst>
                <a:tab algn="l" pos="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Additional representations and warranties</a:t>
            </a:r>
            <a:endParaRPr b="0" lang="en-US" sz="1600" strike="noStrike" u="none">
              <a:solidFill>
                <a:srgbClr val="000000"/>
              </a:solidFill>
              <a:effectLst/>
              <a:uFillTx/>
              <a:latin typeface="Times New Roman"/>
            </a:endParaRPr>
          </a:p>
          <a:p>
            <a:pPr lvl="2" marL="1143000" indent="-66600">
              <a:spcBef>
                <a:spcPts val="400"/>
              </a:spcBef>
              <a:buNone/>
              <a:tabLst>
                <a:tab algn="l" pos="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“Incipient Illegality”</a:t>
            </a:r>
            <a:endParaRPr b="0" lang="en-US" sz="1600" strike="noStrike" u="none">
              <a:solidFill>
                <a:srgbClr val="000000"/>
              </a:solidFill>
              <a:effectLst/>
              <a:uFillTx/>
              <a:latin typeface="Times New Roman"/>
            </a:endParaRPr>
          </a:p>
          <a:p>
            <a:pPr lvl="2" marL="1143000" indent="-66600">
              <a:spcBef>
                <a:spcPts val="400"/>
              </a:spcBef>
              <a:buNone/>
              <a:tabLst>
                <a:tab algn="l" pos="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Automatic Early Termination?</a:t>
            </a:r>
            <a:endParaRPr b="0" lang="en-US" sz="1600" strike="noStrike" u="none">
              <a:solidFill>
                <a:srgbClr val="000000"/>
              </a:solidFill>
              <a:effectLst/>
              <a:uFillTx/>
              <a:latin typeface="Times New Roman"/>
            </a:endParaRPr>
          </a:p>
          <a:p>
            <a:pPr lvl="1" marL="743040" indent="-6048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Due diligence</a:t>
            </a:r>
            <a:endParaRPr b="0" lang="en-US" sz="1800" strike="noStrike" u="none">
              <a:solidFill>
                <a:srgbClr val="000000"/>
              </a:solidFill>
              <a:effectLst/>
              <a:uFillTx/>
              <a:latin typeface="Times New Roman"/>
            </a:endParaRPr>
          </a:p>
          <a:p>
            <a:pPr lvl="1" marL="743040" indent="-6048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Legal opinions, advice of local counsel</a:t>
            </a:r>
            <a:endParaRPr b="0" lang="en-US" sz="1800" strike="noStrike" u="none">
              <a:solidFill>
                <a:srgbClr val="000000"/>
              </a:solidFill>
              <a:effectLst/>
              <a:uFillTx/>
              <a:latin typeface="Times New Roman"/>
            </a:endParaRPr>
          </a:p>
          <a:p>
            <a:pPr lvl="1" marL="743040" indent="-6048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Resolutions, officers’ certificates</a:t>
            </a:r>
            <a:endParaRPr b="0" lang="en-US" sz="1800" strike="noStrike" u="none">
              <a:solidFill>
                <a:srgbClr val="000000"/>
              </a:solidFill>
              <a:effectLst/>
              <a:uFillTx/>
              <a:latin typeface="Times New Roman"/>
            </a:endParaRPr>
          </a:p>
          <a:p>
            <a:pPr marL="343080" indent="-5256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p:txBody>
      </p:sp>
      <p:sp>
        <p:nvSpPr>
          <p:cNvPr id="133" name=""/>
          <p:cNvSpPr/>
          <p:nvPr/>
        </p:nvSpPr>
        <p:spPr>
          <a:xfrm>
            <a:off x="1600200" y="2971800"/>
            <a:ext cx="152280" cy="76320"/>
          </a:xfrm>
          <a:prstGeom prst="flowChartConnector">
            <a:avLst/>
          </a:prstGeom>
          <a:solidFill>
            <a:srgbClr val="00cc99"/>
          </a:solidFill>
          <a:ln w="9360">
            <a:solidFill>
              <a:srgbClr val="000000"/>
            </a:solidFill>
            <a:miter/>
          </a:ln>
        </p:spPr>
        <p:style>
          <a:lnRef idx="0"/>
          <a:fillRef idx="0"/>
          <a:effectRef idx="0"/>
          <a:fontRef idx="minor"/>
        </p:style>
        <p:txBody>
          <a:bodyPr wrap="none" lIns="90000" rIns="90000" tIns="7200" bIns="7200" anchor="ctr">
            <a:noAutofit/>
          </a:bodyPr>
          <a:p>
            <a:endParaRPr b="0" lang="en-US" sz="2400" strike="noStrike" u="none">
              <a:solidFill>
                <a:srgbClr val="000000"/>
              </a:solidFill>
              <a:effectLst/>
              <a:uFillTx/>
              <a:latin typeface="Times New Roman"/>
            </a:endParaRPr>
          </a:p>
        </p:txBody>
      </p:sp>
      <p:sp>
        <p:nvSpPr>
          <p:cNvPr id="134" name=""/>
          <p:cNvSpPr/>
          <p:nvPr/>
        </p:nvSpPr>
        <p:spPr>
          <a:xfrm>
            <a:off x="1600200" y="3276720"/>
            <a:ext cx="152280" cy="75960"/>
          </a:xfrm>
          <a:prstGeom prst="flowChartConnector">
            <a:avLst/>
          </a:prstGeom>
          <a:solidFill>
            <a:srgbClr val="00cc99"/>
          </a:solidFill>
          <a:ln w="9360">
            <a:solidFill>
              <a:srgbClr val="000000"/>
            </a:solidFill>
            <a:miter/>
          </a:ln>
        </p:spPr>
        <p:style>
          <a:lnRef idx="0"/>
          <a:fillRef idx="0"/>
          <a:effectRef idx="0"/>
          <a:fontRef idx="minor"/>
        </p:style>
        <p:txBody>
          <a:bodyPr wrap="none" lIns="90000" rIns="90000" tIns="6840" bIns="6840" anchor="ctr">
            <a:noAutofit/>
          </a:bodyPr>
          <a:p>
            <a:endParaRPr b="0" lang="en-US" sz="2400" strike="noStrike" u="none">
              <a:solidFill>
                <a:srgbClr val="000000"/>
              </a:solidFill>
              <a:effectLst/>
              <a:uFillTx/>
              <a:latin typeface="Times New Roman"/>
            </a:endParaRPr>
          </a:p>
        </p:txBody>
      </p:sp>
      <p:sp>
        <p:nvSpPr>
          <p:cNvPr id="135" name=""/>
          <p:cNvSpPr/>
          <p:nvPr/>
        </p:nvSpPr>
        <p:spPr>
          <a:xfrm>
            <a:off x="1600200" y="3581280"/>
            <a:ext cx="152280" cy="76320"/>
          </a:xfrm>
          <a:prstGeom prst="flowChartConnector">
            <a:avLst/>
          </a:prstGeom>
          <a:solidFill>
            <a:srgbClr val="00cc99"/>
          </a:solidFill>
          <a:ln w="9360">
            <a:solidFill>
              <a:srgbClr val="000000"/>
            </a:solidFill>
            <a:miter/>
          </a:ln>
        </p:spPr>
        <p:style>
          <a:lnRef idx="0"/>
          <a:fillRef idx="0"/>
          <a:effectRef idx="0"/>
          <a:fontRef idx="minor"/>
        </p:style>
        <p:txBody>
          <a:bodyPr wrap="none" lIns="90000" rIns="90000" tIns="7200" bIns="7200" anchor="ctr">
            <a:noAutofit/>
          </a:bodyPr>
          <a:p>
            <a:endParaRPr b="0" lang="en-US" sz="2400" strike="noStrike" u="none">
              <a:solidFill>
                <a:srgbClr val="000000"/>
              </a:solidFill>
              <a:effectLst/>
              <a:uFillTx/>
              <a:latin typeface="Times New Roman"/>
            </a:endParaRPr>
          </a:p>
        </p:txBody>
      </p:sp>
      <p:sp>
        <p:nvSpPr>
          <p:cNvPr id="136" name=""/>
          <p:cNvSpPr/>
          <p:nvPr/>
        </p:nvSpPr>
        <p:spPr>
          <a:xfrm>
            <a:off x="1219320" y="2635200"/>
            <a:ext cx="161640" cy="146160"/>
          </a:xfrm>
          <a:prstGeom prst="rightArrow">
            <a:avLst>
              <a:gd name="adj1" fmla="val 50000"/>
              <a:gd name="adj2" fmla="val 27648"/>
            </a:avLst>
          </a:prstGeom>
          <a:solidFill>
            <a:srgbClr val="3333cc"/>
          </a:solidFill>
          <a:ln w="9360">
            <a:solidFill>
              <a:srgbClr val="000080"/>
            </a:solidFill>
            <a:miter/>
          </a:ln>
        </p:spPr>
        <p:style>
          <a:lnRef idx="0"/>
          <a:fillRef idx="0"/>
          <a:effectRef idx="0"/>
          <a:fontRef idx="minor"/>
        </p:style>
        <p:txBody>
          <a:bodyPr wrap="none" lIns="90000" rIns="90000" tIns="26640" bIns="26640" anchor="ctr">
            <a:noAutofit/>
          </a:bodyPr>
          <a:p>
            <a:endParaRPr b="0" lang="en-US" sz="2400" strike="noStrike" u="none">
              <a:solidFill>
                <a:srgbClr val="000000"/>
              </a:solidFill>
              <a:effectLst/>
              <a:uFillTx/>
              <a:latin typeface="Times New Roman"/>
            </a:endParaRPr>
          </a:p>
        </p:txBody>
      </p:sp>
      <p:sp>
        <p:nvSpPr>
          <p:cNvPr id="137" name=""/>
          <p:cNvSpPr/>
          <p:nvPr/>
        </p:nvSpPr>
        <p:spPr>
          <a:xfrm>
            <a:off x="1219320" y="3841920"/>
            <a:ext cx="161640" cy="145800"/>
          </a:xfrm>
          <a:prstGeom prst="rightArrow">
            <a:avLst>
              <a:gd name="adj1" fmla="val 50000"/>
              <a:gd name="adj2" fmla="val 27716"/>
            </a:avLst>
          </a:prstGeom>
          <a:solidFill>
            <a:srgbClr val="3333cc"/>
          </a:solidFill>
          <a:ln w="9360">
            <a:solidFill>
              <a:srgbClr val="000080"/>
            </a:solidFill>
            <a:miter/>
          </a:ln>
        </p:spPr>
        <p:style>
          <a:lnRef idx="0"/>
          <a:fillRef idx="0"/>
          <a:effectRef idx="0"/>
          <a:fontRef idx="minor"/>
        </p:style>
        <p:txBody>
          <a:bodyPr wrap="none" lIns="90000" rIns="90000" tIns="26280" bIns="26280" anchor="ctr">
            <a:noAutofit/>
          </a:bodyPr>
          <a:p>
            <a:endParaRPr b="0" lang="en-US" sz="2400" strike="noStrike" u="none">
              <a:solidFill>
                <a:srgbClr val="000000"/>
              </a:solidFill>
              <a:effectLst/>
              <a:uFillTx/>
              <a:latin typeface="Times New Roman"/>
            </a:endParaRPr>
          </a:p>
        </p:txBody>
      </p:sp>
      <p:sp>
        <p:nvSpPr>
          <p:cNvPr id="138" name=""/>
          <p:cNvSpPr/>
          <p:nvPr/>
        </p:nvSpPr>
        <p:spPr>
          <a:xfrm>
            <a:off x="1219320" y="4191120"/>
            <a:ext cx="161640" cy="145800"/>
          </a:xfrm>
          <a:prstGeom prst="rightArrow">
            <a:avLst>
              <a:gd name="adj1" fmla="val 50000"/>
              <a:gd name="adj2" fmla="val 27716"/>
            </a:avLst>
          </a:prstGeom>
          <a:solidFill>
            <a:srgbClr val="3333cc"/>
          </a:solidFill>
          <a:ln w="9360">
            <a:solidFill>
              <a:srgbClr val="000080"/>
            </a:solidFill>
            <a:miter/>
          </a:ln>
        </p:spPr>
        <p:style>
          <a:lnRef idx="0"/>
          <a:fillRef idx="0"/>
          <a:effectRef idx="0"/>
          <a:fontRef idx="minor"/>
        </p:style>
        <p:txBody>
          <a:bodyPr wrap="none" lIns="90000" rIns="90000" tIns="26280" bIns="26280" anchor="ctr">
            <a:noAutofit/>
          </a:bodyPr>
          <a:p>
            <a:endParaRPr b="0" lang="en-US" sz="2400" strike="noStrike" u="none">
              <a:solidFill>
                <a:srgbClr val="000000"/>
              </a:solidFill>
              <a:effectLst/>
              <a:uFillTx/>
              <a:latin typeface="Times New Roman"/>
            </a:endParaRPr>
          </a:p>
        </p:txBody>
      </p:sp>
      <p:sp>
        <p:nvSpPr>
          <p:cNvPr id="139" name=""/>
          <p:cNvSpPr/>
          <p:nvPr/>
        </p:nvSpPr>
        <p:spPr>
          <a:xfrm>
            <a:off x="1219320" y="4511520"/>
            <a:ext cx="161640" cy="146160"/>
          </a:xfrm>
          <a:prstGeom prst="rightArrow">
            <a:avLst>
              <a:gd name="adj1" fmla="val 50000"/>
              <a:gd name="adj2" fmla="val 27648"/>
            </a:avLst>
          </a:prstGeom>
          <a:solidFill>
            <a:srgbClr val="3333cc"/>
          </a:solidFill>
          <a:ln w="9360">
            <a:solidFill>
              <a:srgbClr val="000080"/>
            </a:solidFill>
            <a:miter/>
          </a:ln>
        </p:spPr>
        <p:style>
          <a:lnRef idx="0"/>
          <a:fillRef idx="0"/>
          <a:effectRef idx="0"/>
          <a:fontRef idx="minor"/>
        </p:style>
        <p:txBody>
          <a:bodyPr wrap="none" lIns="90000" rIns="90000" tIns="26640" bIns="26640" anchor="ctr">
            <a:noAutofit/>
          </a:bodyPr>
          <a:p>
            <a:endParaRPr b="0" lang="en-US" sz="2400" strike="noStrike" u="none">
              <a:solidFill>
                <a:srgbClr val="000000"/>
              </a:solidFill>
              <a:effectLst/>
              <a:uFillTx/>
              <a:latin typeface="Times New Roman"/>
            </a:endParaRPr>
          </a:p>
        </p:txBody>
      </p:sp>
      <p:sp>
        <p:nvSpPr>
          <p:cNvPr id="140" name=""/>
          <p:cNvSpPr/>
          <p:nvPr/>
        </p:nvSpPr>
        <p:spPr>
          <a:xfrm>
            <a:off x="762120" y="2286000"/>
            <a:ext cx="171360" cy="152280"/>
          </a:xfrm>
          <a:prstGeom prst="diamond">
            <a:avLst/>
          </a:prstGeom>
          <a:solidFill>
            <a:srgbClr val="ffff00"/>
          </a:solidFill>
          <a:ln w="9360">
            <a:solidFill>
              <a:srgbClr val="000000"/>
            </a:solidFill>
            <a:miter/>
          </a:ln>
        </p:spPr>
        <p:style>
          <a:lnRef idx="0"/>
          <a:fillRef idx="0"/>
          <a:effectRef idx="0"/>
          <a:fontRef idx="minor"/>
        </p:style>
        <p:txBody>
          <a:bodyPr wrap="none" lIns="90000" rIns="90000" tIns="29520" bIns="29520" anchor="ctr">
            <a:noAutofit/>
          </a:bodyPr>
          <a:p>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ffffff"/>
            </a:gs>
            <a:gs pos="100000">
              <a:srgbClr val="99ccff"/>
            </a:gs>
          </a:gsLst>
          <a:lin ang="5400000"/>
        </a:gradFill>
      </p:bgPr>
    </p:bg>
    <p:spTree>
      <p:nvGrpSpPr>
        <p:cNvPr id="1" name=""/>
        <p:cNvGrpSpPr/>
        <p:nvPr/>
      </p:nvGrpSpPr>
      <p:grpSpPr>
        <a:xfrm>
          <a:off x="0" y="0"/>
          <a:ext cx="0" cy="0"/>
          <a:chOff x="0" y="0"/>
          <a:chExt cx="0" cy="0"/>
        </a:xfrm>
      </p:grpSpPr>
      <p:sp>
        <p:nvSpPr>
          <p:cNvPr id="141" name=""/>
          <p:cNvSpPr/>
          <p:nvPr/>
        </p:nvSpPr>
        <p:spPr>
          <a:xfrm>
            <a:off x="380880" y="762120"/>
            <a:ext cx="8153640" cy="609480"/>
          </a:xfrm>
          <a:prstGeom prst="rect">
            <a:avLst/>
          </a:prstGeom>
          <a:gradFill rotWithShape="0">
            <a:gsLst>
              <a:gs pos="0">
                <a:srgbClr val="ffffff"/>
              </a:gs>
              <a:gs pos="100000">
                <a:srgbClr val="0099ff"/>
              </a:gs>
            </a:gsLst>
            <a:path path="rect">
              <a:fillToRect l="50000" t="50000" r="50000" b="50000"/>
            </a:path>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42" name="PlaceHolder 1"/>
          <p:cNvSpPr>
            <a:spLocks noGrp="1"/>
          </p:cNvSpPr>
          <p:nvPr>
            <p:ph type="title"/>
          </p:nvPr>
        </p:nvSpPr>
        <p:spPr>
          <a:xfrm>
            <a:off x="685800" y="609120"/>
            <a:ext cx="7772400" cy="83844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WEATHER DERIVATIVES</a:t>
            </a:r>
            <a:endParaRPr b="0" lang="en-US" sz="3200" strike="noStrike" u="none">
              <a:solidFill>
                <a:srgbClr val="000000"/>
              </a:solidFill>
              <a:effectLst/>
              <a:uFillTx/>
              <a:latin typeface="Times New Roman"/>
            </a:endParaRPr>
          </a:p>
        </p:txBody>
      </p:sp>
      <p:sp>
        <p:nvSpPr>
          <p:cNvPr id="143" name="PlaceHolder 2"/>
          <p:cNvSpPr>
            <a:spLocks noGrp="1"/>
          </p:cNvSpPr>
          <p:nvPr>
            <p:ph/>
          </p:nvPr>
        </p:nvSpPr>
        <p:spPr>
          <a:xfrm>
            <a:off x="685800" y="1447560"/>
            <a:ext cx="7772400" cy="4800600"/>
          </a:xfrm>
          <a:prstGeom prst="rect">
            <a:avLst/>
          </a:prstGeom>
          <a:noFill/>
          <a:ln w="0">
            <a:noFill/>
          </a:ln>
        </p:spPr>
        <p:txBody>
          <a:bodyPr lIns="90000" rIns="90000" tIns="46800" bIns="46800" anchor="t">
            <a:normAutofit/>
          </a:bodyPr>
          <a:p>
            <a:pPr marL="343080" indent="9360" algn="ctr">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p>
            <a:pPr marL="343080" indent="9360">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The Market</a:t>
            </a:r>
            <a:endParaRPr b="0" lang="en-US" sz="2000" strike="noStrike" u="none">
              <a:solidFill>
                <a:srgbClr val="000000"/>
              </a:solidFill>
              <a:effectLst/>
              <a:uFillTx/>
              <a:latin typeface="Times New Roman"/>
            </a:endParaRPr>
          </a:p>
          <a:p>
            <a:pPr lvl="1" marL="743040" indent="324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Weather affects an estimated $2 trillion of the $9 trillion US economy</a:t>
            </a:r>
            <a:endParaRPr b="0" lang="en-US" sz="1800" strike="noStrike" u="none">
              <a:solidFill>
                <a:srgbClr val="000000"/>
              </a:solidFill>
              <a:effectLst/>
              <a:uFillTx/>
              <a:latin typeface="Times New Roman"/>
            </a:endParaRPr>
          </a:p>
          <a:p>
            <a:pPr lvl="1" marL="743040" indent="324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The first OTC weather derivative transaction, designed to stabilize</a:t>
            </a:r>
            <a:endParaRPr b="0" lang="en-US" sz="1800" strike="noStrike" u="none">
              <a:solidFill>
                <a:srgbClr val="000000"/>
              </a:solidFill>
              <a:effectLst/>
              <a:uFillTx/>
              <a:latin typeface="Times New Roman"/>
            </a:endParaRPr>
          </a:p>
          <a:p>
            <a:pPr lvl="1" marL="743040" indent="324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weather-sensitive revenues, was completed in August 1997</a:t>
            </a:r>
            <a:endParaRPr b="0" lang="en-US" sz="1800" strike="noStrike" u="none">
              <a:solidFill>
                <a:srgbClr val="000000"/>
              </a:solidFill>
              <a:effectLst/>
              <a:uFillTx/>
              <a:latin typeface="Times New Roman"/>
            </a:endParaRPr>
          </a:p>
          <a:p>
            <a:pPr lvl="1" marL="743040" indent="324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In February 1999, CME announced plans for the first exchange-traded</a:t>
            </a:r>
            <a:endParaRPr b="0" lang="en-US" sz="1800" strike="noStrike" u="none">
              <a:solidFill>
                <a:srgbClr val="000000"/>
              </a:solidFill>
              <a:effectLst/>
              <a:uFillTx/>
              <a:latin typeface="Times New Roman"/>
            </a:endParaRPr>
          </a:p>
          <a:p>
            <a:pPr lvl="1" marL="743040" indent="324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weather temperature futures and options</a:t>
            </a:r>
            <a:endParaRPr b="0" lang="en-US" sz="1800" strike="noStrike" u="none">
              <a:solidFill>
                <a:srgbClr val="000000"/>
              </a:solidFill>
              <a:effectLst/>
              <a:uFillTx/>
              <a:latin typeface="Times New Roman"/>
            </a:endParaRPr>
          </a:p>
          <a:p>
            <a:pPr lvl="1" marL="743040" indent="324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Today, more than 1,200 OTC transactions have occurred with a</a:t>
            </a:r>
            <a:endParaRPr b="0" lang="en-US" sz="1800" strike="noStrike" u="none">
              <a:solidFill>
                <a:srgbClr val="000000"/>
              </a:solidFill>
              <a:effectLst/>
              <a:uFillTx/>
              <a:latin typeface="Times New Roman"/>
            </a:endParaRPr>
          </a:p>
          <a:p>
            <a:pPr lvl="1" marL="743040" indent="324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notional value of over $2 billion</a:t>
            </a:r>
            <a:endParaRPr b="0" lang="en-US" sz="1800" strike="noStrike" u="none">
              <a:solidFill>
                <a:srgbClr val="000000"/>
              </a:solidFill>
              <a:effectLst/>
              <a:uFillTx/>
              <a:latin typeface="Times New Roman"/>
            </a:endParaRPr>
          </a:p>
          <a:p>
            <a:pPr lvl="1" marL="743040" indent="324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Positions out to 2004</a:t>
            </a:r>
            <a:endParaRPr b="0" lang="en-US" sz="1800" strike="noStrike" u="none">
              <a:solidFill>
                <a:srgbClr val="000000"/>
              </a:solidFill>
              <a:effectLst/>
              <a:uFillTx/>
              <a:latin typeface="Times New Roman"/>
            </a:endParaRPr>
          </a:p>
          <a:p>
            <a:pPr lvl="1" marL="743040" indent="324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Growing number of international deals</a:t>
            </a:r>
            <a:endParaRPr b="0" lang="en-US" sz="1800" strike="noStrike" u="none">
              <a:solidFill>
                <a:srgbClr val="000000"/>
              </a:solidFill>
              <a:effectLst/>
              <a:uFillTx/>
              <a:latin typeface="Times New Roman"/>
            </a:endParaRPr>
          </a:p>
        </p:txBody>
      </p:sp>
      <p:sp>
        <p:nvSpPr>
          <p:cNvPr id="144" name=""/>
          <p:cNvSpPr/>
          <p:nvPr/>
        </p:nvSpPr>
        <p:spPr>
          <a:xfrm>
            <a:off x="838080" y="2009880"/>
            <a:ext cx="171720" cy="152280"/>
          </a:xfrm>
          <a:prstGeom prst="diamond">
            <a:avLst/>
          </a:prstGeom>
          <a:solidFill>
            <a:srgbClr val="ffff00"/>
          </a:solidFill>
          <a:ln w="9360">
            <a:solidFill>
              <a:srgbClr val="000000"/>
            </a:solidFill>
            <a:miter/>
          </a:ln>
        </p:spPr>
        <p:style>
          <a:lnRef idx="0"/>
          <a:fillRef idx="0"/>
          <a:effectRef idx="0"/>
          <a:fontRef idx="minor"/>
        </p:style>
        <p:txBody>
          <a:bodyPr wrap="none" lIns="90000" rIns="90000" tIns="29520" bIns="29520" anchor="ctr">
            <a:noAutofit/>
          </a:bodyPr>
          <a:p>
            <a:endParaRPr b="0" lang="en-US" sz="2400" strike="noStrike" u="none">
              <a:solidFill>
                <a:srgbClr val="000000"/>
              </a:solidFill>
              <a:effectLst/>
              <a:uFillTx/>
              <a:latin typeface="Times New Roman"/>
            </a:endParaRPr>
          </a:p>
        </p:txBody>
      </p:sp>
      <p:sp>
        <p:nvSpPr>
          <p:cNvPr id="145" name=""/>
          <p:cNvSpPr/>
          <p:nvPr/>
        </p:nvSpPr>
        <p:spPr>
          <a:xfrm>
            <a:off x="1219320" y="2362320"/>
            <a:ext cx="161640" cy="145800"/>
          </a:xfrm>
          <a:prstGeom prst="rightArrow">
            <a:avLst>
              <a:gd name="adj1" fmla="val 50000"/>
              <a:gd name="adj2" fmla="val 27716"/>
            </a:avLst>
          </a:prstGeom>
          <a:solidFill>
            <a:srgbClr val="3333cc"/>
          </a:solidFill>
          <a:ln w="9360">
            <a:solidFill>
              <a:srgbClr val="000080"/>
            </a:solidFill>
            <a:miter/>
          </a:ln>
        </p:spPr>
        <p:style>
          <a:lnRef idx="0"/>
          <a:fillRef idx="0"/>
          <a:effectRef idx="0"/>
          <a:fontRef idx="minor"/>
        </p:style>
        <p:txBody>
          <a:bodyPr wrap="none" lIns="90000" rIns="90000" tIns="26280" bIns="26280" anchor="ctr">
            <a:noAutofit/>
          </a:bodyPr>
          <a:p>
            <a:endParaRPr b="0" lang="en-US" sz="2400" strike="noStrike" u="none">
              <a:solidFill>
                <a:srgbClr val="000000"/>
              </a:solidFill>
              <a:effectLst/>
              <a:uFillTx/>
              <a:latin typeface="Times New Roman"/>
            </a:endParaRPr>
          </a:p>
        </p:txBody>
      </p:sp>
      <p:sp>
        <p:nvSpPr>
          <p:cNvPr id="146" name=""/>
          <p:cNvSpPr/>
          <p:nvPr/>
        </p:nvSpPr>
        <p:spPr>
          <a:xfrm>
            <a:off x="1219320" y="2666880"/>
            <a:ext cx="161640" cy="146160"/>
          </a:xfrm>
          <a:prstGeom prst="rightArrow">
            <a:avLst>
              <a:gd name="adj1" fmla="val 50000"/>
              <a:gd name="adj2" fmla="val 27648"/>
            </a:avLst>
          </a:prstGeom>
          <a:solidFill>
            <a:srgbClr val="3333cc"/>
          </a:solidFill>
          <a:ln w="9360">
            <a:solidFill>
              <a:srgbClr val="000080"/>
            </a:solidFill>
            <a:miter/>
          </a:ln>
        </p:spPr>
        <p:style>
          <a:lnRef idx="0"/>
          <a:fillRef idx="0"/>
          <a:effectRef idx="0"/>
          <a:fontRef idx="minor"/>
        </p:style>
        <p:txBody>
          <a:bodyPr wrap="none" lIns="90000" rIns="90000" tIns="26640" bIns="26640" anchor="ctr">
            <a:noAutofit/>
          </a:bodyPr>
          <a:p>
            <a:endParaRPr b="0" lang="en-US" sz="2400" strike="noStrike" u="none">
              <a:solidFill>
                <a:srgbClr val="000000"/>
              </a:solidFill>
              <a:effectLst/>
              <a:uFillTx/>
              <a:latin typeface="Times New Roman"/>
            </a:endParaRPr>
          </a:p>
        </p:txBody>
      </p:sp>
      <p:sp>
        <p:nvSpPr>
          <p:cNvPr id="147" name=""/>
          <p:cNvSpPr/>
          <p:nvPr/>
        </p:nvSpPr>
        <p:spPr>
          <a:xfrm>
            <a:off x="1219320" y="3276720"/>
            <a:ext cx="161640" cy="145800"/>
          </a:xfrm>
          <a:prstGeom prst="rightArrow">
            <a:avLst>
              <a:gd name="adj1" fmla="val 50000"/>
              <a:gd name="adj2" fmla="val 27716"/>
            </a:avLst>
          </a:prstGeom>
          <a:solidFill>
            <a:srgbClr val="3333cc"/>
          </a:solidFill>
          <a:ln w="9360">
            <a:solidFill>
              <a:srgbClr val="000080"/>
            </a:solidFill>
            <a:miter/>
          </a:ln>
        </p:spPr>
        <p:style>
          <a:lnRef idx="0"/>
          <a:fillRef idx="0"/>
          <a:effectRef idx="0"/>
          <a:fontRef idx="minor"/>
        </p:style>
        <p:txBody>
          <a:bodyPr wrap="none" lIns="90000" rIns="90000" tIns="26280" bIns="26280" anchor="ctr">
            <a:noAutofit/>
          </a:bodyPr>
          <a:p>
            <a:endParaRPr b="0" lang="en-US" sz="2400" strike="noStrike" u="none">
              <a:solidFill>
                <a:srgbClr val="000000"/>
              </a:solidFill>
              <a:effectLst/>
              <a:uFillTx/>
              <a:latin typeface="Times New Roman"/>
            </a:endParaRPr>
          </a:p>
        </p:txBody>
      </p:sp>
      <p:sp>
        <p:nvSpPr>
          <p:cNvPr id="148" name=""/>
          <p:cNvSpPr/>
          <p:nvPr/>
        </p:nvSpPr>
        <p:spPr>
          <a:xfrm>
            <a:off x="1219320" y="3886200"/>
            <a:ext cx="161640" cy="146160"/>
          </a:xfrm>
          <a:prstGeom prst="rightArrow">
            <a:avLst>
              <a:gd name="adj1" fmla="val 50000"/>
              <a:gd name="adj2" fmla="val 27648"/>
            </a:avLst>
          </a:prstGeom>
          <a:solidFill>
            <a:srgbClr val="3333cc"/>
          </a:solidFill>
          <a:ln w="9360">
            <a:solidFill>
              <a:srgbClr val="000080"/>
            </a:solidFill>
            <a:miter/>
          </a:ln>
        </p:spPr>
        <p:style>
          <a:lnRef idx="0"/>
          <a:fillRef idx="0"/>
          <a:effectRef idx="0"/>
          <a:fontRef idx="minor"/>
        </p:style>
        <p:txBody>
          <a:bodyPr wrap="none" lIns="90000" rIns="90000" tIns="26640" bIns="26640" anchor="ctr">
            <a:noAutofit/>
          </a:bodyPr>
          <a:p>
            <a:endParaRPr b="0" lang="en-US" sz="2400" strike="noStrike" u="none">
              <a:solidFill>
                <a:srgbClr val="000000"/>
              </a:solidFill>
              <a:effectLst/>
              <a:uFillTx/>
              <a:latin typeface="Times New Roman"/>
            </a:endParaRPr>
          </a:p>
        </p:txBody>
      </p:sp>
      <p:sp>
        <p:nvSpPr>
          <p:cNvPr id="149" name=""/>
          <p:cNvSpPr/>
          <p:nvPr/>
        </p:nvSpPr>
        <p:spPr>
          <a:xfrm>
            <a:off x="1219320" y="4832280"/>
            <a:ext cx="161640" cy="146160"/>
          </a:xfrm>
          <a:prstGeom prst="rightArrow">
            <a:avLst>
              <a:gd name="adj1" fmla="val 50000"/>
              <a:gd name="adj2" fmla="val 27648"/>
            </a:avLst>
          </a:prstGeom>
          <a:solidFill>
            <a:srgbClr val="3333cc"/>
          </a:solidFill>
          <a:ln w="9360">
            <a:solidFill>
              <a:srgbClr val="000080"/>
            </a:solidFill>
            <a:miter/>
          </a:ln>
        </p:spPr>
        <p:style>
          <a:lnRef idx="0"/>
          <a:fillRef idx="0"/>
          <a:effectRef idx="0"/>
          <a:fontRef idx="minor"/>
        </p:style>
        <p:txBody>
          <a:bodyPr wrap="none" lIns="90000" rIns="90000" tIns="26640" bIns="26640" anchor="ctr">
            <a:noAutofit/>
          </a:bodyPr>
          <a:p>
            <a:endParaRPr b="0" lang="en-US" sz="2400" strike="noStrike" u="none">
              <a:solidFill>
                <a:srgbClr val="000000"/>
              </a:solidFill>
              <a:effectLst/>
              <a:uFillTx/>
              <a:latin typeface="Times New Roman"/>
            </a:endParaRPr>
          </a:p>
        </p:txBody>
      </p:sp>
      <p:sp>
        <p:nvSpPr>
          <p:cNvPr id="150" name=""/>
          <p:cNvSpPr/>
          <p:nvPr/>
        </p:nvSpPr>
        <p:spPr>
          <a:xfrm>
            <a:off x="1219320" y="4495680"/>
            <a:ext cx="161640" cy="146160"/>
          </a:xfrm>
          <a:prstGeom prst="rightArrow">
            <a:avLst>
              <a:gd name="adj1" fmla="val 50000"/>
              <a:gd name="adj2" fmla="val 27648"/>
            </a:avLst>
          </a:prstGeom>
          <a:solidFill>
            <a:srgbClr val="3333cc"/>
          </a:solidFill>
          <a:ln w="9360">
            <a:solidFill>
              <a:srgbClr val="000080"/>
            </a:solidFill>
            <a:miter/>
          </a:ln>
        </p:spPr>
        <p:style>
          <a:lnRef idx="0"/>
          <a:fillRef idx="0"/>
          <a:effectRef idx="0"/>
          <a:fontRef idx="minor"/>
        </p:style>
        <p:txBody>
          <a:bodyPr wrap="none" lIns="90000" rIns="90000" tIns="26640" bIns="26640" anchor="ctr">
            <a:noAutofit/>
          </a:bodyPr>
          <a:p>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ffffff"/>
            </a:gs>
            <a:gs pos="100000">
              <a:srgbClr val="99ccff"/>
            </a:gs>
          </a:gsLst>
          <a:lin ang="5400000"/>
        </a:gradFill>
      </p:bgPr>
    </p:bg>
    <p:spTree>
      <p:nvGrpSpPr>
        <p:cNvPr id="1" name=""/>
        <p:cNvGrpSpPr/>
        <p:nvPr/>
      </p:nvGrpSpPr>
      <p:grpSpPr>
        <a:xfrm>
          <a:off x="0" y="0"/>
          <a:ext cx="0" cy="0"/>
          <a:chOff x="0" y="0"/>
          <a:chExt cx="0" cy="0"/>
        </a:xfrm>
      </p:grpSpPr>
      <p:sp>
        <p:nvSpPr>
          <p:cNvPr id="151" name=""/>
          <p:cNvSpPr/>
          <p:nvPr/>
        </p:nvSpPr>
        <p:spPr>
          <a:xfrm>
            <a:off x="457200" y="762120"/>
            <a:ext cx="8153280" cy="609480"/>
          </a:xfrm>
          <a:prstGeom prst="rect">
            <a:avLst/>
          </a:prstGeom>
          <a:gradFill rotWithShape="0">
            <a:gsLst>
              <a:gs pos="0">
                <a:srgbClr val="ffffff"/>
              </a:gs>
              <a:gs pos="100000">
                <a:srgbClr val="0099ff"/>
              </a:gs>
            </a:gsLst>
            <a:path path="rect">
              <a:fillToRect l="50000" t="50000" r="50000" b="50000"/>
            </a:path>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52" name="PlaceHolder 1"/>
          <p:cNvSpPr>
            <a:spLocks noGrp="1"/>
          </p:cNvSpPr>
          <p:nvPr>
            <p:ph type="title"/>
          </p:nvPr>
        </p:nvSpPr>
        <p:spPr>
          <a:xfrm>
            <a:off x="685800" y="609120"/>
            <a:ext cx="7772400" cy="83844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WEATHER DERIVATIVES</a:t>
            </a:r>
            <a:endParaRPr b="0" lang="en-US" sz="3200" strike="noStrike" u="none">
              <a:solidFill>
                <a:srgbClr val="000000"/>
              </a:solidFill>
              <a:effectLst/>
              <a:uFillTx/>
              <a:latin typeface="Times New Roman"/>
            </a:endParaRPr>
          </a:p>
        </p:txBody>
      </p:sp>
      <p:sp>
        <p:nvSpPr>
          <p:cNvPr id="153" name="PlaceHolder 2"/>
          <p:cNvSpPr>
            <a:spLocks noGrp="1"/>
          </p:cNvSpPr>
          <p:nvPr>
            <p:ph/>
          </p:nvPr>
        </p:nvSpPr>
        <p:spPr>
          <a:xfrm>
            <a:off x="685800" y="1447560"/>
            <a:ext cx="7772400" cy="4800600"/>
          </a:xfrm>
          <a:prstGeom prst="rect">
            <a:avLst/>
          </a:prstGeom>
          <a:noFill/>
          <a:ln w="0">
            <a:noFill/>
          </a:ln>
        </p:spPr>
        <p:txBody>
          <a:bodyPr lIns="90000" rIns="90000" tIns="46800" bIns="46800" anchor="t">
            <a:normAutofit/>
          </a:bodyPr>
          <a:p>
            <a:pPr marL="343080" indent="9360" algn="ctr">
              <a:spcBef>
                <a:spcPts val="7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800" strike="noStrike" u="none">
              <a:solidFill>
                <a:srgbClr val="000000"/>
              </a:solidFill>
              <a:effectLst/>
              <a:uFillTx/>
              <a:latin typeface="Times New Roman"/>
            </a:endParaRPr>
          </a:p>
          <a:p>
            <a:pPr marL="343080" indent="9360" algn="ctr">
              <a:spcBef>
                <a:spcPts val="7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imes New Roman"/>
              </a:rPr>
              <a:t>Types of Transactions</a:t>
            </a:r>
            <a:endParaRPr b="0" lang="en-US" sz="2800" strike="noStrike" u="none">
              <a:solidFill>
                <a:srgbClr val="000000"/>
              </a:solidFill>
              <a:effectLst/>
              <a:uFillTx/>
              <a:latin typeface="Times New Roman"/>
            </a:endParaRPr>
          </a:p>
          <a:p>
            <a:pPr marL="343080" indent="9360" algn="ctr">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p>
            <a:pPr marL="343080" indent="9360">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Degree Days (Heating/Cooling)</a:t>
            </a:r>
            <a:endParaRPr b="0" lang="en-US" sz="2000" strike="noStrike" u="none">
              <a:solidFill>
                <a:srgbClr val="000000"/>
              </a:solidFill>
              <a:effectLst/>
              <a:uFillTx/>
              <a:latin typeface="Times New Roman"/>
            </a:endParaRPr>
          </a:p>
          <a:p>
            <a:pPr marL="343080" indent="9360">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Maximum/Minimum Temperatures</a:t>
            </a:r>
            <a:endParaRPr b="0" lang="en-US" sz="2000" strike="noStrike" u="none">
              <a:solidFill>
                <a:srgbClr val="000000"/>
              </a:solidFill>
              <a:effectLst/>
              <a:uFillTx/>
              <a:latin typeface="Times New Roman"/>
            </a:endParaRPr>
          </a:p>
          <a:p>
            <a:pPr marL="343080" indent="9360">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Rainfall</a:t>
            </a:r>
            <a:endParaRPr b="0" lang="en-US" sz="2000" strike="noStrike" u="none">
              <a:solidFill>
                <a:srgbClr val="000000"/>
              </a:solidFill>
              <a:effectLst/>
              <a:uFillTx/>
              <a:latin typeface="Times New Roman"/>
            </a:endParaRPr>
          </a:p>
          <a:p>
            <a:pPr marL="343080" indent="9360">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Snowfall</a:t>
            </a:r>
            <a:endParaRPr b="0" lang="en-US" sz="2000" strike="noStrike" u="none">
              <a:solidFill>
                <a:srgbClr val="000000"/>
              </a:solidFill>
              <a:effectLst/>
              <a:uFillTx/>
              <a:latin typeface="Times New Roman"/>
            </a:endParaRPr>
          </a:p>
          <a:p>
            <a:pPr marL="343080" indent="9360">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Wind</a:t>
            </a:r>
            <a:endParaRPr b="0" lang="en-US" sz="2000" strike="noStrike" u="none">
              <a:solidFill>
                <a:srgbClr val="000000"/>
              </a:solidFill>
              <a:effectLst/>
              <a:uFillTx/>
              <a:latin typeface="Times New Roman"/>
            </a:endParaRPr>
          </a:p>
          <a:p>
            <a:pPr marL="343080" indent="9360">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Perceived Temperature</a:t>
            </a:r>
            <a:endParaRPr b="0" lang="en-US" sz="2000" strike="noStrike" u="none">
              <a:solidFill>
                <a:srgbClr val="000000"/>
              </a:solidFill>
              <a:effectLst/>
              <a:uFillTx/>
              <a:latin typeface="Times New Roman"/>
            </a:endParaRPr>
          </a:p>
          <a:p>
            <a:pPr marL="343080" indent="9360">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Combinations</a:t>
            </a:r>
            <a:endParaRPr b="0" lang="en-US" sz="2000" strike="noStrike" u="none">
              <a:solidFill>
                <a:srgbClr val="000000"/>
              </a:solidFill>
              <a:effectLst/>
              <a:uFillTx/>
              <a:latin typeface="Times New Roman"/>
            </a:endParaRPr>
          </a:p>
          <a:p>
            <a:pPr marL="343080" indent="9360">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p:txBody>
      </p:sp>
      <p:sp>
        <p:nvSpPr>
          <p:cNvPr id="154" name=""/>
          <p:cNvSpPr/>
          <p:nvPr/>
        </p:nvSpPr>
        <p:spPr>
          <a:xfrm>
            <a:off x="838080" y="5197320"/>
            <a:ext cx="171720" cy="152640"/>
          </a:xfrm>
          <a:prstGeom prst="diamond">
            <a:avLst/>
          </a:prstGeom>
          <a:solidFill>
            <a:srgbClr val="ffff00"/>
          </a:solidFill>
          <a:ln w="9360">
            <a:solidFill>
              <a:srgbClr val="000000"/>
            </a:solidFill>
            <a:miter/>
          </a:ln>
        </p:spPr>
        <p:style>
          <a:lnRef idx="0"/>
          <a:fillRef idx="0"/>
          <a:effectRef idx="0"/>
          <a:fontRef idx="minor"/>
        </p:style>
        <p:txBody>
          <a:bodyPr wrap="none" lIns="90000" rIns="90000" tIns="29520" bIns="29520" anchor="ctr">
            <a:noAutofit/>
          </a:bodyPr>
          <a:p>
            <a:endParaRPr b="0" lang="en-US" sz="2400" strike="noStrike" u="none">
              <a:solidFill>
                <a:srgbClr val="000000"/>
              </a:solidFill>
              <a:effectLst/>
              <a:uFillTx/>
              <a:latin typeface="Times New Roman"/>
            </a:endParaRPr>
          </a:p>
        </p:txBody>
      </p:sp>
      <p:sp>
        <p:nvSpPr>
          <p:cNvPr id="155" name=""/>
          <p:cNvSpPr/>
          <p:nvPr/>
        </p:nvSpPr>
        <p:spPr>
          <a:xfrm>
            <a:off x="838080" y="4832280"/>
            <a:ext cx="171720" cy="152640"/>
          </a:xfrm>
          <a:prstGeom prst="diamond">
            <a:avLst/>
          </a:prstGeom>
          <a:solidFill>
            <a:srgbClr val="ffff00"/>
          </a:solidFill>
          <a:ln w="9360">
            <a:solidFill>
              <a:srgbClr val="000000"/>
            </a:solidFill>
            <a:miter/>
          </a:ln>
        </p:spPr>
        <p:style>
          <a:lnRef idx="0"/>
          <a:fillRef idx="0"/>
          <a:effectRef idx="0"/>
          <a:fontRef idx="minor"/>
        </p:style>
        <p:txBody>
          <a:bodyPr wrap="none" lIns="90000" rIns="90000" tIns="29520" bIns="29520" anchor="ctr">
            <a:noAutofit/>
          </a:bodyPr>
          <a:p>
            <a:endParaRPr b="0" lang="en-US" sz="2400" strike="noStrike" u="none">
              <a:solidFill>
                <a:srgbClr val="000000"/>
              </a:solidFill>
              <a:effectLst/>
              <a:uFillTx/>
              <a:latin typeface="Times New Roman"/>
            </a:endParaRPr>
          </a:p>
        </p:txBody>
      </p:sp>
      <p:sp>
        <p:nvSpPr>
          <p:cNvPr id="156" name=""/>
          <p:cNvSpPr/>
          <p:nvPr/>
        </p:nvSpPr>
        <p:spPr>
          <a:xfrm>
            <a:off x="838080" y="4467240"/>
            <a:ext cx="171720" cy="152280"/>
          </a:xfrm>
          <a:prstGeom prst="diamond">
            <a:avLst/>
          </a:prstGeom>
          <a:solidFill>
            <a:srgbClr val="ffff00"/>
          </a:solidFill>
          <a:ln w="9360">
            <a:solidFill>
              <a:srgbClr val="000000"/>
            </a:solidFill>
            <a:miter/>
          </a:ln>
        </p:spPr>
        <p:style>
          <a:lnRef idx="0"/>
          <a:fillRef idx="0"/>
          <a:effectRef idx="0"/>
          <a:fontRef idx="minor"/>
        </p:style>
        <p:txBody>
          <a:bodyPr wrap="none" lIns="90000" rIns="90000" tIns="29520" bIns="29520" anchor="ctr">
            <a:noAutofit/>
          </a:bodyPr>
          <a:p>
            <a:endParaRPr b="0" lang="en-US" sz="2400" strike="noStrike" u="none">
              <a:solidFill>
                <a:srgbClr val="000000"/>
              </a:solidFill>
              <a:effectLst/>
              <a:uFillTx/>
              <a:latin typeface="Times New Roman"/>
            </a:endParaRPr>
          </a:p>
        </p:txBody>
      </p:sp>
      <p:sp>
        <p:nvSpPr>
          <p:cNvPr id="157" name=""/>
          <p:cNvSpPr/>
          <p:nvPr/>
        </p:nvSpPr>
        <p:spPr>
          <a:xfrm>
            <a:off x="838080" y="4114800"/>
            <a:ext cx="171720" cy="152280"/>
          </a:xfrm>
          <a:prstGeom prst="diamond">
            <a:avLst/>
          </a:prstGeom>
          <a:solidFill>
            <a:srgbClr val="ffff00"/>
          </a:solidFill>
          <a:ln w="9360">
            <a:solidFill>
              <a:srgbClr val="000000"/>
            </a:solidFill>
            <a:miter/>
          </a:ln>
        </p:spPr>
        <p:style>
          <a:lnRef idx="0"/>
          <a:fillRef idx="0"/>
          <a:effectRef idx="0"/>
          <a:fontRef idx="minor"/>
        </p:style>
        <p:txBody>
          <a:bodyPr wrap="none" lIns="90000" rIns="90000" tIns="29520" bIns="29520" anchor="ctr">
            <a:noAutofit/>
          </a:bodyPr>
          <a:p>
            <a:endParaRPr b="0" lang="en-US" sz="2400" strike="noStrike" u="none">
              <a:solidFill>
                <a:srgbClr val="000000"/>
              </a:solidFill>
              <a:effectLst/>
              <a:uFillTx/>
              <a:latin typeface="Times New Roman"/>
            </a:endParaRPr>
          </a:p>
        </p:txBody>
      </p:sp>
      <p:sp>
        <p:nvSpPr>
          <p:cNvPr id="158" name=""/>
          <p:cNvSpPr/>
          <p:nvPr/>
        </p:nvSpPr>
        <p:spPr>
          <a:xfrm>
            <a:off x="838080" y="3733920"/>
            <a:ext cx="171720" cy="152280"/>
          </a:xfrm>
          <a:prstGeom prst="diamond">
            <a:avLst/>
          </a:prstGeom>
          <a:solidFill>
            <a:srgbClr val="ffff00"/>
          </a:solidFill>
          <a:ln w="9360">
            <a:solidFill>
              <a:srgbClr val="000000"/>
            </a:solidFill>
            <a:miter/>
          </a:ln>
        </p:spPr>
        <p:style>
          <a:lnRef idx="0"/>
          <a:fillRef idx="0"/>
          <a:effectRef idx="0"/>
          <a:fontRef idx="minor"/>
        </p:style>
        <p:txBody>
          <a:bodyPr wrap="none" lIns="90000" rIns="90000" tIns="29520" bIns="29520" anchor="ctr">
            <a:noAutofit/>
          </a:bodyPr>
          <a:p>
            <a:endParaRPr b="0" lang="en-US" sz="2400" strike="noStrike" u="none">
              <a:solidFill>
                <a:srgbClr val="000000"/>
              </a:solidFill>
              <a:effectLst/>
              <a:uFillTx/>
              <a:latin typeface="Times New Roman"/>
            </a:endParaRPr>
          </a:p>
        </p:txBody>
      </p:sp>
      <p:sp>
        <p:nvSpPr>
          <p:cNvPr id="159" name=""/>
          <p:cNvSpPr/>
          <p:nvPr/>
        </p:nvSpPr>
        <p:spPr>
          <a:xfrm>
            <a:off x="838080" y="3368520"/>
            <a:ext cx="171720" cy="152640"/>
          </a:xfrm>
          <a:prstGeom prst="diamond">
            <a:avLst/>
          </a:prstGeom>
          <a:solidFill>
            <a:srgbClr val="ffff00"/>
          </a:solidFill>
          <a:ln w="9360">
            <a:solidFill>
              <a:srgbClr val="000000"/>
            </a:solidFill>
            <a:miter/>
          </a:ln>
        </p:spPr>
        <p:style>
          <a:lnRef idx="0"/>
          <a:fillRef idx="0"/>
          <a:effectRef idx="0"/>
          <a:fontRef idx="minor"/>
        </p:style>
        <p:txBody>
          <a:bodyPr wrap="none" lIns="90000" rIns="90000" tIns="29520" bIns="29520" anchor="ctr">
            <a:noAutofit/>
          </a:bodyPr>
          <a:p>
            <a:endParaRPr b="0" lang="en-US" sz="2400" strike="noStrike" u="none">
              <a:solidFill>
                <a:srgbClr val="000000"/>
              </a:solidFill>
              <a:effectLst/>
              <a:uFillTx/>
              <a:latin typeface="Times New Roman"/>
            </a:endParaRPr>
          </a:p>
        </p:txBody>
      </p:sp>
      <p:sp>
        <p:nvSpPr>
          <p:cNvPr id="160" name=""/>
          <p:cNvSpPr/>
          <p:nvPr/>
        </p:nvSpPr>
        <p:spPr>
          <a:xfrm>
            <a:off x="838080" y="3003480"/>
            <a:ext cx="171720" cy="152640"/>
          </a:xfrm>
          <a:prstGeom prst="diamond">
            <a:avLst/>
          </a:prstGeom>
          <a:solidFill>
            <a:srgbClr val="ffff00"/>
          </a:solidFill>
          <a:ln w="9360">
            <a:solidFill>
              <a:srgbClr val="000000"/>
            </a:solidFill>
            <a:miter/>
          </a:ln>
        </p:spPr>
        <p:style>
          <a:lnRef idx="0"/>
          <a:fillRef idx="0"/>
          <a:effectRef idx="0"/>
          <a:fontRef idx="minor"/>
        </p:style>
        <p:txBody>
          <a:bodyPr wrap="none" lIns="90000" rIns="90000" tIns="29520" bIns="29520" anchor="ctr">
            <a:noAutofit/>
          </a:bodyPr>
          <a:p>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ffffff"/>
            </a:gs>
            <a:gs pos="100000">
              <a:srgbClr val="99ccff"/>
            </a:gs>
          </a:gsLst>
          <a:lin ang="5400000"/>
        </a:gradFill>
      </p:bgPr>
    </p:bg>
    <p:spTree>
      <p:nvGrpSpPr>
        <p:cNvPr id="1" name=""/>
        <p:cNvGrpSpPr/>
        <p:nvPr/>
      </p:nvGrpSpPr>
      <p:grpSpPr>
        <a:xfrm>
          <a:off x="0" y="0"/>
          <a:ext cx="0" cy="0"/>
          <a:chOff x="0" y="0"/>
          <a:chExt cx="0" cy="0"/>
        </a:xfrm>
      </p:grpSpPr>
      <p:sp>
        <p:nvSpPr>
          <p:cNvPr id="161" name=""/>
          <p:cNvSpPr/>
          <p:nvPr/>
        </p:nvSpPr>
        <p:spPr>
          <a:xfrm>
            <a:off x="533520" y="304920"/>
            <a:ext cx="8153280" cy="609480"/>
          </a:xfrm>
          <a:prstGeom prst="rect">
            <a:avLst/>
          </a:prstGeom>
          <a:gradFill rotWithShape="0">
            <a:gsLst>
              <a:gs pos="0">
                <a:srgbClr val="ffffff"/>
              </a:gs>
              <a:gs pos="100000">
                <a:srgbClr val="0099ff"/>
              </a:gs>
            </a:gsLst>
            <a:path path="rect">
              <a:fillToRect l="50000" t="50000" r="50000" b="50000"/>
            </a:path>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62" name="PlaceHolder 1"/>
          <p:cNvSpPr>
            <a:spLocks noGrp="1"/>
          </p:cNvSpPr>
          <p:nvPr>
            <p:ph type="title"/>
          </p:nvPr>
        </p:nvSpPr>
        <p:spPr>
          <a:xfrm>
            <a:off x="685800" y="304560"/>
            <a:ext cx="7772400" cy="6858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WEATHER DERIVATIVES</a:t>
            </a:r>
            <a:endParaRPr b="0" lang="en-US" sz="3200" strike="noStrike" u="none">
              <a:solidFill>
                <a:srgbClr val="000000"/>
              </a:solidFill>
              <a:effectLst/>
              <a:uFillTx/>
              <a:latin typeface="Times New Roman"/>
            </a:endParaRPr>
          </a:p>
        </p:txBody>
      </p:sp>
      <p:sp>
        <p:nvSpPr>
          <p:cNvPr id="163" name="PlaceHolder 2"/>
          <p:cNvSpPr>
            <a:spLocks noGrp="1"/>
          </p:cNvSpPr>
          <p:nvPr>
            <p:ph/>
          </p:nvPr>
        </p:nvSpPr>
        <p:spPr>
          <a:xfrm>
            <a:off x="685800" y="1066320"/>
            <a:ext cx="7772400" cy="5410440"/>
          </a:xfrm>
          <a:prstGeom prst="rect">
            <a:avLst/>
          </a:prstGeom>
          <a:noFill/>
          <a:ln w="0">
            <a:noFill/>
          </a:ln>
        </p:spPr>
        <p:txBody>
          <a:bodyPr lIns="90000" rIns="90000" tIns="46800" bIns="46800" anchor="t">
            <a:normAutofit/>
          </a:bodyPr>
          <a:p>
            <a:pPr marL="343080" indent="9360" algn="ctr">
              <a:spcBef>
                <a:spcPts val="7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imes New Roman"/>
              </a:rPr>
              <a:t>Possible Structures</a:t>
            </a:r>
            <a:endParaRPr b="0" lang="en-US" sz="2800" strike="noStrike" u="none">
              <a:solidFill>
                <a:srgbClr val="000000"/>
              </a:solidFill>
              <a:effectLst/>
              <a:uFillTx/>
              <a:latin typeface="Times New Roman"/>
            </a:endParaRPr>
          </a:p>
          <a:p>
            <a:pPr marL="343080" indent="9360">
              <a:spcBef>
                <a:spcPts val="2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Types of Contracts</a:t>
            </a:r>
            <a:endParaRPr b="0" lang="en-US" sz="2000" strike="noStrike" u="none">
              <a:solidFill>
                <a:srgbClr val="000000"/>
              </a:solidFill>
              <a:effectLst/>
              <a:uFillTx/>
              <a:latin typeface="Times New Roman"/>
            </a:endParaRPr>
          </a:p>
          <a:p>
            <a:pPr lvl="1" marL="743040" indent="3240">
              <a:spcBef>
                <a:spcPts val="22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Swaps, caps, floors, collars, exotics</a:t>
            </a:r>
            <a:endParaRPr b="0" lang="en-US" sz="1800" strike="noStrike" u="none">
              <a:solidFill>
                <a:srgbClr val="000000"/>
              </a:solidFill>
              <a:effectLst/>
              <a:uFillTx/>
              <a:latin typeface="Times New Roman"/>
            </a:endParaRPr>
          </a:p>
          <a:p>
            <a:pPr marL="343080" indent="9360">
              <a:spcBef>
                <a:spcPts val="2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Term</a:t>
            </a:r>
            <a:endParaRPr b="0" lang="en-US" sz="2000" strike="noStrike" u="none">
              <a:solidFill>
                <a:srgbClr val="000000"/>
              </a:solidFill>
              <a:effectLst/>
              <a:uFillTx/>
              <a:latin typeface="Times New Roman"/>
            </a:endParaRPr>
          </a:p>
          <a:p>
            <a:pPr lvl="1" marL="743040" indent="3240">
              <a:spcBef>
                <a:spcPts val="22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Mainly seasonal</a:t>
            </a:r>
            <a:endParaRPr b="0" lang="en-US" sz="1800" strike="noStrike" u="none">
              <a:solidFill>
                <a:srgbClr val="000000"/>
              </a:solidFill>
              <a:effectLst/>
              <a:uFillTx/>
              <a:latin typeface="Times New Roman"/>
            </a:endParaRPr>
          </a:p>
          <a:p>
            <a:pPr lvl="1" marL="743040" indent="3240">
              <a:spcBef>
                <a:spcPts val="22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Multi-year transactions</a:t>
            </a:r>
            <a:endParaRPr b="0" lang="en-US" sz="1800" strike="noStrike" u="none">
              <a:solidFill>
                <a:srgbClr val="000000"/>
              </a:solidFill>
              <a:effectLst/>
              <a:uFillTx/>
              <a:latin typeface="Times New Roman"/>
            </a:endParaRPr>
          </a:p>
          <a:p>
            <a:pPr marL="343080" indent="9360">
              <a:spcBef>
                <a:spcPts val="2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Size</a:t>
            </a:r>
            <a:endParaRPr b="0" lang="en-US" sz="2000" strike="noStrike" u="none">
              <a:solidFill>
                <a:srgbClr val="000000"/>
              </a:solidFill>
              <a:effectLst/>
              <a:uFillTx/>
              <a:latin typeface="Times New Roman"/>
            </a:endParaRPr>
          </a:p>
          <a:p>
            <a:pPr lvl="1" marL="743040" indent="3240">
              <a:spcBef>
                <a:spcPts val="22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$200/DD - $500,000/DD</a:t>
            </a:r>
            <a:endParaRPr b="0" lang="en-US" sz="1800" strike="noStrike" u="none">
              <a:solidFill>
                <a:srgbClr val="000000"/>
              </a:solidFill>
              <a:effectLst/>
              <a:uFillTx/>
              <a:latin typeface="Times New Roman"/>
            </a:endParaRPr>
          </a:p>
          <a:p>
            <a:pPr marL="343080" indent="9360">
              <a:spcBef>
                <a:spcPts val="2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Limits</a:t>
            </a:r>
            <a:endParaRPr b="0" lang="en-US" sz="2000" strike="noStrike" u="none">
              <a:solidFill>
                <a:srgbClr val="000000"/>
              </a:solidFill>
              <a:effectLst/>
              <a:uFillTx/>
              <a:latin typeface="Times New Roman"/>
            </a:endParaRPr>
          </a:p>
          <a:p>
            <a:pPr lvl="1" marL="743040" indent="3240">
              <a:spcBef>
                <a:spcPts val="22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Most transactions to date have been capped to reduce aggregate exposure</a:t>
            </a:r>
            <a:endParaRPr b="0" lang="en-US" sz="1800" strike="noStrike" u="none">
              <a:solidFill>
                <a:srgbClr val="000000"/>
              </a:solidFill>
              <a:effectLst/>
              <a:uFillTx/>
              <a:latin typeface="Times New Roman"/>
            </a:endParaRPr>
          </a:p>
          <a:p>
            <a:pPr marL="343080" indent="9360">
              <a:spcBef>
                <a:spcPts val="2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Locations</a:t>
            </a:r>
            <a:endParaRPr b="0" lang="en-US" sz="2000" strike="noStrike" u="none">
              <a:solidFill>
                <a:srgbClr val="000000"/>
              </a:solidFill>
              <a:effectLst/>
              <a:uFillTx/>
              <a:latin typeface="Times New Roman"/>
            </a:endParaRPr>
          </a:p>
          <a:p>
            <a:pPr lvl="1" marL="743040" indent="3240">
              <a:spcBef>
                <a:spcPts val="22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Hundreds of weather stations</a:t>
            </a:r>
            <a:endParaRPr b="0" lang="en-US" sz="1800" strike="noStrike" u="none">
              <a:solidFill>
                <a:srgbClr val="000000"/>
              </a:solidFill>
              <a:effectLst/>
              <a:uFillTx/>
              <a:latin typeface="Times New Roman"/>
            </a:endParaRPr>
          </a:p>
          <a:p>
            <a:pPr lvl="1" marL="743040" indent="3240">
              <a:spcBef>
                <a:spcPts val="22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Baskets (multiple locations)</a:t>
            </a:r>
            <a:endParaRPr b="0" lang="en-US" sz="1800" strike="noStrike" u="none">
              <a:solidFill>
                <a:srgbClr val="000000"/>
              </a:solidFill>
              <a:effectLst/>
              <a:uFillTx/>
              <a:latin typeface="Times New Roman"/>
            </a:endParaRPr>
          </a:p>
          <a:p>
            <a:pPr marL="343080" indent="9360">
              <a:spcBef>
                <a:spcPts val="2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Hybrids</a:t>
            </a:r>
            <a:endParaRPr b="0" lang="en-US" sz="2000" strike="noStrike" u="none">
              <a:solidFill>
                <a:srgbClr val="000000"/>
              </a:solidFill>
              <a:effectLst/>
              <a:uFillTx/>
              <a:latin typeface="Times New Roman"/>
            </a:endParaRPr>
          </a:p>
          <a:p>
            <a:pPr lvl="1" marL="743040" indent="3240">
              <a:spcBef>
                <a:spcPts val="22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Weather linked financings</a:t>
            </a:r>
            <a:endParaRPr b="0" lang="en-US" sz="1800" strike="noStrike" u="none">
              <a:solidFill>
                <a:srgbClr val="000000"/>
              </a:solidFill>
              <a:effectLst/>
              <a:uFillTx/>
              <a:latin typeface="Times New Roman"/>
            </a:endParaRPr>
          </a:p>
          <a:p>
            <a:pPr lvl="1" marL="743040" indent="3240">
              <a:spcBef>
                <a:spcPts val="22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Securitizations</a:t>
            </a:r>
            <a:endParaRPr b="0" lang="en-US" sz="1800" strike="noStrike" u="none">
              <a:solidFill>
                <a:srgbClr val="000000"/>
              </a:solidFill>
              <a:effectLst/>
              <a:uFillTx/>
              <a:latin typeface="Times New Roman"/>
            </a:endParaRPr>
          </a:p>
          <a:p>
            <a:pPr lvl="1" marL="743040" indent="324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p:txBody>
      </p:sp>
      <p:sp>
        <p:nvSpPr>
          <p:cNvPr id="164" name=""/>
          <p:cNvSpPr/>
          <p:nvPr/>
        </p:nvSpPr>
        <p:spPr>
          <a:xfrm>
            <a:off x="762120" y="1660680"/>
            <a:ext cx="171360" cy="152280"/>
          </a:xfrm>
          <a:prstGeom prst="diamond">
            <a:avLst/>
          </a:prstGeom>
          <a:solidFill>
            <a:srgbClr val="ffff00"/>
          </a:solidFill>
          <a:ln w="9360">
            <a:solidFill>
              <a:srgbClr val="000000"/>
            </a:solidFill>
            <a:miter/>
          </a:ln>
        </p:spPr>
        <p:style>
          <a:lnRef idx="0"/>
          <a:fillRef idx="0"/>
          <a:effectRef idx="0"/>
          <a:fontRef idx="minor"/>
        </p:style>
        <p:txBody>
          <a:bodyPr wrap="none" lIns="90000" rIns="90000" tIns="29520" bIns="29520" anchor="ctr">
            <a:noAutofit/>
          </a:bodyPr>
          <a:p>
            <a:endParaRPr b="0" lang="en-US" sz="2400" strike="noStrike" u="none">
              <a:solidFill>
                <a:srgbClr val="000000"/>
              </a:solidFill>
              <a:effectLst/>
              <a:uFillTx/>
              <a:latin typeface="Times New Roman"/>
            </a:endParaRPr>
          </a:p>
        </p:txBody>
      </p:sp>
      <p:sp>
        <p:nvSpPr>
          <p:cNvPr id="165" name=""/>
          <p:cNvSpPr/>
          <p:nvPr/>
        </p:nvSpPr>
        <p:spPr>
          <a:xfrm>
            <a:off x="762120" y="2286000"/>
            <a:ext cx="171360" cy="152280"/>
          </a:xfrm>
          <a:prstGeom prst="diamond">
            <a:avLst/>
          </a:prstGeom>
          <a:solidFill>
            <a:srgbClr val="ffff00"/>
          </a:solidFill>
          <a:ln w="9360">
            <a:solidFill>
              <a:srgbClr val="000000"/>
            </a:solidFill>
            <a:miter/>
          </a:ln>
        </p:spPr>
        <p:style>
          <a:lnRef idx="0"/>
          <a:fillRef idx="0"/>
          <a:effectRef idx="0"/>
          <a:fontRef idx="minor"/>
        </p:style>
        <p:txBody>
          <a:bodyPr wrap="none" lIns="90000" rIns="90000" tIns="29520" bIns="29520" anchor="ctr">
            <a:noAutofit/>
          </a:bodyPr>
          <a:p>
            <a:endParaRPr b="0" lang="en-US" sz="2400" strike="noStrike" u="none">
              <a:solidFill>
                <a:srgbClr val="000000"/>
              </a:solidFill>
              <a:effectLst/>
              <a:uFillTx/>
              <a:latin typeface="Times New Roman"/>
            </a:endParaRPr>
          </a:p>
        </p:txBody>
      </p:sp>
      <p:sp>
        <p:nvSpPr>
          <p:cNvPr id="166" name=""/>
          <p:cNvSpPr/>
          <p:nvPr/>
        </p:nvSpPr>
        <p:spPr>
          <a:xfrm>
            <a:off x="762120" y="3232080"/>
            <a:ext cx="171360" cy="152640"/>
          </a:xfrm>
          <a:prstGeom prst="diamond">
            <a:avLst/>
          </a:prstGeom>
          <a:solidFill>
            <a:srgbClr val="ffff00"/>
          </a:solidFill>
          <a:ln w="9360">
            <a:solidFill>
              <a:srgbClr val="000000"/>
            </a:solidFill>
            <a:miter/>
          </a:ln>
        </p:spPr>
        <p:style>
          <a:lnRef idx="0"/>
          <a:fillRef idx="0"/>
          <a:effectRef idx="0"/>
          <a:fontRef idx="minor"/>
        </p:style>
        <p:txBody>
          <a:bodyPr wrap="none" lIns="90000" rIns="90000" tIns="29520" bIns="29520" anchor="ctr">
            <a:noAutofit/>
          </a:bodyPr>
          <a:p>
            <a:endParaRPr b="0" lang="en-US" sz="2400" strike="noStrike" u="none">
              <a:solidFill>
                <a:srgbClr val="000000"/>
              </a:solidFill>
              <a:effectLst/>
              <a:uFillTx/>
              <a:latin typeface="Times New Roman"/>
            </a:endParaRPr>
          </a:p>
        </p:txBody>
      </p:sp>
      <p:sp>
        <p:nvSpPr>
          <p:cNvPr id="167" name=""/>
          <p:cNvSpPr/>
          <p:nvPr/>
        </p:nvSpPr>
        <p:spPr>
          <a:xfrm>
            <a:off x="762120" y="3873600"/>
            <a:ext cx="171360" cy="152280"/>
          </a:xfrm>
          <a:prstGeom prst="diamond">
            <a:avLst/>
          </a:prstGeom>
          <a:solidFill>
            <a:srgbClr val="ffff00"/>
          </a:solidFill>
          <a:ln w="9360">
            <a:solidFill>
              <a:srgbClr val="000000"/>
            </a:solidFill>
            <a:miter/>
          </a:ln>
        </p:spPr>
        <p:style>
          <a:lnRef idx="0"/>
          <a:fillRef idx="0"/>
          <a:effectRef idx="0"/>
          <a:fontRef idx="minor"/>
        </p:style>
        <p:txBody>
          <a:bodyPr wrap="none" lIns="90000" rIns="90000" tIns="29520" bIns="29520" anchor="ctr">
            <a:noAutofit/>
          </a:bodyPr>
          <a:p>
            <a:endParaRPr b="0" lang="en-US" sz="2400" strike="noStrike" u="none">
              <a:solidFill>
                <a:srgbClr val="000000"/>
              </a:solidFill>
              <a:effectLst/>
              <a:uFillTx/>
              <a:latin typeface="Times New Roman"/>
            </a:endParaRPr>
          </a:p>
        </p:txBody>
      </p:sp>
      <p:sp>
        <p:nvSpPr>
          <p:cNvPr id="168" name=""/>
          <p:cNvSpPr/>
          <p:nvPr/>
        </p:nvSpPr>
        <p:spPr>
          <a:xfrm>
            <a:off x="762120" y="4495680"/>
            <a:ext cx="171360" cy="152640"/>
          </a:xfrm>
          <a:prstGeom prst="diamond">
            <a:avLst/>
          </a:prstGeom>
          <a:solidFill>
            <a:srgbClr val="ffff00"/>
          </a:solidFill>
          <a:ln w="9360">
            <a:solidFill>
              <a:srgbClr val="000000"/>
            </a:solidFill>
            <a:miter/>
          </a:ln>
        </p:spPr>
        <p:style>
          <a:lnRef idx="0"/>
          <a:fillRef idx="0"/>
          <a:effectRef idx="0"/>
          <a:fontRef idx="minor"/>
        </p:style>
        <p:txBody>
          <a:bodyPr wrap="none" lIns="90000" rIns="90000" tIns="29520" bIns="29520" anchor="ctr">
            <a:noAutofit/>
          </a:bodyPr>
          <a:p>
            <a:endParaRPr b="0" lang="en-US" sz="2400" strike="noStrike" u="none">
              <a:solidFill>
                <a:srgbClr val="000000"/>
              </a:solidFill>
              <a:effectLst/>
              <a:uFillTx/>
              <a:latin typeface="Times New Roman"/>
            </a:endParaRPr>
          </a:p>
        </p:txBody>
      </p:sp>
      <p:sp>
        <p:nvSpPr>
          <p:cNvPr id="169" name=""/>
          <p:cNvSpPr/>
          <p:nvPr/>
        </p:nvSpPr>
        <p:spPr>
          <a:xfrm>
            <a:off x="838080" y="5410080"/>
            <a:ext cx="152640" cy="152640"/>
          </a:xfrm>
          <a:prstGeom prst="diamond">
            <a:avLst/>
          </a:prstGeom>
          <a:solidFill>
            <a:srgbClr val="ffff00"/>
          </a:solidFill>
          <a:ln w="9360">
            <a:solidFill>
              <a:srgbClr val="000000"/>
            </a:solidFill>
            <a:miter/>
          </a:ln>
        </p:spPr>
        <p:style>
          <a:lnRef idx="0"/>
          <a:fillRef idx="0"/>
          <a:effectRef idx="0"/>
          <a:fontRef idx="minor"/>
        </p:style>
        <p:txBody>
          <a:bodyPr wrap="none" lIns="90000" rIns="90000" tIns="29520" bIns="29520" anchor="ctr">
            <a:noAutofit/>
          </a:bodyPr>
          <a:p>
            <a:endParaRPr b="0" lang="en-US" sz="2400" strike="noStrike" u="none">
              <a:solidFill>
                <a:srgbClr val="000000"/>
              </a:solidFill>
              <a:effectLst/>
              <a:uFillTx/>
              <a:latin typeface="Times New Roman"/>
            </a:endParaRPr>
          </a:p>
        </p:txBody>
      </p:sp>
      <p:sp>
        <p:nvSpPr>
          <p:cNvPr id="170" name=""/>
          <p:cNvSpPr/>
          <p:nvPr/>
        </p:nvSpPr>
        <p:spPr>
          <a:xfrm>
            <a:off x="1219320" y="2590920"/>
            <a:ext cx="161640" cy="145800"/>
          </a:xfrm>
          <a:prstGeom prst="rightArrow">
            <a:avLst>
              <a:gd name="adj1" fmla="val 50000"/>
              <a:gd name="adj2" fmla="val 27716"/>
            </a:avLst>
          </a:prstGeom>
          <a:solidFill>
            <a:srgbClr val="3333cc"/>
          </a:solidFill>
          <a:ln w="9360">
            <a:solidFill>
              <a:srgbClr val="000080"/>
            </a:solidFill>
            <a:miter/>
          </a:ln>
        </p:spPr>
        <p:style>
          <a:lnRef idx="0"/>
          <a:fillRef idx="0"/>
          <a:effectRef idx="0"/>
          <a:fontRef idx="minor"/>
        </p:style>
        <p:txBody>
          <a:bodyPr wrap="none" lIns="90000" rIns="90000" tIns="26280" bIns="26280" anchor="ctr">
            <a:noAutofit/>
          </a:bodyPr>
          <a:p>
            <a:endParaRPr b="0" lang="en-US" sz="2400" strike="noStrike" u="none">
              <a:solidFill>
                <a:srgbClr val="000000"/>
              </a:solidFill>
              <a:effectLst/>
              <a:uFillTx/>
              <a:latin typeface="Times New Roman"/>
            </a:endParaRPr>
          </a:p>
        </p:txBody>
      </p:sp>
      <p:sp>
        <p:nvSpPr>
          <p:cNvPr id="171" name=""/>
          <p:cNvSpPr/>
          <p:nvPr/>
        </p:nvSpPr>
        <p:spPr>
          <a:xfrm>
            <a:off x="1219320" y="2895480"/>
            <a:ext cx="161640" cy="146160"/>
          </a:xfrm>
          <a:prstGeom prst="rightArrow">
            <a:avLst>
              <a:gd name="adj1" fmla="val 50000"/>
              <a:gd name="adj2" fmla="val 27648"/>
            </a:avLst>
          </a:prstGeom>
          <a:solidFill>
            <a:srgbClr val="3333cc"/>
          </a:solidFill>
          <a:ln w="9360">
            <a:solidFill>
              <a:srgbClr val="000080"/>
            </a:solidFill>
            <a:miter/>
          </a:ln>
        </p:spPr>
        <p:style>
          <a:lnRef idx="0"/>
          <a:fillRef idx="0"/>
          <a:effectRef idx="0"/>
          <a:fontRef idx="minor"/>
        </p:style>
        <p:txBody>
          <a:bodyPr wrap="none" lIns="90000" rIns="90000" tIns="26640" bIns="26640" anchor="ctr">
            <a:noAutofit/>
          </a:bodyPr>
          <a:p>
            <a:endParaRPr b="0" lang="en-US" sz="2400" strike="noStrike" u="none">
              <a:solidFill>
                <a:srgbClr val="000000"/>
              </a:solidFill>
              <a:effectLst/>
              <a:uFillTx/>
              <a:latin typeface="Times New Roman"/>
            </a:endParaRPr>
          </a:p>
        </p:txBody>
      </p:sp>
      <p:sp>
        <p:nvSpPr>
          <p:cNvPr id="172" name=""/>
          <p:cNvSpPr/>
          <p:nvPr/>
        </p:nvSpPr>
        <p:spPr>
          <a:xfrm>
            <a:off x="1219320" y="3549600"/>
            <a:ext cx="161640" cy="146160"/>
          </a:xfrm>
          <a:prstGeom prst="rightArrow">
            <a:avLst>
              <a:gd name="adj1" fmla="val 50000"/>
              <a:gd name="adj2" fmla="val 27648"/>
            </a:avLst>
          </a:prstGeom>
          <a:solidFill>
            <a:srgbClr val="3333cc"/>
          </a:solidFill>
          <a:ln w="9360">
            <a:solidFill>
              <a:srgbClr val="000080"/>
            </a:solidFill>
            <a:miter/>
          </a:ln>
        </p:spPr>
        <p:style>
          <a:lnRef idx="0"/>
          <a:fillRef idx="0"/>
          <a:effectRef idx="0"/>
          <a:fontRef idx="minor"/>
        </p:style>
        <p:txBody>
          <a:bodyPr wrap="none" lIns="90000" rIns="90000" tIns="26640" bIns="26640" anchor="ctr">
            <a:noAutofit/>
          </a:bodyPr>
          <a:p>
            <a:endParaRPr b="0" lang="en-US" sz="2400" strike="noStrike" u="none">
              <a:solidFill>
                <a:srgbClr val="000000"/>
              </a:solidFill>
              <a:effectLst/>
              <a:uFillTx/>
              <a:latin typeface="Times New Roman"/>
            </a:endParaRPr>
          </a:p>
        </p:txBody>
      </p:sp>
      <p:sp>
        <p:nvSpPr>
          <p:cNvPr id="173" name=""/>
          <p:cNvSpPr/>
          <p:nvPr/>
        </p:nvSpPr>
        <p:spPr>
          <a:xfrm>
            <a:off x="1219320" y="4191120"/>
            <a:ext cx="161640" cy="145800"/>
          </a:xfrm>
          <a:prstGeom prst="rightArrow">
            <a:avLst>
              <a:gd name="adj1" fmla="val 50000"/>
              <a:gd name="adj2" fmla="val 27716"/>
            </a:avLst>
          </a:prstGeom>
          <a:solidFill>
            <a:srgbClr val="3333cc"/>
          </a:solidFill>
          <a:ln w="9360">
            <a:solidFill>
              <a:srgbClr val="000080"/>
            </a:solidFill>
            <a:miter/>
          </a:ln>
        </p:spPr>
        <p:style>
          <a:lnRef idx="0"/>
          <a:fillRef idx="0"/>
          <a:effectRef idx="0"/>
          <a:fontRef idx="minor"/>
        </p:style>
        <p:txBody>
          <a:bodyPr wrap="none" lIns="90000" rIns="90000" tIns="26280" bIns="26280" anchor="ctr">
            <a:noAutofit/>
          </a:bodyPr>
          <a:p>
            <a:endParaRPr b="0" lang="en-US" sz="2400" strike="noStrike" u="none">
              <a:solidFill>
                <a:srgbClr val="000000"/>
              </a:solidFill>
              <a:effectLst/>
              <a:uFillTx/>
              <a:latin typeface="Times New Roman"/>
            </a:endParaRPr>
          </a:p>
        </p:txBody>
      </p:sp>
      <p:sp>
        <p:nvSpPr>
          <p:cNvPr id="174" name=""/>
          <p:cNvSpPr/>
          <p:nvPr/>
        </p:nvSpPr>
        <p:spPr>
          <a:xfrm>
            <a:off x="1219320" y="4832280"/>
            <a:ext cx="161640" cy="146160"/>
          </a:xfrm>
          <a:prstGeom prst="rightArrow">
            <a:avLst>
              <a:gd name="adj1" fmla="val 50000"/>
              <a:gd name="adj2" fmla="val 27648"/>
            </a:avLst>
          </a:prstGeom>
          <a:solidFill>
            <a:srgbClr val="3333cc"/>
          </a:solidFill>
          <a:ln w="9360">
            <a:solidFill>
              <a:srgbClr val="000080"/>
            </a:solidFill>
            <a:miter/>
          </a:ln>
        </p:spPr>
        <p:style>
          <a:lnRef idx="0"/>
          <a:fillRef idx="0"/>
          <a:effectRef idx="0"/>
          <a:fontRef idx="minor"/>
        </p:style>
        <p:txBody>
          <a:bodyPr wrap="none" lIns="90000" rIns="90000" tIns="26640" bIns="26640" anchor="ctr">
            <a:noAutofit/>
          </a:bodyPr>
          <a:p>
            <a:endParaRPr b="0" lang="en-US" sz="2400" strike="noStrike" u="none">
              <a:solidFill>
                <a:srgbClr val="000000"/>
              </a:solidFill>
              <a:effectLst/>
              <a:uFillTx/>
              <a:latin typeface="Times New Roman"/>
            </a:endParaRPr>
          </a:p>
        </p:txBody>
      </p:sp>
      <p:sp>
        <p:nvSpPr>
          <p:cNvPr id="175" name=""/>
          <p:cNvSpPr/>
          <p:nvPr/>
        </p:nvSpPr>
        <p:spPr>
          <a:xfrm>
            <a:off x="1219320" y="5121360"/>
            <a:ext cx="161640" cy="145800"/>
          </a:xfrm>
          <a:prstGeom prst="rightArrow">
            <a:avLst>
              <a:gd name="adj1" fmla="val 50000"/>
              <a:gd name="adj2" fmla="val 27716"/>
            </a:avLst>
          </a:prstGeom>
          <a:solidFill>
            <a:srgbClr val="3333cc"/>
          </a:solidFill>
          <a:ln w="9360">
            <a:solidFill>
              <a:srgbClr val="000080"/>
            </a:solidFill>
            <a:miter/>
          </a:ln>
        </p:spPr>
        <p:style>
          <a:lnRef idx="0"/>
          <a:fillRef idx="0"/>
          <a:effectRef idx="0"/>
          <a:fontRef idx="minor"/>
        </p:style>
        <p:txBody>
          <a:bodyPr wrap="none" lIns="90000" rIns="90000" tIns="26280" bIns="26280" anchor="ctr">
            <a:noAutofit/>
          </a:bodyPr>
          <a:p>
            <a:endParaRPr b="0" lang="en-US" sz="2400" strike="noStrike" u="none">
              <a:solidFill>
                <a:srgbClr val="000000"/>
              </a:solidFill>
              <a:effectLst/>
              <a:uFillTx/>
              <a:latin typeface="Times New Roman"/>
            </a:endParaRPr>
          </a:p>
        </p:txBody>
      </p:sp>
      <p:sp>
        <p:nvSpPr>
          <p:cNvPr id="176" name=""/>
          <p:cNvSpPr/>
          <p:nvPr/>
        </p:nvSpPr>
        <p:spPr>
          <a:xfrm>
            <a:off x="1219320" y="5746680"/>
            <a:ext cx="161640" cy="146160"/>
          </a:xfrm>
          <a:prstGeom prst="rightArrow">
            <a:avLst>
              <a:gd name="adj1" fmla="val 50000"/>
              <a:gd name="adj2" fmla="val 27648"/>
            </a:avLst>
          </a:prstGeom>
          <a:solidFill>
            <a:srgbClr val="3333cc"/>
          </a:solidFill>
          <a:ln w="9360">
            <a:solidFill>
              <a:srgbClr val="000080"/>
            </a:solidFill>
            <a:miter/>
          </a:ln>
        </p:spPr>
        <p:style>
          <a:lnRef idx="0"/>
          <a:fillRef idx="0"/>
          <a:effectRef idx="0"/>
          <a:fontRef idx="minor"/>
        </p:style>
        <p:txBody>
          <a:bodyPr wrap="none" lIns="90000" rIns="90000" tIns="26640" bIns="26640" anchor="ctr">
            <a:noAutofit/>
          </a:bodyPr>
          <a:p>
            <a:endParaRPr b="0" lang="en-US" sz="2400" strike="noStrike" u="none">
              <a:solidFill>
                <a:srgbClr val="000000"/>
              </a:solidFill>
              <a:effectLst/>
              <a:uFillTx/>
              <a:latin typeface="Times New Roman"/>
            </a:endParaRPr>
          </a:p>
        </p:txBody>
      </p:sp>
      <p:sp>
        <p:nvSpPr>
          <p:cNvPr id="177" name=""/>
          <p:cNvSpPr/>
          <p:nvPr/>
        </p:nvSpPr>
        <p:spPr>
          <a:xfrm>
            <a:off x="1219320" y="6064200"/>
            <a:ext cx="161640" cy="146160"/>
          </a:xfrm>
          <a:prstGeom prst="rightArrow">
            <a:avLst>
              <a:gd name="adj1" fmla="val 50000"/>
              <a:gd name="adj2" fmla="val 27648"/>
            </a:avLst>
          </a:prstGeom>
          <a:solidFill>
            <a:srgbClr val="3333cc"/>
          </a:solidFill>
          <a:ln w="9360">
            <a:solidFill>
              <a:srgbClr val="000080"/>
            </a:solidFill>
            <a:miter/>
          </a:ln>
        </p:spPr>
        <p:style>
          <a:lnRef idx="0"/>
          <a:fillRef idx="0"/>
          <a:effectRef idx="0"/>
          <a:fontRef idx="minor"/>
        </p:style>
        <p:txBody>
          <a:bodyPr wrap="none" lIns="90000" rIns="90000" tIns="26640" bIns="26640" anchor="ctr">
            <a:noAutofit/>
          </a:bodyPr>
          <a:p>
            <a:endParaRPr b="0" lang="en-US" sz="2400" strike="noStrike" u="none">
              <a:solidFill>
                <a:srgbClr val="000000"/>
              </a:solidFill>
              <a:effectLst/>
              <a:uFillTx/>
              <a:latin typeface="Times New Roman"/>
            </a:endParaRPr>
          </a:p>
        </p:txBody>
      </p:sp>
      <p:sp>
        <p:nvSpPr>
          <p:cNvPr id="178" name=""/>
          <p:cNvSpPr/>
          <p:nvPr/>
        </p:nvSpPr>
        <p:spPr>
          <a:xfrm>
            <a:off x="1219320" y="1981080"/>
            <a:ext cx="161640" cy="146160"/>
          </a:xfrm>
          <a:prstGeom prst="rightArrow">
            <a:avLst>
              <a:gd name="adj1" fmla="val 50000"/>
              <a:gd name="adj2" fmla="val 27648"/>
            </a:avLst>
          </a:prstGeom>
          <a:solidFill>
            <a:srgbClr val="3333cc"/>
          </a:solidFill>
          <a:ln w="9360">
            <a:solidFill>
              <a:srgbClr val="000080"/>
            </a:solidFill>
            <a:miter/>
          </a:ln>
        </p:spPr>
        <p:style>
          <a:lnRef idx="0"/>
          <a:fillRef idx="0"/>
          <a:effectRef idx="0"/>
          <a:fontRef idx="minor"/>
        </p:style>
        <p:txBody>
          <a:bodyPr wrap="none" lIns="90000" rIns="90000" tIns="26640" bIns="26640" anchor="ctr">
            <a:noAutofit/>
          </a:bodyPr>
          <a:p>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ffffff"/>
            </a:gs>
            <a:gs pos="100000">
              <a:srgbClr val="99ccff"/>
            </a:gs>
          </a:gsLst>
          <a:lin ang="5400000"/>
        </a:gradFill>
      </p:bgPr>
    </p:bg>
    <p:spTree>
      <p:nvGrpSpPr>
        <p:cNvPr id="1" name=""/>
        <p:cNvGrpSpPr/>
        <p:nvPr/>
      </p:nvGrpSpPr>
      <p:grpSpPr>
        <a:xfrm>
          <a:off x="0" y="0"/>
          <a:ext cx="0" cy="0"/>
          <a:chOff x="0" y="0"/>
          <a:chExt cx="0" cy="0"/>
        </a:xfrm>
      </p:grpSpPr>
      <p:sp>
        <p:nvSpPr>
          <p:cNvPr id="179" name=""/>
          <p:cNvSpPr/>
          <p:nvPr/>
        </p:nvSpPr>
        <p:spPr>
          <a:xfrm>
            <a:off x="304920" y="380880"/>
            <a:ext cx="8153280" cy="609840"/>
          </a:xfrm>
          <a:prstGeom prst="rect">
            <a:avLst/>
          </a:prstGeom>
          <a:gradFill rotWithShape="0">
            <a:gsLst>
              <a:gs pos="0">
                <a:srgbClr val="ffffff"/>
              </a:gs>
              <a:gs pos="100000">
                <a:srgbClr val="0099ff"/>
              </a:gs>
            </a:gsLst>
            <a:path path="rect">
              <a:fillToRect l="50000" t="50000" r="50000" b="50000"/>
            </a:path>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80" name="PlaceHolder 1"/>
          <p:cNvSpPr>
            <a:spLocks noGrp="1"/>
          </p:cNvSpPr>
          <p:nvPr>
            <p:ph type="title"/>
          </p:nvPr>
        </p:nvSpPr>
        <p:spPr>
          <a:xfrm>
            <a:off x="685800" y="304920"/>
            <a:ext cx="7772400" cy="83808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WEATHER DERIVATIVES</a:t>
            </a:r>
            <a:endParaRPr b="0" lang="en-US" sz="3200" strike="noStrike" u="none">
              <a:solidFill>
                <a:srgbClr val="000000"/>
              </a:solidFill>
              <a:effectLst/>
              <a:uFillTx/>
              <a:latin typeface="Times New Roman"/>
            </a:endParaRPr>
          </a:p>
        </p:txBody>
      </p:sp>
      <p:sp>
        <p:nvSpPr>
          <p:cNvPr id="181" name="PlaceHolder 2"/>
          <p:cNvSpPr>
            <a:spLocks noGrp="1"/>
          </p:cNvSpPr>
          <p:nvPr>
            <p:ph/>
          </p:nvPr>
        </p:nvSpPr>
        <p:spPr>
          <a:xfrm>
            <a:off x="685800" y="990720"/>
            <a:ext cx="7772400" cy="5410080"/>
          </a:xfrm>
          <a:prstGeom prst="rect">
            <a:avLst/>
          </a:prstGeom>
          <a:noFill/>
          <a:ln w="0">
            <a:noFill/>
          </a:ln>
        </p:spPr>
        <p:txBody>
          <a:bodyPr lIns="90000" rIns="90000" tIns="46800" bIns="46800" anchor="t">
            <a:normAutofit lnSpcReduction="9999"/>
          </a:bodyPr>
          <a:p>
            <a:pPr marL="343080" indent="9360" algn="ctr">
              <a:spcBef>
                <a:spcPts val="7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imes New Roman"/>
              </a:rPr>
              <a:t>Wisconsin Gas Case Study</a:t>
            </a:r>
            <a:endParaRPr b="0" lang="en-US" sz="2800" strike="noStrike" u="none">
              <a:solidFill>
                <a:srgbClr val="000000"/>
              </a:solidFill>
              <a:effectLst/>
              <a:uFillTx/>
              <a:latin typeface="Times New Roman"/>
            </a:endParaRPr>
          </a:p>
          <a:p>
            <a:pPr marL="343080" indent="9360">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Risk management need:</a:t>
            </a:r>
            <a:endParaRPr b="0" lang="en-US" sz="2000" strike="noStrike" u="none">
              <a:solidFill>
                <a:srgbClr val="000000"/>
              </a:solidFill>
              <a:effectLst/>
              <a:uFillTx/>
              <a:latin typeface="Times New Roman"/>
            </a:endParaRPr>
          </a:p>
          <a:p>
            <a:pPr lvl="1" marL="743040" indent="324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Volatility in winter temperatures affecting earnings (and management incentive compensation)</a:t>
            </a:r>
            <a:endParaRPr b="0" lang="en-US" sz="1800" strike="noStrike" u="none">
              <a:solidFill>
                <a:srgbClr val="000000"/>
              </a:solidFill>
              <a:effectLst/>
              <a:uFillTx/>
              <a:latin typeface="Times New Roman"/>
            </a:endParaRPr>
          </a:p>
          <a:p>
            <a:pPr lvl="1" marL="743040" indent="324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Stabilize earnings</a:t>
            </a:r>
            <a:endParaRPr b="0" lang="en-US" sz="1800" strike="noStrike" u="none">
              <a:solidFill>
                <a:srgbClr val="000000"/>
              </a:solidFill>
              <a:effectLst/>
              <a:uFillTx/>
              <a:latin typeface="Times New Roman"/>
            </a:endParaRPr>
          </a:p>
          <a:p>
            <a:pPr marL="343080" indent="9360">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Facts:</a:t>
            </a:r>
            <a:endParaRPr b="0" lang="en-US" sz="2000" strike="noStrike" u="none">
              <a:solidFill>
                <a:srgbClr val="000000"/>
              </a:solidFill>
              <a:effectLst/>
              <a:uFillTx/>
              <a:latin typeface="Times New Roman"/>
            </a:endParaRPr>
          </a:p>
          <a:p>
            <a:pPr lvl="1" marL="743040" indent="324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Regulated utility</a:t>
            </a:r>
            <a:endParaRPr b="0" lang="en-US" sz="1800" strike="noStrike" u="none">
              <a:solidFill>
                <a:srgbClr val="000000"/>
              </a:solidFill>
              <a:effectLst/>
              <a:uFillTx/>
              <a:latin typeface="Times New Roman"/>
            </a:endParaRPr>
          </a:p>
          <a:p>
            <a:pPr lvl="1" marL="743040" indent="324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500,000 customers</a:t>
            </a:r>
            <a:endParaRPr b="0" lang="en-US" sz="1800" strike="noStrike" u="none">
              <a:solidFill>
                <a:srgbClr val="000000"/>
              </a:solidFill>
              <a:effectLst/>
              <a:uFillTx/>
              <a:latin typeface="Times New Roman"/>
            </a:endParaRPr>
          </a:p>
          <a:p>
            <a:pPr lvl="1" marL="743040" indent="324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40% of gas used in Wisconsin</a:t>
            </a:r>
            <a:endParaRPr b="0" lang="en-US" sz="1800" strike="noStrike" u="none">
              <a:solidFill>
                <a:srgbClr val="000000"/>
              </a:solidFill>
              <a:effectLst/>
              <a:uFillTx/>
              <a:latin typeface="Times New Roman"/>
            </a:endParaRPr>
          </a:p>
          <a:p>
            <a:pPr lvl="1" marL="743040" indent="324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AIG approached them between 1994 and 1996 but no deal was done</a:t>
            </a:r>
            <a:endParaRPr b="0" lang="en-US" sz="1800" strike="noStrike" u="none">
              <a:solidFill>
                <a:srgbClr val="000000"/>
              </a:solidFill>
              <a:effectLst/>
              <a:uFillTx/>
              <a:latin typeface="Times New Roman"/>
            </a:endParaRPr>
          </a:p>
          <a:p>
            <a:pPr lvl="1" marL="743040" indent="324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In 1997 WICOR wanted to protect against El Nino</a:t>
            </a:r>
            <a:endParaRPr b="0" lang="en-US" sz="1800" strike="noStrike" u="none">
              <a:solidFill>
                <a:srgbClr val="000000"/>
              </a:solidFill>
              <a:effectLst/>
              <a:uFillTx/>
              <a:latin typeface="Times New Roman"/>
            </a:endParaRPr>
          </a:p>
          <a:p>
            <a:pPr marL="343080" indent="9360">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Regulatory Problem:</a:t>
            </a:r>
            <a:endParaRPr b="0" lang="en-US" sz="2000" strike="noStrike" u="none">
              <a:solidFill>
                <a:srgbClr val="000000"/>
              </a:solidFill>
              <a:effectLst/>
              <a:uFillTx/>
              <a:latin typeface="Times New Roman"/>
            </a:endParaRPr>
          </a:p>
          <a:p>
            <a:pPr lvl="1" marL="743040" indent="324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No weather normalization clause</a:t>
            </a:r>
            <a:endParaRPr b="0" lang="en-US" sz="1800" strike="noStrike" u="none">
              <a:solidFill>
                <a:srgbClr val="000000"/>
              </a:solidFill>
              <a:effectLst/>
              <a:uFillTx/>
              <a:latin typeface="Times New Roman"/>
            </a:endParaRPr>
          </a:p>
          <a:p>
            <a:pPr lvl="1" marL="743040" indent="324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Regulators did not permitthe purchase of derivatives since it is a regulated utility</a:t>
            </a:r>
            <a:endParaRPr b="0" lang="en-US" sz="1800" strike="noStrike" u="none">
              <a:solidFill>
                <a:srgbClr val="000000"/>
              </a:solidFill>
              <a:effectLst/>
              <a:uFillTx/>
              <a:latin typeface="Times New Roman"/>
            </a:endParaRPr>
          </a:p>
          <a:p>
            <a:pPr lvl="2" marL="1143000" indent="-4680">
              <a:spcBef>
                <a:spcPts val="400"/>
              </a:spcBef>
              <a:buNone/>
              <a:tabLst>
                <a:tab algn="l" pos="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based on the thought that derivatives are risky</a:t>
            </a:r>
            <a:endParaRPr b="0" lang="en-US" sz="1600" strike="noStrike" u="none">
              <a:solidFill>
                <a:srgbClr val="000000"/>
              </a:solidFill>
              <a:effectLst/>
              <a:uFillTx/>
              <a:latin typeface="Times New Roman"/>
            </a:endParaRPr>
          </a:p>
          <a:p>
            <a:pPr lvl="1" marL="743040" indent="3240">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p:txBody>
      </p:sp>
      <p:sp>
        <p:nvSpPr>
          <p:cNvPr id="182" name=""/>
          <p:cNvSpPr/>
          <p:nvPr/>
        </p:nvSpPr>
        <p:spPr>
          <a:xfrm>
            <a:off x="762120" y="1600200"/>
            <a:ext cx="171360" cy="152280"/>
          </a:xfrm>
          <a:prstGeom prst="diamond">
            <a:avLst/>
          </a:prstGeom>
          <a:solidFill>
            <a:srgbClr val="ffff00"/>
          </a:solidFill>
          <a:ln w="9360">
            <a:solidFill>
              <a:srgbClr val="000000"/>
            </a:solidFill>
            <a:miter/>
          </a:ln>
        </p:spPr>
        <p:style>
          <a:lnRef idx="0"/>
          <a:fillRef idx="0"/>
          <a:effectRef idx="0"/>
          <a:fontRef idx="minor"/>
        </p:style>
        <p:txBody>
          <a:bodyPr wrap="none" lIns="90000" rIns="90000" tIns="29520" bIns="29520" anchor="ctr">
            <a:noAutofit/>
          </a:bodyPr>
          <a:p>
            <a:endParaRPr b="0" lang="en-US" sz="2400" strike="noStrike" u="none">
              <a:solidFill>
                <a:srgbClr val="000000"/>
              </a:solidFill>
              <a:effectLst/>
              <a:uFillTx/>
              <a:latin typeface="Times New Roman"/>
            </a:endParaRPr>
          </a:p>
        </p:txBody>
      </p:sp>
      <p:sp>
        <p:nvSpPr>
          <p:cNvPr id="183" name=""/>
          <p:cNvSpPr/>
          <p:nvPr/>
        </p:nvSpPr>
        <p:spPr>
          <a:xfrm>
            <a:off x="762120" y="2895480"/>
            <a:ext cx="171360" cy="152640"/>
          </a:xfrm>
          <a:prstGeom prst="diamond">
            <a:avLst/>
          </a:prstGeom>
          <a:solidFill>
            <a:srgbClr val="ffff00"/>
          </a:solidFill>
          <a:ln w="9360">
            <a:solidFill>
              <a:srgbClr val="000000"/>
            </a:solidFill>
            <a:miter/>
          </a:ln>
        </p:spPr>
        <p:style>
          <a:lnRef idx="0"/>
          <a:fillRef idx="0"/>
          <a:effectRef idx="0"/>
          <a:fontRef idx="minor"/>
        </p:style>
        <p:txBody>
          <a:bodyPr wrap="none" lIns="90000" rIns="90000" tIns="29520" bIns="29520" anchor="ctr">
            <a:noAutofit/>
          </a:bodyPr>
          <a:p>
            <a:endParaRPr b="0" lang="en-US" sz="2400" strike="noStrike" u="none">
              <a:solidFill>
                <a:srgbClr val="000000"/>
              </a:solidFill>
              <a:effectLst/>
              <a:uFillTx/>
              <a:latin typeface="Times New Roman"/>
            </a:endParaRPr>
          </a:p>
        </p:txBody>
      </p:sp>
      <p:sp>
        <p:nvSpPr>
          <p:cNvPr id="184" name=""/>
          <p:cNvSpPr/>
          <p:nvPr/>
        </p:nvSpPr>
        <p:spPr>
          <a:xfrm>
            <a:off x="1219320" y="1981080"/>
            <a:ext cx="161640" cy="146160"/>
          </a:xfrm>
          <a:prstGeom prst="rightArrow">
            <a:avLst>
              <a:gd name="adj1" fmla="val 50000"/>
              <a:gd name="adj2" fmla="val 27648"/>
            </a:avLst>
          </a:prstGeom>
          <a:solidFill>
            <a:srgbClr val="3333cc"/>
          </a:solidFill>
          <a:ln w="9360">
            <a:solidFill>
              <a:srgbClr val="000080"/>
            </a:solidFill>
            <a:miter/>
          </a:ln>
        </p:spPr>
        <p:style>
          <a:lnRef idx="0"/>
          <a:fillRef idx="0"/>
          <a:effectRef idx="0"/>
          <a:fontRef idx="minor"/>
        </p:style>
        <p:txBody>
          <a:bodyPr wrap="none" lIns="90000" rIns="90000" tIns="26640" bIns="26640" anchor="ctr">
            <a:noAutofit/>
          </a:bodyPr>
          <a:p>
            <a:endParaRPr b="0" lang="en-US" sz="2400" strike="noStrike" u="none">
              <a:solidFill>
                <a:srgbClr val="000000"/>
              </a:solidFill>
              <a:effectLst/>
              <a:uFillTx/>
              <a:latin typeface="Times New Roman"/>
            </a:endParaRPr>
          </a:p>
        </p:txBody>
      </p:sp>
      <p:sp>
        <p:nvSpPr>
          <p:cNvPr id="185" name=""/>
          <p:cNvSpPr/>
          <p:nvPr/>
        </p:nvSpPr>
        <p:spPr>
          <a:xfrm>
            <a:off x="1219320" y="2590920"/>
            <a:ext cx="161640" cy="145800"/>
          </a:xfrm>
          <a:prstGeom prst="rightArrow">
            <a:avLst>
              <a:gd name="adj1" fmla="val 50000"/>
              <a:gd name="adj2" fmla="val 27716"/>
            </a:avLst>
          </a:prstGeom>
          <a:solidFill>
            <a:srgbClr val="3333cc"/>
          </a:solidFill>
          <a:ln w="9360">
            <a:solidFill>
              <a:srgbClr val="000080"/>
            </a:solidFill>
            <a:miter/>
          </a:ln>
        </p:spPr>
        <p:style>
          <a:lnRef idx="0"/>
          <a:fillRef idx="0"/>
          <a:effectRef idx="0"/>
          <a:fontRef idx="minor"/>
        </p:style>
        <p:txBody>
          <a:bodyPr wrap="none" lIns="90000" rIns="90000" tIns="26280" bIns="26280" anchor="ctr">
            <a:noAutofit/>
          </a:bodyPr>
          <a:p>
            <a:endParaRPr b="0" lang="en-US" sz="2400" strike="noStrike" u="none">
              <a:solidFill>
                <a:srgbClr val="000000"/>
              </a:solidFill>
              <a:effectLst/>
              <a:uFillTx/>
              <a:latin typeface="Times New Roman"/>
            </a:endParaRPr>
          </a:p>
        </p:txBody>
      </p:sp>
      <p:sp>
        <p:nvSpPr>
          <p:cNvPr id="186" name=""/>
          <p:cNvSpPr/>
          <p:nvPr/>
        </p:nvSpPr>
        <p:spPr>
          <a:xfrm>
            <a:off x="1219320" y="3276720"/>
            <a:ext cx="161640" cy="145800"/>
          </a:xfrm>
          <a:prstGeom prst="rightArrow">
            <a:avLst>
              <a:gd name="adj1" fmla="val 50000"/>
              <a:gd name="adj2" fmla="val 27716"/>
            </a:avLst>
          </a:prstGeom>
          <a:solidFill>
            <a:srgbClr val="3333cc"/>
          </a:solidFill>
          <a:ln w="9360">
            <a:solidFill>
              <a:srgbClr val="000080"/>
            </a:solidFill>
            <a:miter/>
          </a:ln>
        </p:spPr>
        <p:style>
          <a:lnRef idx="0"/>
          <a:fillRef idx="0"/>
          <a:effectRef idx="0"/>
          <a:fontRef idx="minor"/>
        </p:style>
        <p:txBody>
          <a:bodyPr wrap="none" lIns="90000" rIns="90000" tIns="26280" bIns="26280" anchor="ctr">
            <a:noAutofit/>
          </a:bodyPr>
          <a:p>
            <a:endParaRPr b="0" lang="en-US" sz="2400" strike="noStrike" u="none">
              <a:solidFill>
                <a:srgbClr val="000000"/>
              </a:solidFill>
              <a:effectLst/>
              <a:uFillTx/>
              <a:latin typeface="Times New Roman"/>
            </a:endParaRPr>
          </a:p>
        </p:txBody>
      </p:sp>
      <p:sp>
        <p:nvSpPr>
          <p:cNvPr id="187" name=""/>
          <p:cNvSpPr/>
          <p:nvPr/>
        </p:nvSpPr>
        <p:spPr>
          <a:xfrm>
            <a:off x="1219320" y="3581280"/>
            <a:ext cx="161640" cy="146160"/>
          </a:xfrm>
          <a:prstGeom prst="rightArrow">
            <a:avLst>
              <a:gd name="adj1" fmla="val 50000"/>
              <a:gd name="adj2" fmla="val 27648"/>
            </a:avLst>
          </a:prstGeom>
          <a:solidFill>
            <a:srgbClr val="3333cc"/>
          </a:solidFill>
          <a:ln w="9360">
            <a:solidFill>
              <a:srgbClr val="000080"/>
            </a:solidFill>
            <a:miter/>
          </a:ln>
        </p:spPr>
        <p:style>
          <a:lnRef idx="0"/>
          <a:fillRef idx="0"/>
          <a:effectRef idx="0"/>
          <a:fontRef idx="minor"/>
        </p:style>
        <p:txBody>
          <a:bodyPr wrap="none" lIns="90000" rIns="90000" tIns="26640" bIns="26640" anchor="ctr">
            <a:noAutofit/>
          </a:bodyPr>
          <a:p>
            <a:endParaRPr b="0" lang="en-US" sz="2400" strike="noStrike" u="none">
              <a:solidFill>
                <a:srgbClr val="000000"/>
              </a:solidFill>
              <a:effectLst/>
              <a:uFillTx/>
              <a:latin typeface="Times New Roman"/>
            </a:endParaRPr>
          </a:p>
        </p:txBody>
      </p:sp>
      <p:sp>
        <p:nvSpPr>
          <p:cNvPr id="188" name=""/>
          <p:cNvSpPr/>
          <p:nvPr/>
        </p:nvSpPr>
        <p:spPr>
          <a:xfrm>
            <a:off x="1219320" y="5257800"/>
            <a:ext cx="161640" cy="146160"/>
          </a:xfrm>
          <a:prstGeom prst="rightArrow">
            <a:avLst>
              <a:gd name="adj1" fmla="val 50000"/>
              <a:gd name="adj2" fmla="val 27648"/>
            </a:avLst>
          </a:prstGeom>
          <a:solidFill>
            <a:srgbClr val="3333cc"/>
          </a:solidFill>
          <a:ln w="9360">
            <a:solidFill>
              <a:srgbClr val="000080"/>
            </a:solidFill>
            <a:miter/>
          </a:ln>
        </p:spPr>
        <p:style>
          <a:lnRef idx="0"/>
          <a:fillRef idx="0"/>
          <a:effectRef idx="0"/>
          <a:fontRef idx="minor"/>
        </p:style>
        <p:txBody>
          <a:bodyPr wrap="none" lIns="90000" rIns="90000" tIns="26640" bIns="26640" anchor="ctr">
            <a:noAutofit/>
          </a:bodyPr>
          <a:p>
            <a:endParaRPr b="0" lang="en-US" sz="2400" strike="noStrike" u="none">
              <a:solidFill>
                <a:srgbClr val="000000"/>
              </a:solidFill>
              <a:effectLst/>
              <a:uFillTx/>
              <a:latin typeface="Times New Roman"/>
            </a:endParaRPr>
          </a:p>
        </p:txBody>
      </p:sp>
      <p:sp>
        <p:nvSpPr>
          <p:cNvPr id="189" name=""/>
          <p:cNvSpPr/>
          <p:nvPr/>
        </p:nvSpPr>
        <p:spPr>
          <a:xfrm>
            <a:off x="1676520" y="6248520"/>
            <a:ext cx="152280" cy="75960"/>
          </a:xfrm>
          <a:prstGeom prst="flowChartConnector">
            <a:avLst/>
          </a:prstGeom>
          <a:solidFill>
            <a:srgbClr val="00cc99"/>
          </a:solidFill>
          <a:ln w="9360">
            <a:solidFill>
              <a:srgbClr val="000000"/>
            </a:solidFill>
            <a:miter/>
          </a:ln>
        </p:spPr>
        <p:style>
          <a:lnRef idx="0"/>
          <a:fillRef idx="0"/>
          <a:effectRef idx="0"/>
          <a:fontRef idx="minor"/>
        </p:style>
        <p:txBody>
          <a:bodyPr wrap="none" lIns="90000" rIns="90000" tIns="6840" bIns="6840" anchor="ctr">
            <a:noAutofit/>
          </a:bodyPr>
          <a:p>
            <a:endParaRPr b="0" lang="en-US" sz="2400" strike="noStrike" u="none">
              <a:solidFill>
                <a:srgbClr val="000000"/>
              </a:solidFill>
              <a:effectLst/>
              <a:uFillTx/>
              <a:latin typeface="Times New Roman"/>
            </a:endParaRPr>
          </a:p>
        </p:txBody>
      </p:sp>
      <p:sp>
        <p:nvSpPr>
          <p:cNvPr id="190" name=""/>
          <p:cNvSpPr/>
          <p:nvPr/>
        </p:nvSpPr>
        <p:spPr>
          <a:xfrm>
            <a:off x="838080" y="4921200"/>
            <a:ext cx="171720" cy="152280"/>
          </a:xfrm>
          <a:prstGeom prst="diamond">
            <a:avLst/>
          </a:prstGeom>
          <a:solidFill>
            <a:srgbClr val="ffff00"/>
          </a:solidFill>
          <a:ln w="9360">
            <a:solidFill>
              <a:srgbClr val="000000"/>
            </a:solidFill>
            <a:miter/>
          </a:ln>
        </p:spPr>
        <p:style>
          <a:lnRef idx="0"/>
          <a:fillRef idx="0"/>
          <a:effectRef idx="0"/>
          <a:fontRef idx="minor"/>
        </p:style>
        <p:txBody>
          <a:bodyPr wrap="none" lIns="90000" rIns="90000" tIns="29520" bIns="29520" anchor="ctr">
            <a:noAutofit/>
          </a:bodyPr>
          <a:p>
            <a:endParaRPr b="0" lang="en-US" sz="2400" strike="noStrike" u="none">
              <a:solidFill>
                <a:srgbClr val="000000"/>
              </a:solidFill>
              <a:effectLst/>
              <a:uFillTx/>
              <a:latin typeface="Times New Roman"/>
            </a:endParaRPr>
          </a:p>
        </p:txBody>
      </p:sp>
      <p:sp>
        <p:nvSpPr>
          <p:cNvPr id="191" name=""/>
          <p:cNvSpPr/>
          <p:nvPr/>
        </p:nvSpPr>
        <p:spPr>
          <a:xfrm>
            <a:off x="1219320" y="3886200"/>
            <a:ext cx="161640" cy="146160"/>
          </a:xfrm>
          <a:prstGeom prst="rightArrow">
            <a:avLst>
              <a:gd name="adj1" fmla="val 50000"/>
              <a:gd name="adj2" fmla="val 27648"/>
            </a:avLst>
          </a:prstGeom>
          <a:solidFill>
            <a:srgbClr val="3333cc"/>
          </a:solidFill>
          <a:ln w="9360">
            <a:solidFill>
              <a:srgbClr val="000080"/>
            </a:solidFill>
            <a:miter/>
          </a:ln>
        </p:spPr>
        <p:style>
          <a:lnRef idx="0"/>
          <a:fillRef idx="0"/>
          <a:effectRef idx="0"/>
          <a:fontRef idx="minor"/>
        </p:style>
        <p:txBody>
          <a:bodyPr wrap="none" lIns="90000" rIns="90000" tIns="26640" bIns="26640" anchor="ctr">
            <a:noAutofit/>
          </a:bodyPr>
          <a:p>
            <a:endParaRPr b="0" lang="en-US" sz="2400" strike="noStrike" u="none">
              <a:solidFill>
                <a:srgbClr val="000000"/>
              </a:solidFill>
              <a:effectLst/>
              <a:uFillTx/>
              <a:latin typeface="Times New Roman"/>
            </a:endParaRPr>
          </a:p>
        </p:txBody>
      </p:sp>
      <p:sp>
        <p:nvSpPr>
          <p:cNvPr id="192" name=""/>
          <p:cNvSpPr/>
          <p:nvPr/>
        </p:nvSpPr>
        <p:spPr>
          <a:xfrm>
            <a:off x="1219320" y="5562720"/>
            <a:ext cx="161640" cy="145800"/>
          </a:xfrm>
          <a:prstGeom prst="rightArrow">
            <a:avLst>
              <a:gd name="adj1" fmla="val 50000"/>
              <a:gd name="adj2" fmla="val 27716"/>
            </a:avLst>
          </a:prstGeom>
          <a:solidFill>
            <a:srgbClr val="3333cc"/>
          </a:solidFill>
          <a:ln w="9360">
            <a:solidFill>
              <a:srgbClr val="000080"/>
            </a:solidFill>
            <a:miter/>
          </a:ln>
        </p:spPr>
        <p:style>
          <a:lnRef idx="0"/>
          <a:fillRef idx="0"/>
          <a:effectRef idx="0"/>
          <a:fontRef idx="minor"/>
        </p:style>
        <p:txBody>
          <a:bodyPr wrap="none" lIns="90000" rIns="90000" tIns="26280" bIns="26280" anchor="ctr">
            <a:noAutofit/>
          </a:bodyPr>
          <a:p>
            <a:endParaRPr b="0" lang="en-US" sz="2400" strike="noStrike" u="none">
              <a:solidFill>
                <a:srgbClr val="000000"/>
              </a:solidFill>
              <a:effectLst/>
              <a:uFillTx/>
              <a:latin typeface="Times New Roman"/>
            </a:endParaRPr>
          </a:p>
        </p:txBody>
      </p:sp>
      <p:sp>
        <p:nvSpPr>
          <p:cNvPr id="193" name=""/>
          <p:cNvSpPr/>
          <p:nvPr/>
        </p:nvSpPr>
        <p:spPr>
          <a:xfrm>
            <a:off x="1219320" y="4267080"/>
            <a:ext cx="161640" cy="146160"/>
          </a:xfrm>
          <a:prstGeom prst="rightArrow">
            <a:avLst>
              <a:gd name="adj1" fmla="val 50000"/>
              <a:gd name="adj2" fmla="val 27648"/>
            </a:avLst>
          </a:prstGeom>
          <a:solidFill>
            <a:srgbClr val="3333cc"/>
          </a:solidFill>
          <a:ln w="9360">
            <a:solidFill>
              <a:srgbClr val="000080"/>
            </a:solidFill>
            <a:miter/>
          </a:ln>
        </p:spPr>
        <p:style>
          <a:lnRef idx="0"/>
          <a:fillRef idx="0"/>
          <a:effectRef idx="0"/>
          <a:fontRef idx="minor"/>
        </p:style>
        <p:txBody>
          <a:bodyPr wrap="none" lIns="90000" rIns="90000" tIns="26640" bIns="26640" anchor="ctr">
            <a:noAutofit/>
          </a:bodyPr>
          <a:p>
            <a:endParaRPr b="0" lang="en-US" sz="2400" strike="noStrike" u="none">
              <a:solidFill>
                <a:srgbClr val="000000"/>
              </a:solidFill>
              <a:effectLst/>
              <a:uFillTx/>
              <a:latin typeface="Times New Roman"/>
            </a:endParaRPr>
          </a:p>
        </p:txBody>
      </p:sp>
      <p:sp>
        <p:nvSpPr>
          <p:cNvPr id="194" name=""/>
          <p:cNvSpPr/>
          <p:nvPr/>
        </p:nvSpPr>
        <p:spPr>
          <a:xfrm>
            <a:off x="1219320" y="4572000"/>
            <a:ext cx="161640" cy="146160"/>
          </a:xfrm>
          <a:prstGeom prst="rightArrow">
            <a:avLst>
              <a:gd name="adj1" fmla="val 50000"/>
              <a:gd name="adj2" fmla="val 27648"/>
            </a:avLst>
          </a:prstGeom>
          <a:solidFill>
            <a:srgbClr val="3333cc"/>
          </a:solidFill>
          <a:ln w="9360">
            <a:solidFill>
              <a:srgbClr val="000080"/>
            </a:solidFill>
            <a:miter/>
          </a:ln>
        </p:spPr>
        <p:style>
          <a:lnRef idx="0"/>
          <a:fillRef idx="0"/>
          <a:effectRef idx="0"/>
          <a:fontRef idx="minor"/>
        </p:style>
        <p:txBody>
          <a:bodyPr wrap="none" lIns="90000" rIns="90000" tIns="26640" bIns="26640" anchor="ctr">
            <a:noAutofit/>
          </a:bodyPr>
          <a:p>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ffffff"/>
            </a:gs>
            <a:gs pos="100000">
              <a:srgbClr val="99ccff"/>
            </a:gs>
          </a:gsLst>
          <a:lin ang="5400000"/>
        </a:gradFill>
      </p:bgPr>
    </p:bg>
    <p:spTree>
      <p:nvGrpSpPr>
        <p:cNvPr id="1" name=""/>
        <p:cNvGrpSpPr/>
        <p:nvPr/>
      </p:nvGrpSpPr>
      <p:grpSpPr>
        <a:xfrm>
          <a:off x="0" y="0"/>
          <a:ext cx="0" cy="0"/>
          <a:chOff x="0" y="0"/>
          <a:chExt cx="0" cy="0"/>
        </a:xfrm>
      </p:grpSpPr>
      <p:sp>
        <p:nvSpPr>
          <p:cNvPr id="195" name=""/>
          <p:cNvSpPr/>
          <p:nvPr/>
        </p:nvSpPr>
        <p:spPr>
          <a:xfrm>
            <a:off x="380880" y="762120"/>
            <a:ext cx="8153640" cy="609480"/>
          </a:xfrm>
          <a:prstGeom prst="rect">
            <a:avLst/>
          </a:prstGeom>
          <a:gradFill rotWithShape="0">
            <a:gsLst>
              <a:gs pos="0">
                <a:srgbClr val="ffffff"/>
              </a:gs>
              <a:gs pos="100000">
                <a:srgbClr val="0099ff"/>
              </a:gs>
            </a:gsLst>
            <a:path path="rect">
              <a:fillToRect l="50000" t="50000" r="50000" b="50000"/>
            </a:path>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96" name="PlaceHolder 1"/>
          <p:cNvSpPr>
            <a:spLocks noGrp="1"/>
          </p:cNvSpPr>
          <p:nvPr>
            <p:ph type="title"/>
          </p:nvPr>
        </p:nvSpPr>
        <p:spPr>
          <a:xfrm>
            <a:off x="685800" y="609120"/>
            <a:ext cx="7772400" cy="83844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WEATHER DERIVATIVES</a:t>
            </a:r>
            <a:endParaRPr b="0" lang="en-US" sz="3200" strike="noStrike" u="none">
              <a:solidFill>
                <a:srgbClr val="000000"/>
              </a:solidFill>
              <a:effectLst/>
              <a:uFillTx/>
              <a:latin typeface="Times New Roman"/>
            </a:endParaRPr>
          </a:p>
        </p:txBody>
      </p:sp>
      <p:sp>
        <p:nvSpPr>
          <p:cNvPr id="197" name="PlaceHolder 2"/>
          <p:cNvSpPr>
            <a:spLocks noGrp="1"/>
          </p:cNvSpPr>
          <p:nvPr>
            <p:ph/>
          </p:nvPr>
        </p:nvSpPr>
        <p:spPr>
          <a:xfrm>
            <a:off x="685800" y="1447560"/>
            <a:ext cx="7772400" cy="4800600"/>
          </a:xfrm>
          <a:prstGeom prst="rect">
            <a:avLst/>
          </a:prstGeom>
          <a:noFill/>
          <a:ln w="0">
            <a:noFill/>
          </a:ln>
        </p:spPr>
        <p:txBody>
          <a:bodyPr lIns="90000" rIns="90000" tIns="46800" bIns="46800" anchor="t">
            <a:normAutofit/>
          </a:bodyPr>
          <a:p>
            <a:pPr marL="343080" indent="9360" algn="ctr">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imes New Roman"/>
              </a:rPr>
              <a:t>Wisconsin Gas Case Study </a:t>
            </a:r>
            <a:r>
              <a:rPr b="0" lang="en-US" sz="1600" strike="noStrike" u="none">
                <a:solidFill>
                  <a:srgbClr val="000000"/>
                </a:solidFill>
                <a:effectLst/>
                <a:uFillTx/>
                <a:latin typeface="Times New Roman"/>
              </a:rPr>
              <a:t>(cont’d)</a:t>
            </a:r>
            <a:endParaRPr b="0" lang="en-US" sz="1600" strike="noStrike" u="none">
              <a:solidFill>
                <a:srgbClr val="000000"/>
              </a:solidFill>
              <a:effectLst/>
              <a:uFillTx/>
              <a:latin typeface="Times New Roman"/>
            </a:endParaRPr>
          </a:p>
          <a:p>
            <a:pPr marL="343080" indent="9360">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The Answer:</a:t>
            </a:r>
            <a:endParaRPr b="0" lang="en-US" sz="2000" strike="noStrike" u="none">
              <a:solidFill>
                <a:srgbClr val="000000"/>
              </a:solidFill>
              <a:effectLst/>
              <a:uFillTx/>
              <a:latin typeface="Times New Roman"/>
            </a:endParaRPr>
          </a:p>
          <a:p>
            <a:pPr lvl="1" marL="743040" indent="324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Have the parent, WICOR, purchase a weather collar derivative</a:t>
            </a:r>
            <a:endParaRPr b="0" lang="en-US" sz="1800" strike="noStrike" u="none">
              <a:solidFill>
                <a:srgbClr val="000000"/>
              </a:solidFill>
              <a:effectLst/>
              <a:uFillTx/>
              <a:latin typeface="Times New Roman"/>
            </a:endParaRPr>
          </a:p>
          <a:p>
            <a:pPr marL="343080" indent="9360">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Weather Collar:</a:t>
            </a:r>
            <a:endParaRPr b="0" lang="en-US" sz="2000" strike="noStrike" u="none">
              <a:solidFill>
                <a:srgbClr val="000000"/>
              </a:solidFill>
              <a:effectLst/>
              <a:uFillTx/>
              <a:latin typeface="Times New Roman"/>
            </a:endParaRPr>
          </a:p>
          <a:p>
            <a:pPr lvl="1" marL="743040" indent="324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The collar combined calls and puts.</a:t>
            </a:r>
            <a:endParaRPr b="0" lang="en-US" sz="1800" strike="noStrike" u="none">
              <a:solidFill>
                <a:srgbClr val="000000"/>
              </a:solidFill>
              <a:effectLst/>
              <a:uFillTx/>
              <a:latin typeface="Times New Roman"/>
            </a:endParaRPr>
          </a:p>
          <a:p>
            <a:pPr lvl="2" marL="1143000" indent="-4680">
              <a:spcBef>
                <a:spcPts val="400"/>
              </a:spcBef>
              <a:buNone/>
              <a:tabLst>
                <a:tab algn="l" pos="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The buyer is assured not to have to pay more than a specified maximum price</a:t>
            </a:r>
            <a:endParaRPr b="0" lang="en-US" sz="1600" strike="noStrike" u="none">
              <a:solidFill>
                <a:srgbClr val="000000"/>
              </a:solidFill>
              <a:effectLst/>
              <a:uFillTx/>
              <a:latin typeface="Times New Roman"/>
            </a:endParaRPr>
          </a:p>
          <a:p>
            <a:pPr lvl="2" marL="1143000" indent="-4680">
              <a:spcBef>
                <a:spcPts val="400"/>
              </a:spcBef>
              <a:buNone/>
              <a:tabLst>
                <a:tab algn="l" pos="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The seller is assured of receiving a specified minimum price</a:t>
            </a:r>
            <a:endParaRPr b="0" lang="en-US" sz="1600" strike="noStrike" u="none">
              <a:solidFill>
                <a:srgbClr val="000000"/>
              </a:solidFill>
              <a:effectLst/>
              <a:uFillTx/>
              <a:latin typeface="Times New Roman"/>
            </a:endParaRPr>
          </a:p>
          <a:p>
            <a:pPr marL="343080" indent="9360">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The Benefit:</a:t>
            </a:r>
            <a:endParaRPr b="0" lang="en-US" sz="2000" strike="noStrike" u="none">
              <a:solidFill>
                <a:srgbClr val="000000"/>
              </a:solidFill>
              <a:effectLst/>
              <a:uFillTx/>
              <a:latin typeface="Times New Roman"/>
            </a:endParaRPr>
          </a:p>
          <a:p>
            <a:pPr lvl="1" marL="743040" indent="324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WICOR only pays out when they have increased revenues due to colder than normal weather. WICOR only receives a payment when their revenues are impacted negatively due to warmer than normal weather.</a:t>
            </a:r>
            <a:endParaRPr b="0" lang="en-US" sz="1800" strike="noStrike" u="none">
              <a:solidFill>
                <a:srgbClr val="000000"/>
              </a:solidFill>
              <a:effectLst/>
              <a:uFillTx/>
              <a:latin typeface="Times New Roman"/>
            </a:endParaRPr>
          </a:p>
        </p:txBody>
      </p:sp>
      <p:sp>
        <p:nvSpPr>
          <p:cNvPr id="198" name=""/>
          <p:cNvSpPr/>
          <p:nvPr/>
        </p:nvSpPr>
        <p:spPr>
          <a:xfrm>
            <a:off x="838080" y="2057400"/>
            <a:ext cx="171720" cy="152280"/>
          </a:xfrm>
          <a:prstGeom prst="diamond">
            <a:avLst/>
          </a:prstGeom>
          <a:solidFill>
            <a:srgbClr val="ffff00"/>
          </a:solidFill>
          <a:ln w="9360">
            <a:solidFill>
              <a:srgbClr val="000000"/>
            </a:solidFill>
            <a:miter/>
          </a:ln>
        </p:spPr>
        <p:style>
          <a:lnRef idx="0"/>
          <a:fillRef idx="0"/>
          <a:effectRef idx="0"/>
          <a:fontRef idx="minor"/>
        </p:style>
        <p:txBody>
          <a:bodyPr wrap="none" lIns="90000" rIns="90000" tIns="29520" bIns="29520" anchor="ctr">
            <a:noAutofit/>
          </a:bodyPr>
          <a:p>
            <a:endParaRPr b="0" lang="en-US" sz="2400" strike="noStrike" u="none">
              <a:solidFill>
                <a:srgbClr val="000000"/>
              </a:solidFill>
              <a:effectLst/>
              <a:uFillTx/>
              <a:latin typeface="Times New Roman"/>
            </a:endParaRPr>
          </a:p>
        </p:txBody>
      </p:sp>
      <p:sp>
        <p:nvSpPr>
          <p:cNvPr id="199" name=""/>
          <p:cNvSpPr/>
          <p:nvPr/>
        </p:nvSpPr>
        <p:spPr>
          <a:xfrm>
            <a:off x="841320" y="2743200"/>
            <a:ext cx="171360" cy="152280"/>
          </a:xfrm>
          <a:prstGeom prst="diamond">
            <a:avLst/>
          </a:prstGeom>
          <a:solidFill>
            <a:srgbClr val="ffff00"/>
          </a:solidFill>
          <a:ln w="9360">
            <a:solidFill>
              <a:srgbClr val="000000"/>
            </a:solidFill>
            <a:miter/>
          </a:ln>
        </p:spPr>
        <p:style>
          <a:lnRef idx="0"/>
          <a:fillRef idx="0"/>
          <a:effectRef idx="0"/>
          <a:fontRef idx="minor"/>
        </p:style>
        <p:txBody>
          <a:bodyPr wrap="none" lIns="90000" rIns="90000" tIns="29520" bIns="29520" anchor="ctr">
            <a:noAutofit/>
          </a:bodyPr>
          <a:p>
            <a:endParaRPr b="0" lang="en-US" sz="2400" strike="noStrike" u="none">
              <a:solidFill>
                <a:srgbClr val="000000"/>
              </a:solidFill>
              <a:effectLst/>
              <a:uFillTx/>
              <a:latin typeface="Times New Roman"/>
            </a:endParaRPr>
          </a:p>
        </p:txBody>
      </p:sp>
      <p:sp>
        <p:nvSpPr>
          <p:cNvPr id="200" name=""/>
          <p:cNvSpPr/>
          <p:nvPr/>
        </p:nvSpPr>
        <p:spPr>
          <a:xfrm>
            <a:off x="1295280" y="2409840"/>
            <a:ext cx="162000" cy="146160"/>
          </a:xfrm>
          <a:prstGeom prst="rightArrow">
            <a:avLst>
              <a:gd name="adj1" fmla="val 50000"/>
              <a:gd name="adj2" fmla="val 27709"/>
            </a:avLst>
          </a:prstGeom>
          <a:solidFill>
            <a:srgbClr val="3333cc"/>
          </a:solidFill>
          <a:ln w="9360">
            <a:solidFill>
              <a:srgbClr val="000080"/>
            </a:solidFill>
            <a:miter/>
          </a:ln>
        </p:spPr>
        <p:style>
          <a:lnRef idx="0"/>
          <a:fillRef idx="0"/>
          <a:effectRef idx="0"/>
          <a:fontRef idx="minor"/>
        </p:style>
        <p:txBody>
          <a:bodyPr wrap="none" lIns="90000" rIns="90000" tIns="26640" bIns="26640" anchor="ctr">
            <a:noAutofit/>
          </a:bodyPr>
          <a:p>
            <a:endParaRPr b="0" lang="en-US" sz="2400" strike="noStrike" u="none">
              <a:solidFill>
                <a:srgbClr val="000000"/>
              </a:solidFill>
              <a:effectLst/>
              <a:uFillTx/>
              <a:latin typeface="Times New Roman"/>
            </a:endParaRPr>
          </a:p>
        </p:txBody>
      </p:sp>
      <p:sp>
        <p:nvSpPr>
          <p:cNvPr id="201" name=""/>
          <p:cNvSpPr/>
          <p:nvPr/>
        </p:nvSpPr>
        <p:spPr>
          <a:xfrm>
            <a:off x="1295280" y="3095640"/>
            <a:ext cx="162000" cy="146160"/>
          </a:xfrm>
          <a:prstGeom prst="rightArrow">
            <a:avLst>
              <a:gd name="adj1" fmla="val 50000"/>
              <a:gd name="adj2" fmla="val 27709"/>
            </a:avLst>
          </a:prstGeom>
          <a:solidFill>
            <a:srgbClr val="3333cc"/>
          </a:solidFill>
          <a:ln w="9360">
            <a:solidFill>
              <a:srgbClr val="000080"/>
            </a:solidFill>
            <a:miter/>
          </a:ln>
        </p:spPr>
        <p:style>
          <a:lnRef idx="0"/>
          <a:fillRef idx="0"/>
          <a:effectRef idx="0"/>
          <a:fontRef idx="minor"/>
        </p:style>
        <p:txBody>
          <a:bodyPr wrap="none" lIns="90000" rIns="90000" tIns="26640" bIns="26640" anchor="ctr">
            <a:noAutofit/>
          </a:bodyPr>
          <a:p>
            <a:endParaRPr b="0" lang="en-US" sz="2400" strike="noStrike" u="none">
              <a:solidFill>
                <a:srgbClr val="000000"/>
              </a:solidFill>
              <a:effectLst/>
              <a:uFillTx/>
              <a:latin typeface="Times New Roman"/>
            </a:endParaRPr>
          </a:p>
        </p:txBody>
      </p:sp>
      <p:sp>
        <p:nvSpPr>
          <p:cNvPr id="202" name=""/>
          <p:cNvSpPr/>
          <p:nvPr/>
        </p:nvSpPr>
        <p:spPr>
          <a:xfrm>
            <a:off x="1295280" y="4375080"/>
            <a:ext cx="162000" cy="146160"/>
          </a:xfrm>
          <a:prstGeom prst="rightArrow">
            <a:avLst>
              <a:gd name="adj1" fmla="val 50000"/>
              <a:gd name="adj2" fmla="val 27709"/>
            </a:avLst>
          </a:prstGeom>
          <a:solidFill>
            <a:srgbClr val="3333cc"/>
          </a:solidFill>
          <a:ln w="9360">
            <a:solidFill>
              <a:srgbClr val="000080"/>
            </a:solidFill>
            <a:miter/>
          </a:ln>
        </p:spPr>
        <p:style>
          <a:lnRef idx="0"/>
          <a:fillRef idx="0"/>
          <a:effectRef idx="0"/>
          <a:fontRef idx="minor"/>
        </p:style>
        <p:txBody>
          <a:bodyPr wrap="none" lIns="90000" rIns="90000" tIns="26640" bIns="26640" anchor="ctr">
            <a:noAutofit/>
          </a:bodyPr>
          <a:p>
            <a:endParaRPr b="0" lang="en-US" sz="2400" strike="noStrike" u="none">
              <a:solidFill>
                <a:srgbClr val="000000"/>
              </a:solidFill>
              <a:effectLst/>
              <a:uFillTx/>
              <a:latin typeface="Times New Roman"/>
            </a:endParaRPr>
          </a:p>
        </p:txBody>
      </p:sp>
      <p:sp>
        <p:nvSpPr>
          <p:cNvPr id="203" name=""/>
          <p:cNvSpPr/>
          <p:nvPr/>
        </p:nvSpPr>
        <p:spPr>
          <a:xfrm>
            <a:off x="1676520" y="3429000"/>
            <a:ext cx="152280" cy="76320"/>
          </a:xfrm>
          <a:prstGeom prst="flowChartConnector">
            <a:avLst/>
          </a:prstGeom>
          <a:solidFill>
            <a:srgbClr val="00cc99"/>
          </a:solidFill>
          <a:ln w="9360">
            <a:solidFill>
              <a:srgbClr val="000000"/>
            </a:solidFill>
            <a:miter/>
          </a:ln>
        </p:spPr>
        <p:style>
          <a:lnRef idx="0"/>
          <a:fillRef idx="0"/>
          <a:effectRef idx="0"/>
          <a:fontRef idx="minor"/>
        </p:style>
        <p:txBody>
          <a:bodyPr wrap="none" lIns="90000" rIns="90000" tIns="7200" bIns="7200" anchor="ctr">
            <a:noAutofit/>
          </a:bodyPr>
          <a:p>
            <a:endParaRPr b="0" lang="en-US" sz="2400" strike="noStrike" u="none">
              <a:solidFill>
                <a:srgbClr val="000000"/>
              </a:solidFill>
              <a:effectLst/>
              <a:uFillTx/>
              <a:latin typeface="Times New Roman"/>
            </a:endParaRPr>
          </a:p>
        </p:txBody>
      </p:sp>
      <p:sp>
        <p:nvSpPr>
          <p:cNvPr id="204" name=""/>
          <p:cNvSpPr/>
          <p:nvPr/>
        </p:nvSpPr>
        <p:spPr>
          <a:xfrm>
            <a:off x="1676520" y="3733920"/>
            <a:ext cx="152280" cy="75960"/>
          </a:xfrm>
          <a:prstGeom prst="flowChartConnector">
            <a:avLst/>
          </a:prstGeom>
          <a:solidFill>
            <a:srgbClr val="00cc99"/>
          </a:solidFill>
          <a:ln w="9360">
            <a:solidFill>
              <a:srgbClr val="000000"/>
            </a:solidFill>
            <a:miter/>
          </a:ln>
        </p:spPr>
        <p:style>
          <a:lnRef idx="0"/>
          <a:fillRef idx="0"/>
          <a:effectRef idx="0"/>
          <a:fontRef idx="minor"/>
        </p:style>
        <p:txBody>
          <a:bodyPr wrap="none" lIns="90000" rIns="90000" tIns="6840" bIns="6840" anchor="ctr">
            <a:noAutofit/>
          </a:bodyPr>
          <a:p>
            <a:endParaRPr b="0" lang="en-US" sz="2400" strike="noStrike" u="none">
              <a:solidFill>
                <a:srgbClr val="000000"/>
              </a:solidFill>
              <a:effectLst/>
              <a:uFillTx/>
              <a:latin typeface="Times New Roman"/>
            </a:endParaRPr>
          </a:p>
        </p:txBody>
      </p:sp>
      <p:sp>
        <p:nvSpPr>
          <p:cNvPr id="205" name=""/>
          <p:cNvSpPr/>
          <p:nvPr/>
        </p:nvSpPr>
        <p:spPr>
          <a:xfrm>
            <a:off x="870120" y="4038480"/>
            <a:ext cx="171360" cy="152640"/>
          </a:xfrm>
          <a:prstGeom prst="diamond">
            <a:avLst/>
          </a:prstGeom>
          <a:solidFill>
            <a:srgbClr val="ffff00"/>
          </a:solidFill>
          <a:ln w="9360">
            <a:solidFill>
              <a:srgbClr val="000000"/>
            </a:solidFill>
            <a:miter/>
          </a:ln>
        </p:spPr>
        <p:style>
          <a:lnRef idx="0"/>
          <a:fillRef idx="0"/>
          <a:effectRef idx="0"/>
          <a:fontRef idx="minor"/>
        </p:style>
        <p:txBody>
          <a:bodyPr wrap="none" lIns="90000" rIns="90000" tIns="29520" bIns="29520" anchor="ctr">
            <a:noAutofit/>
          </a:bodyPr>
          <a:p>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ffffff"/>
            </a:gs>
            <a:gs pos="100000">
              <a:srgbClr val="99ccff"/>
            </a:gs>
          </a:gsLst>
          <a:lin ang="5400000"/>
        </a:gradFill>
      </p:bgPr>
    </p:bg>
    <p:spTree>
      <p:nvGrpSpPr>
        <p:cNvPr id="1" name=""/>
        <p:cNvGrpSpPr/>
        <p:nvPr/>
      </p:nvGrpSpPr>
      <p:grpSpPr>
        <a:xfrm>
          <a:off x="0" y="0"/>
          <a:ext cx="0" cy="0"/>
          <a:chOff x="0" y="0"/>
          <a:chExt cx="0" cy="0"/>
        </a:xfrm>
      </p:grpSpPr>
      <p:sp>
        <p:nvSpPr>
          <p:cNvPr id="206" name=""/>
          <p:cNvSpPr/>
          <p:nvPr/>
        </p:nvSpPr>
        <p:spPr>
          <a:xfrm>
            <a:off x="380880" y="762120"/>
            <a:ext cx="8153640" cy="609480"/>
          </a:xfrm>
          <a:prstGeom prst="rect">
            <a:avLst/>
          </a:prstGeom>
          <a:gradFill rotWithShape="0">
            <a:gsLst>
              <a:gs pos="0">
                <a:srgbClr val="ffffff"/>
              </a:gs>
              <a:gs pos="100000">
                <a:srgbClr val="0099ff"/>
              </a:gs>
            </a:gsLst>
            <a:path path="rect">
              <a:fillToRect l="50000" t="50000" r="50000" b="50000"/>
            </a:path>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07" name="PlaceHolder 1"/>
          <p:cNvSpPr>
            <a:spLocks noGrp="1"/>
          </p:cNvSpPr>
          <p:nvPr>
            <p:ph type="title"/>
          </p:nvPr>
        </p:nvSpPr>
        <p:spPr>
          <a:xfrm>
            <a:off x="685800" y="609120"/>
            <a:ext cx="7772400" cy="83844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WEATHER DERIVATIVES</a:t>
            </a:r>
            <a:endParaRPr b="0" lang="en-US" sz="3200" strike="noStrike" u="none">
              <a:solidFill>
                <a:srgbClr val="000000"/>
              </a:solidFill>
              <a:effectLst/>
              <a:uFillTx/>
              <a:latin typeface="Times New Roman"/>
            </a:endParaRPr>
          </a:p>
        </p:txBody>
      </p:sp>
      <p:sp>
        <p:nvSpPr>
          <p:cNvPr id="208" name="PlaceHolder 2"/>
          <p:cNvSpPr>
            <a:spLocks noGrp="1"/>
          </p:cNvSpPr>
          <p:nvPr>
            <p:ph/>
          </p:nvPr>
        </p:nvSpPr>
        <p:spPr>
          <a:xfrm>
            <a:off x="685800" y="1447560"/>
            <a:ext cx="7772400" cy="4800600"/>
          </a:xfrm>
          <a:prstGeom prst="rect">
            <a:avLst/>
          </a:prstGeom>
          <a:noFill/>
          <a:ln w="0">
            <a:noFill/>
          </a:ln>
        </p:spPr>
        <p:txBody>
          <a:bodyPr lIns="90000" rIns="90000" tIns="46800" bIns="46800" anchor="t">
            <a:normAutofit/>
          </a:bodyPr>
          <a:p>
            <a:pPr marL="343080" indent="9360" algn="ctr">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imes New Roman"/>
              </a:rPr>
              <a:t>Wisconsin Gas Case Study </a:t>
            </a:r>
            <a:r>
              <a:rPr b="0" lang="en-US" sz="1600" strike="noStrike" u="none">
                <a:solidFill>
                  <a:srgbClr val="000000"/>
                </a:solidFill>
                <a:effectLst/>
                <a:uFillTx/>
                <a:latin typeface="Times New Roman"/>
              </a:rPr>
              <a:t>(cont’d)</a:t>
            </a:r>
            <a:endParaRPr b="0" lang="en-US" sz="1600" strike="noStrike" u="none">
              <a:solidFill>
                <a:srgbClr val="000000"/>
              </a:solidFill>
              <a:effectLst/>
              <a:uFillTx/>
              <a:latin typeface="Times New Roman"/>
            </a:endParaRPr>
          </a:p>
          <a:p>
            <a:pPr marL="343080" indent="9360">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The Effect:</a:t>
            </a:r>
            <a:endParaRPr b="0" lang="en-US" sz="2000" strike="noStrike" u="none">
              <a:solidFill>
                <a:srgbClr val="000000"/>
              </a:solidFill>
              <a:effectLst/>
              <a:uFillTx/>
              <a:latin typeface="Times New Roman"/>
            </a:endParaRPr>
          </a:p>
          <a:p>
            <a:pPr lvl="1" marL="743040" indent="324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With the collar WICOR gave up some of the upside potential for protection during a colder than normal winter</a:t>
            </a:r>
            <a:endParaRPr b="0" lang="en-US" sz="1800" strike="noStrike" u="none">
              <a:solidFill>
                <a:srgbClr val="000000"/>
              </a:solidFill>
              <a:effectLst/>
              <a:uFillTx/>
              <a:latin typeface="Times New Roman"/>
            </a:endParaRPr>
          </a:p>
          <a:p>
            <a:pPr lvl="1" marL="743040" indent="324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In return, WICOR obtained protection against a mild winter due to El Nino.</a:t>
            </a:r>
            <a:endParaRPr b="0" lang="en-US" sz="1800" strike="noStrike" u="none">
              <a:solidFill>
                <a:srgbClr val="000000"/>
              </a:solidFill>
              <a:effectLst/>
              <a:uFillTx/>
              <a:latin typeface="Times New Roman"/>
            </a:endParaRPr>
          </a:p>
          <a:p>
            <a:pPr marL="343080" indent="9360">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The Outcome:</a:t>
            </a:r>
            <a:endParaRPr b="0" lang="en-US" sz="2000" strike="noStrike" u="none">
              <a:solidFill>
                <a:srgbClr val="000000"/>
              </a:solidFill>
              <a:effectLst/>
              <a:uFillTx/>
              <a:latin typeface="Times New Roman"/>
            </a:endParaRPr>
          </a:p>
          <a:p>
            <a:pPr lvl="1" marL="743040" indent="324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WICOR received $1.3MM in payments</a:t>
            </a:r>
            <a:endParaRPr b="0" lang="en-US" sz="1800" strike="noStrike" u="none">
              <a:solidFill>
                <a:srgbClr val="000000"/>
              </a:solidFill>
              <a:effectLst/>
              <a:uFillTx/>
              <a:latin typeface="Times New Roman"/>
            </a:endParaRPr>
          </a:p>
          <a:p>
            <a:pPr marL="343080" indent="9360">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Alternatives:</a:t>
            </a:r>
            <a:endParaRPr b="0" lang="en-US" sz="2000" strike="noStrike" u="none">
              <a:solidFill>
                <a:srgbClr val="000000"/>
              </a:solidFill>
              <a:effectLst/>
              <a:uFillTx/>
              <a:latin typeface="Times New Roman"/>
            </a:endParaRPr>
          </a:p>
          <a:p>
            <a:pPr lvl="1" marL="743040" indent="324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WICOR could have also paid for a derivative thereby capping out any effects on a colder than normal winter</a:t>
            </a:r>
            <a:endParaRPr b="0" lang="en-US" sz="1800" strike="noStrike" u="none">
              <a:solidFill>
                <a:srgbClr val="000000"/>
              </a:solidFill>
              <a:effectLst/>
              <a:uFillTx/>
              <a:latin typeface="Times New Roman"/>
            </a:endParaRPr>
          </a:p>
          <a:p>
            <a:pPr lvl="1" marL="743040" indent="324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Calls, Puts, Collars, Swaps, Strangles</a:t>
            </a:r>
            <a:endParaRPr b="0" lang="en-US" sz="1800" strike="noStrike" u="none">
              <a:solidFill>
                <a:srgbClr val="000000"/>
              </a:solidFill>
              <a:effectLst/>
              <a:uFillTx/>
              <a:latin typeface="Times New Roman"/>
            </a:endParaRPr>
          </a:p>
        </p:txBody>
      </p:sp>
      <p:sp>
        <p:nvSpPr>
          <p:cNvPr id="209" name=""/>
          <p:cNvSpPr/>
          <p:nvPr/>
        </p:nvSpPr>
        <p:spPr>
          <a:xfrm>
            <a:off x="762120" y="2057400"/>
            <a:ext cx="171360" cy="152280"/>
          </a:xfrm>
          <a:prstGeom prst="diamond">
            <a:avLst/>
          </a:prstGeom>
          <a:solidFill>
            <a:srgbClr val="ffff00"/>
          </a:solidFill>
          <a:ln w="9360">
            <a:solidFill>
              <a:srgbClr val="000000"/>
            </a:solidFill>
            <a:miter/>
          </a:ln>
        </p:spPr>
        <p:style>
          <a:lnRef idx="0"/>
          <a:fillRef idx="0"/>
          <a:effectRef idx="0"/>
          <a:fontRef idx="minor"/>
        </p:style>
        <p:txBody>
          <a:bodyPr wrap="none" lIns="90000" rIns="90000" tIns="29520" bIns="29520" anchor="ctr">
            <a:noAutofit/>
          </a:bodyPr>
          <a:p>
            <a:endParaRPr b="0" lang="en-US" sz="2400" strike="noStrike" u="none">
              <a:solidFill>
                <a:srgbClr val="000000"/>
              </a:solidFill>
              <a:effectLst/>
              <a:uFillTx/>
              <a:latin typeface="Times New Roman"/>
            </a:endParaRPr>
          </a:p>
        </p:txBody>
      </p:sp>
      <p:sp>
        <p:nvSpPr>
          <p:cNvPr id="210" name=""/>
          <p:cNvSpPr/>
          <p:nvPr/>
        </p:nvSpPr>
        <p:spPr>
          <a:xfrm>
            <a:off x="762120" y="3657600"/>
            <a:ext cx="171360" cy="152280"/>
          </a:xfrm>
          <a:prstGeom prst="diamond">
            <a:avLst/>
          </a:prstGeom>
          <a:solidFill>
            <a:srgbClr val="ffff00"/>
          </a:solidFill>
          <a:ln w="9360">
            <a:solidFill>
              <a:srgbClr val="000000"/>
            </a:solidFill>
            <a:miter/>
          </a:ln>
        </p:spPr>
        <p:style>
          <a:lnRef idx="0"/>
          <a:fillRef idx="0"/>
          <a:effectRef idx="0"/>
          <a:fontRef idx="minor"/>
        </p:style>
        <p:txBody>
          <a:bodyPr wrap="none" lIns="90000" rIns="90000" tIns="29520" bIns="29520" anchor="ctr">
            <a:noAutofit/>
          </a:bodyPr>
          <a:p>
            <a:endParaRPr b="0" lang="en-US" sz="2400" strike="noStrike" u="none">
              <a:solidFill>
                <a:srgbClr val="000000"/>
              </a:solidFill>
              <a:effectLst/>
              <a:uFillTx/>
              <a:latin typeface="Times New Roman"/>
            </a:endParaRPr>
          </a:p>
        </p:txBody>
      </p:sp>
      <p:sp>
        <p:nvSpPr>
          <p:cNvPr id="211" name=""/>
          <p:cNvSpPr/>
          <p:nvPr/>
        </p:nvSpPr>
        <p:spPr>
          <a:xfrm>
            <a:off x="1219320" y="2406600"/>
            <a:ext cx="161640" cy="146160"/>
          </a:xfrm>
          <a:prstGeom prst="rightArrow">
            <a:avLst>
              <a:gd name="adj1" fmla="val 50000"/>
              <a:gd name="adj2" fmla="val 27648"/>
            </a:avLst>
          </a:prstGeom>
          <a:solidFill>
            <a:srgbClr val="3333cc"/>
          </a:solidFill>
          <a:ln w="9360">
            <a:solidFill>
              <a:srgbClr val="000080"/>
            </a:solidFill>
            <a:miter/>
          </a:ln>
        </p:spPr>
        <p:style>
          <a:lnRef idx="0"/>
          <a:fillRef idx="0"/>
          <a:effectRef idx="0"/>
          <a:fontRef idx="minor"/>
        </p:style>
        <p:txBody>
          <a:bodyPr wrap="none" lIns="90000" rIns="90000" tIns="26640" bIns="26640" anchor="ctr">
            <a:noAutofit/>
          </a:bodyPr>
          <a:p>
            <a:endParaRPr b="0" lang="en-US" sz="2400" strike="noStrike" u="none">
              <a:solidFill>
                <a:srgbClr val="000000"/>
              </a:solidFill>
              <a:effectLst/>
              <a:uFillTx/>
              <a:latin typeface="Times New Roman"/>
            </a:endParaRPr>
          </a:p>
        </p:txBody>
      </p:sp>
      <p:sp>
        <p:nvSpPr>
          <p:cNvPr id="212" name=""/>
          <p:cNvSpPr/>
          <p:nvPr/>
        </p:nvSpPr>
        <p:spPr>
          <a:xfrm>
            <a:off x="1219320" y="3032280"/>
            <a:ext cx="161640" cy="145800"/>
          </a:xfrm>
          <a:prstGeom prst="rightArrow">
            <a:avLst>
              <a:gd name="adj1" fmla="val 50000"/>
              <a:gd name="adj2" fmla="val 27716"/>
            </a:avLst>
          </a:prstGeom>
          <a:solidFill>
            <a:srgbClr val="3333cc"/>
          </a:solidFill>
          <a:ln w="9360">
            <a:solidFill>
              <a:srgbClr val="000080"/>
            </a:solidFill>
            <a:miter/>
          </a:ln>
        </p:spPr>
        <p:style>
          <a:lnRef idx="0"/>
          <a:fillRef idx="0"/>
          <a:effectRef idx="0"/>
          <a:fontRef idx="minor"/>
        </p:style>
        <p:txBody>
          <a:bodyPr wrap="none" lIns="90000" rIns="90000" tIns="26280" bIns="26280" anchor="ctr">
            <a:noAutofit/>
          </a:bodyPr>
          <a:p>
            <a:endParaRPr b="0" lang="en-US" sz="2400" strike="noStrike" u="none">
              <a:solidFill>
                <a:srgbClr val="000000"/>
              </a:solidFill>
              <a:effectLst/>
              <a:uFillTx/>
              <a:latin typeface="Times New Roman"/>
            </a:endParaRPr>
          </a:p>
        </p:txBody>
      </p:sp>
      <p:sp>
        <p:nvSpPr>
          <p:cNvPr id="213" name=""/>
          <p:cNvSpPr/>
          <p:nvPr/>
        </p:nvSpPr>
        <p:spPr>
          <a:xfrm>
            <a:off x="1219320" y="3978360"/>
            <a:ext cx="161640" cy="145800"/>
          </a:xfrm>
          <a:prstGeom prst="rightArrow">
            <a:avLst>
              <a:gd name="adj1" fmla="val 50000"/>
              <a:gd name="adj2" fmla="val 27716"/>
            </a:avLst>
          </a:prstGeom>
          <a:solidFill>
            <a:srgbClr val="3333cc"/>
          </a:solidFill>
          <a:ln w="9360">
            <a:solidFill>
              <a:srgbClr val="000080"/>
            </a:solidFill>
            <a:miter/>
          </a:ln>
        </p:spPr>
        <p:style>
          <a:lnRef idx="0"/>
          <a:fillRef idx="0"/>
          <a:effectRef idx="0"/>
          <a:fontRef idx="minor"/>
        </p:style>
        <p:txBody>
          <a:bodyPr wrap="none" lIns="90000" rIns="90000" tIns="26280" bIns="26280" anchor="ctr">
            <a:noAutofit/>
          </a:bodyPr>
          <a:p>
            <a:endParaRPr b="0" lang="en-US" sz="2400" strike="noStrike" u="none">
              <a:solidFill>
                <a:srgbClr val="000000"/>
              </a:solidFill>
              <a:effectLst/>
              <a:uFillTx/>
              <a:latin typeface="Times New Roman"/>
            </a:endParaRPr>
          </a:p>
        </p:txBody>
      </p:sp>
      <p:sp>
        <p:nvSpPr>
          <p:cNvPr id="214" name=""/>
          <p:cNvSpPr/>
          <p:nvPr/>
        </p:nvSpPr>
        <p:spPr>
          <a:xfrm>
            <a:off x="1219320" y="5289480"/>
            <a:ext cx="161640" cy="146160"/>
          </a:xfrm>
          <a:prstGeom prst="rightArrow">
            <a:avLst>
              <a:gd name="adj1" fmla="val 50000"/>
              <a:gd name="adj2" fmla="val 27648"/>
            </a:avLst>
          </a:prstGeom>
          <a:solidFill>
            <a:srgbClr val="3333cc"/>
          </a:solidFill>
          <a:ln w="9360">
            <a:solidFill>
              <a:srgbClr val="000080"/>
            </a:solidFill>
            <a:miter/>
          </a:ln>
        </p:spPr>
        <p:style>
          <a:lnRef idx="0"/>
          <a:fillRef idx="0"/>
          <a:effectRef idx="0"/>
          <a:fontRef idx="minor"/>
        </p:style>
        <p:txBody>
          <a:bodyPr wrap="none" lIns="90000" rIns="90000" tIns="26640" bIns="26640" anchor="ctr">
            <a:noAutofit/>
          </a:bodyPr>
          <a:p>
            <a:endParaRPr b="0" lang="en-US" sz="2400" strike="noStrike" u="none">
              <a:solidFill>
                <a:srgbClr val="000000"/>
              </a:solidFill>
              <a:effectLst/>
              <a:uFillTx/>
              <a:latin typeface="Times New Roman"/>
            </a:endParaRPr>
          </a:p>
        </p:txBody>
      </p:sp>
      <p:sp>
        <p:nvSpPr>
          <p:cNvPr id="215" name=""/>
          <p:cNvSpPr/>
          <p:nvPr/>
        </p:nvSpPr>
        <p:spPr>
          <a:xfrm>
            <a:off x="762120" y="4327560"/>
            <a:ext cx="171360" cy="152280"/>
          </a:xfrm>
          <a:prstGeom prst="diamond">
            <a:avLst/>
          </a:prstGeom>
          <a:solidFill>
            <a:srgbClr val="ffff00"/>
          </a:solidFill>
          <a:ln w="9360">
            <a:solidFill>
              <a:srgbClr val="000000"/>
            </a:solidFill>
            <a:miter/>
          </a:ln>
        </p:spPr>
        <p:style>
          <a:lnRef idx="0"/>
          <a:fillRef idx="0"/>
          <a:effectRef idx="0"/>
          <a:fontRef idx="minor"/>
        </p:style>
        <p:txBody>
          <a:bodyPr wrap="none" lIns="90000" rIns="90000" tIns="29520" bIns="29520" anchor="ctr">
            <a:noAutofit/>
          </a:bodyPr>
          <a:p>
            <a:endParaRPr b="0" lang="en-US" sz="2400" strike="noStrike" u="none">
              <a:solidFill>
                <a:srgbClr val="000000"/>
              </a:solidFill>
              <a:effectLst/>
              <a:uFillTx/>
              <a:latin typeface="Times New Roman"/>
            </a:endParaRPr>
          </a:p>
        </p:txBody>
      </p:sp>
      <p:sp>
        <p:nvSpPr>
          <p:cNvPr id="216" name=""/>
          <p:cNvSpPr/>
          <p:nvPr/>
        </p:nvSpPr>
        <p:spPr>
          <a:xfrm>
            <a:off x="1219320" y="4708440"/>
            <a:ext cx="161640" cy="146160"/>
          </a:xfrm>
          <a:prstGeom prst="rightArrow">
            <a:avLst>
              <a:gd name="adj1" fmla="val 50000"/>
              <a:gd name="adj2" fmla="val 27648"/>
            </a:avLst>
          </a:prstGeom>
          <a:solidFill>
            <a:srgbClr val="3333cc"/>
          </a:solidFill>
          <a:ln w="9360">
            <a:solidFill>
              <a:srgbClr val="000080"/>
            </a:solidFill>
            <a:miter/>
          </a:ln>
        </p:spPr>
        <p:style>
          <a:lnRef idx="0"/>
          <a:fillRef idx="0"/>
          <a:effectRef idx="0"/>
          <a:fontRef idx="minor"/>
        </p:style>
        <p:txBody>
          <a:bodyPr wrap="none" lIns="90000" rIns="90000" tIns="26640" bIns="26640" anchor="ctr">
            <a:noAutofit/>
          </a:bodyPr>
          <a:p>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ffffff"/>
            </a:gs>
            <a:gs pos="100000">
              <a:srgbClr val="99ccff"/>
            </a:gs>
          </a:gsLst>
          <a:lin ang="5400000"/>
        </a:gradFill>
      </p:bgPr>
    </p:bg>
    <p:spTree>
      <p:nvGrpSpPr>
        <p:cNvPr id="1" name=""/>
        <p:cNvGrpSpPr/>
        <p:nvPr/>
      </p:nvGrpSpPr>
      <p:grpSpPr>
        <a:xfrm>
          <a:off x="0" y="0"/>
          <a:ext cx="0" cy="0"/>
          <a:chOff x="0" y="0"/>
          <a:chExt cx="0" cy="0"/>
        </a:xfrm>
      </p:grpSpPr>
      <p:sp>
        <p:nvSpPr>
          <p:cNvPr id="14" name=""/>
          <p:cNvSpPr/>
          <p:nvPr/>
        </p:nvSpPr>
        <p:spPr>
          <a:xfrm>
            <a:off x="457200" y="3048120"/>
            <a:ext cx="8153280" cy="761760"/>
          </a:xfrm>
          <a:prstGeom prst="rect">
            <a:avLst/>
          </a:prstGeom>
          <a:gradFill rotWithShape="0">
            <a:gsLst>
              <a:gs pos="0">
                <a:srgbClr val="ffffff"/>
              </a:gs>
              <a:gs pos="100000">
                <a:srgbClr val="0099ff"/>
              </a:gs>
            </a:gsLst>
            <a:path path="rect">
              <a:fillToRect l="50000" t="50000" r="50000" b="50000"/>
            </a:path>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5" name=""/>
          <p:cNvSpPr/>
          <p:nvPr/>
        </p:nvSpPr>
        <p:spPr>
          <a:xfrm>
            <a:off x="533520" y="609480"/>
            <a:ext cx="8153280" cy="762120"/>
          </a:xfrm>
          <a:prstGeom prst="rect">
            <a:avLst/>
          </a:prstGeom>
          <a:gradFill rotWithShape="0">
            <a:gsLst>
              <a:gs pos="0">
                <a:srgbClr val="ffffff"/>
              </a:gs>
              <a:gs pos="100000">
                <a:srgbClr val="0099ff"/>
              </a:gs>
            </a:gsLst>
            <a:path path="rect">
              <a:fillToRect l="50000" t="50000" r="50000" b="50000"/>
            </a:path>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6" name="PlaceHolder 1"/>
          <p:cNvSpPr>
            <a:spLocks noGrp="1"/>
          </p:cNvSpPr>
          <p:nvPr>
            <p:ph type="title"/>
          </p:nvPr>
        </p:nvSpPr>
        <p:spPr>
          <a:xfrm>
            <a:off x="685800" y="609120"/>
            <a:ext cx="7772400" cy="83844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ENERGY DERIVATIVES</a:t>
            </a:r>
            <a:endParaRPr b="0" lang="en-US" sz="3200" strike="noStrike" u="none">
              <a:solidFill>
                <a:srgbClr val="000000"/>
              </a:solidFill>
              <a:effectLst/>
              <a:uFillTx/>
              <a:latin typeface="Times New Roman"/>
            </a:endParaRPr>
          </a:p>
        </p:txBody>
      </p:sp>
      <p:sp>
        <p:nvSpPr>
          <p:cNvPr id="17" name="PlaceHolder 2"/>
          <p:cNvSpPr>
            <a:spLocks noGrp="1"/>
          </p:cNvSpPr>
          <p:nvPr>
            <p:ph/>
          </p:nvPr>
        </p:nvSpPr>
        <p:spPr>
          <a:xfrm>
            <a:off x="685800" y="1447560"/>
            <a:ext cx="7772400" cy="1447560"/>
          </a:xfrm>
          <a:prstGeom prst="rect">
            <a:avLst/>
          </a:prstGeom>
          <a:noFill/>
          <a:ln w="0">
            <a:noFill/>
          </a:ln>
        </p:spPr>
        <p:txBody>
          <a:bodyPr lIns="90000" rIns="90000" tIns="46800" bIns="46800" anchor="t">
            <a:normAutofit/>
          </a:bodyPr>
          <a:p>
            <a:pPr marL="343080" indent="936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Sample Transactions</a:t>
            </a:r>
            <a:endParaRPr b="0" lang="en-US" sz="2400" strike="noStrike" u="none">
              <a:solidFill>
                <a:srgbClr val="000000"/>
              </a:solidFill>
              <a:effectLst/>
              <a:uFillTx/>
              <a:latin typeface="Times New Roman"/>
            </a:endParaRPr>
          </a:p>
          <a:p>
            <a:pPr marL="343080" indent="936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Documentation Issues</a:t>
            </a:r>
            <a:endParaRPr b="0" lang="en-US" sz="2400" strike="noStrike" u="none">
              <a:solidFill>
                <a:srgbClr val="000000"/>
              </a:solidFill>
              <a:effectLst/>
              <a:uFillTx/>
              <a:latin typeface="Times New Roman"/>
            </a:endParaRPr>
          </a:p>
          <a:p>
            <a:pPr marL="343080" indent="936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Counterparty Issues</a:t>
            </a:r>
            <a:endParaRPr b="0" lang="en-US" sz="2400" strike="noStrike" u="none">
              <a:solidFill>
                <a:srgbClr val="000000"/>
              </a:solidFill>
              <a:effectLst/>
              <a:uFillTx/>
              <a:latin typeface="Times New Roman"/>
            </a:endParaRPr>
          </a:p>
          <a:p>
            <a:pPr marL="343080" indent="0">
              <a:spcBef>
                <a:spcPts val="60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18" name=""/>
          <p:cNvSpPr/>
          <p:nvPr/>
        </p:nvSpPr>
        <p:spPr>
          <a:xfrm>
            <a:off x="685800" y="3124080"/>
            <a:ext cx="7848720" cy="581760"/>
          </a:xfrm>
          <a:prstGeom prst="rect">
            <a:avLst/>
          </a:prstGeom>
          <a:noFill/>
          <a:ln w="0">
            <a:noFill/>
          </a:ln>
        </p:spPr>
        <p:style>
          <a:lnRef idx="0"/>
          <a:fillRef idx="0"/>
          <a:effectRef idx="0"/>
          <a:fontRef idx="minor"/>
        </p:style>
        <p:txBody>
          <a:bodyPr lIns="90000" rIns="90000" tIns="46800" bIns="4680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WEATHER DERIVATIVES</a:t>
            </a:r>
            <a:endParaRPr b="0" lang="en-US" sz="3200" strike="noStrike" u="none">
              <a:solidFill>
                <a:srgbClr val="000000"/>
              </a:solidFill>
              <a:effectLst/>
              <a:uFillTx/>
              <a:latin typeface="Times New Roman"/>
            </a:endParaRPr>
          </a:p>
        </p:txBody>
      </p:sp>
      <p:sp>
        <p:nvSpPr>
          <p:cNvPr id="19" name=""/>
          <p:cNvSpPr/>
          <p:nvPr/>
        </p:nvSpPr>
        <p:spPr>
          <a:xfrm>
            <a:off x="762120" y="3886200"/>
            <a:ext cx="7696080" cy="2035440"/>
          </a:xfrm>
          <a:prstGeom prst="rect">
            <a:avLst/>
          </a:prstGeom>
          <a:noFill/>
          <a:ln w="0">
            <a:noFill/>
          </a:ln>
        </p:spPr>
        <p:style>
          <a:lnRef idx="0"/>
          <a:fillRef idx="0"/>
          <a:effectRef idx="0"/>
          <a:fontRef idx="minor"/>
        </p:style>
        <p:txBody>
          <a:bodyPr lIns="90000" rIns="90000" tIns="46800" bIns="46800" anchor="t">
            <a:spAutoFit/>
          </a:bodyPr>
          <a:p>
            <a:pPr marL="290520">
              <a:spcBef>
                <a:spcPts val="6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The Market</a:t>
            </a:r>
            <a:endParaRPr b="0" lang="en-US" sz="2400" strike="noStrike" u="none">
              <a:solidFill>
                <a:srgbClr val="000000"/>
              </a:solidFill>
              <a:effectLst/>
              <a:uFillTx/>
              <a:latin typeface="Times New Roman"/>
            </a:endParaRPr>
          </a:p>
          <a:p>
            <a:pPr marL="290520">
              <a:spcBef>
                <a:spcPts val="6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Types of Transactions</a:t>
            </a:r>
            <a:endParaRPr b="0" lang="en-US" sz="2400" strike="noStrike" u="none">
              <a:solidFill>
                <a:srgbClr val="000000"/>
              </a:solidFill>
              <a:effectLst/>
              <a:uFillTx/>
              <a:latin typeface="Times New Roman"/>
            </a:endParaRPr>
          </a:p>
          <a:p>
            <a:pPr marL="290520">
              <a:spcBef>
                <a:spcPts val="6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Case Study</a:t>
            </a:r>
            <a:endParaRPr b="0" lang="en-US" sz="2400" strike="noStrike" u="none">
              <a:solidFill>
                <a:srgbClr val="000000"/>
              </a:solidFill>
              <a:effectLst/>
              <a:uFillTx/>
              <a:latin typeface="Times New Roman"/>
            </a:endParaRPr>
          </a:p>
          <a:p>
            <a:pPr marL="290520">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marL="290520">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p:txBody>
      </p:sp>
      <p:sp>
        <p:nvSpPr>
          <p:cNvPr id="20" name=""/>
          <p:cNvSpPr/>
          <p:nvPr/>
        </p:nvSpPr>
        <p:spPr>
          <a:xfrm>
            <a:off x="838080" y="1600200"/>
            <a:ext cx="171720" cy="152280"/>
          </a:xfrm>
          <a:prstGeom prst="diamond">
            <a:avLst/>
          </a:prstGeom>
          <a:solidFill>
            <a:srgbClr val="ffff00"/>
          </a:solidFill>
          <a:ln w="9360">
            <a:solidFill>
              <a:srgbClr val="000000"/>
            </a:solidFill>
            <a:miter/>
          </a:ln>
        </p:spPr>
        <p:style>
          <a:lnRef idx="0"/>
          <a:fillRef idx="0"/>
          <a:effectRef idx="0"/>
          <a:fontRef idx="minor"/>
        </p:style>
        <p:txBody>
          <a:bodyPr wrap="none" lIns="90000" rIns="90000" tIns="29520" bIns="29520" anchor="ctr">
            <a:noAutofit/>
          </a:bodyPr>
          <a:p>
            <a:endParaRPr b="0" lang="en-US" sz="2400" strike="noStrike" u="none">
              <a:solidFill>
                <a:srgbClr val="000000"/>
              </a:solidFill>
              <a:effectLst/>
              <a:uFillTx/>
              <a:latin typeface="Times New Roman"/>
            </a:endParaRPr>
          </a:p>
        </p:txBody>
      </p:sp>
      <p:sp>
        <p:nvSpPr>
          <p:cNvPr id="21" name=""/>
          <p:cNvSpPr/>
          <p:nvPr/>
        </p:nvSpPr>
        <p:spPr>
          <a:xfrm>
            <a:off x="838080" y="2057400"/>
            <a:ext cx="171720" cy="152280"/>
          </a:xfrm>
          <a:prstGeom prst="diamond">
            <a:avLst/>
          </a:prstGeom>
          <a:solidFill>
            <a:srgbClr val="ffff00"/>
          </a:solidFill>
          <a:ln w="9360">
            <a:solidFill>
              <a:srgbClr val="000000"/>
            </a:solidFill>
            <a:miter/>
          </a:ln>
        </p:spPr>
        <p:style>
          <a:lnRef idx="0"/>
          <a:fillRef idx="0"/>
          <a:effectRef idx="0"/>
          <a:fontRef idx="minor"/>
        </p:style>
        <p:txBody>
          <a:bodyPr wrap="none" lIns="90000" rIns="90000" tIns="29520" bIns="29520" anchor="ctr">
            <a:noAutofit/>
          </a:bodyPr>
          <a:p>
            <a:endParaRPr b="0" lang="en-US" sz="2400" strike="noStrike" u="none">
              <a:solidFill>
                <a:srgbClr val="000000"/>
              </a:solidFill>
              <a:effectLst/>
              <a:uFillTx/>
              <a:latin typeface="Times New Roman"/>
            </a:endParaRPr>
          </a:p>
        </p:txBody>
      </p:sp>
      <p:sp>
        <p:nvSpPr>
          <p:cNvPr id="22" name=""/>
          <p:cNvSpPr/>
          <p:nvPr/>
        </p:nvSpPr>
        <p:spPr>
          <a:xfrm>
            <a:off x="838080" y="2514600"/>
            <a:ext cx="171720" cy="152280"/>
          </a:xfrm>
          <a:prstGeom prst="diamond">
            <a:avLst/>
          </a:prstGeom>
          <a:solidFill>
            <a:srgbClr val="ffff00"/>
          </a:solidFill>
          <a:ln w="9360">
            <a:solidFill>
              <a:srgbClr val="000000"/>
            </a:solidFill>
            <a:miter/>
          </a:ln>
        </p:spPr>
        <p:style>
          <a:lnRef idx="0"/>
          <a:fillRef idx="0"/>
          <a:effectRef idx="0"/>
          <a:fontRef idx="minor"/>
        </p:style>
        <p:txBody>
          <a:bodyPr wrap="none" lIns="90000" rIns="90000" tIns="29520" bIns="29520" anchor="ctr">
            <a:noAutofit/>
          </a:bodyPr>
          <a:p>
            <a:endParaRPr b="0" lang="en-US" sz="2400" strike="noStrike" u="none">
              <a:solidFill>
                <a:srgbClr val="000000"/>
              </a:solidFill>
              <a:effectLst/>
              <a:uFillTx/>
              <a:latin typeface="Times New Roman"/>
            </a:endParaRPr>
          </a:p>
        </p:txBody>
      </p:sp>
      <p:sp>
        <p:nvSpPr>
          <p:cNvPr id="23" name=""/>
          <p:cNvSpPr/>
          <p:nvPr/>
        </p:nvSpPr>
        <p:spPr>
          <a:xfrm>
            <a:off x="914400" y="4038480"/>
            <a:ext cx="171360" cy="152640"/>
          </a:xfrm>
          <a:prstGeom prst="diamond">
            <a:avLst/>
          </a:prstGeom>
          <a:solidFill>
            <a:srgbClr val="ffff00"/>
          </a:solidFill>
          <a:ln w="9360">
            <a:solidFill>
              <a:srgbClr val="000000"/>
            </a:solidFill>
            <a:miter/>
          </a:ln>
        </p:spPr>
        <p:style>
          <a:lnRef idx="0"/>
          <a:fillRef idx="0"/>
          <a:effectRef idx="0"/>
          <a:fontRef idx="minor"/>
        </p:style>
        <p:txBody>
          <a:bodyPr wrap="none" lIns="90000" rIns="90000" tIns="29520" bIns="29520" anchor="ctr">
            <a:noAutofit/>
          </a:bodyPr>
          <a:p>
            <a:endParaRPr b="0" lang="en-US" sz="2400" strike="noStrike" u="none">
              <a:solidFill>
                <a:srgbClr val="000000"/>
              </a:solidFill>
              <a:effectLst/>
              <a:uFillTx/>
              <a:latin typeface="Times New Roman"/>
            </a:endParaRPr>
          </a:p>
        </p:txBody>
      </p:sp>
      <p:sp>
        <p:nvSpPr>
          <p:cNvPr id="24" name=""/>
          <p:cNvSpPr/>
          <p:nvPr/>
        </p:nvSpPr>
        <p:spPr>
          <a:xfrm>
            <a:off x="914400" y="4495680"/>
            <a:ext cx="171360" cy="152640"/>
          </a:xfrm>
          <a:prstGeom prst="diamond">
            <a:avLst/>
          </a:prstGeom>
          <a:solidFill>
            <a:srgbClr val="ffff00"/>
          </a:solidFill>
          <a:ln w="9360">
            <a:solidFill>
              <a:srgbClr val="000000"/>
            </a:solidFill>
            <a:miter/>
          </a:ln>
        </p:spPr>
        <p:style>
          <a:lnRef idx="0"/>
          <a:fillRef idx="0"/>
          <a:effectRef idx="0"/>
          <a:fontRef idx="minor"/>
        </p:style>
        <p:txBody>
          <a:bodyPr wrap="none" lIns="90000" rIns="90000" tIns="29520" bIns="29520" anchor="ctr">
            <a:noAutofit/>
          </a:bodyPr>
          <a:p>
            <a:endParaRPr b="0" lang="en-US" sz="2400" strike="noStrike" u="none">
              <a:solidFill>
                <a:srgbClr val="000000"/>
              </a:solidFill>
              <a:effectLst/>
              <a:uFillTx/>
              <a:latin typeface="Times New Roman"/>
            </a:endParaRPr>
          </a:p>
        </p:txBody>
      </p:sp>
      <p:sp>
        <p:nvSpPr>
          <p:cNvPr id="25" name=""/>
          <p:cNvSpPr/>
          <p:nvPr/>
        </p:nvSpPr>
        <p:spPr>
          <a:xfrm>
            <a:off x="914400" y="4876920"/>
            <a:ext cx="171360" cy="152280"/>
          </a:xfrm>
          <a:prstGeom prst="diamond">
            <a:avLst/>
          </a:prstGeom>
          <a:solidFill>
            <a:srgbClr val="ffff00"/>
          </a:solidFill>
          <a:ln w="9360">
            <a:solidFill>
              <a:srgbClr val="000000"/>
            </a:solidFill>
            <a:miter/>
          </a:ln>
        </p:spPr>
        <p:style>
          <a:lnRef idx="0"/>
          <a:fillRef idx="0"/>
          <a:effectRef idx="0"/>
          <a:fontRef idx="minor"/>
        </p:style>
        <p:txBody>
          <a:bodyPr wrap="none" lIns="90000" rIns="90000" tIns="29520" bIns="29520" anchor="ctr">
            <a:noAutofit/>
          </a:bodyPr>
          <a:p>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ffffff"/>
            </a:gs>
            <a:gs pos="100000">
              <a:srgbClr val="99ccff"/>
            </a:gs>
          </a:gsLst>
          <a:lin ang="5400000"/>
        </a:gradFill>
      </p:bgPr>
    </p:bg>
    <p:spTree>
      <p:nvGrpSpPr>
        <p:cNvPr id="1" name=""/>
        <p:cNvGrpSpPr/>
        <p:nvPr/>
      </p:nvGrpSpPr>
      <p:grpSpPr>
        <a:xfrm>
          <a:off x="0" y="0"/>
          <a:ext cx="0" cy="0"/>
          <a:chOff x="0" y="0"/>
          <a:chExt cx="0" cy="0"/>
        </a:xfrm>
      </p:grpSpPr>
      <p:sp>
        <p:nvSpPr>
          <p:cNvPr id="26" name=""/>
          <p:cNvSpPr/>
          <p:nvPr/>
        </p:nvSpPr>
        <p:spPr>
          <a:xfrm>
            <a:off x="457200" y="457200"/>
            <a:ext cx="8153280" cy="685800"/>
          </a:xfrm>
          <a:prstGeom prst="rect">
            <a:avLst/>
          </a:prstGeom>
          <a:gradFill rotWithShape="0">
            <a:gsLst>
              <a:gs pos="0">
                <a:srgbClr val="ffffff"/>
              </a:gs>
              <a:gs pos="100000">
                <a:srgbClr val="0099ff"/>
              </a:gs>
            </a:gsLst>
            <a:path path="rect">
              <a:fillToRect l="50000" t="50000" r="50000" b="50000"/>
            </a:path>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7" name="PlaceHolder 1"/>
          <p:cNvSpPr>
            <a:spLocks noGrp="1"/>
          </p:cNvSpPr>
          <p:nvPr>
            <p:ph type="title"/>
          </p:nvPr>
        </p:nvSpPr>
        <p:spPr>
          <a:xfrm>
            <a:off x="609480" y="380520"/>
            <a:ext cx="7772400" cy="83844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ENERGY DERIVATIVES</a:t>
            </a:r>
            <a:endParaRPr b="0" lang="en-US" sz="3200" strike="noStrike" u="none">
              <a:solidFill>
                <a:srgbClr val="000000"/>
              </a:solidFill>
              <a:effectLst/>
              <a:uFillTx/>
              <a:latin typeface="Times New Roman"/>
            </a:endParaRPr>
          </a:p>
        </p:txBody>
      </p:sp>
      <p:sp>
        <p:nvSpPr>
          <p:cNvPr id="28" name="PlaceHolder 2"/>
          <p:cNvSpPr>
            <a:spLocks noGrp="1"/>
          </p:cNvSpPr>
          <p:nvPr>
            <p:ph/>
          </p:nvPr>
        </p:nvSpPr>
        <p:spPr>
          <a:xfrm>
            <a:off x="533520" y="3581280"/>
            <a:ext cx="8076960" cy="2819520"/>
          </a:xfrm>
          <a:prstGeom prst="rect">
            <a:avLst/>
          </a:prstGeom>
          <a:noFill/>
          <a:ln w="0">
            <a:noFill/>
          </a:ln>
        </p:spPr>
        <p:txBody>
          <a:bodyPr lIns="90000" rIns="90000" tIns="46800" bIns="46800" anchor="t">
            <a:normAutofit/>
          </a:bodyPr>
          <a:p>
            <a:pPr indent="0" algn="just">
              <a:spcBef>
                <a:spcPts val="499"/>
              </a:spcBef>
              <a:buNone/>
              <a:tabLst>
                <a:tab algn="l" pos="0"/>
                <a:tab algn="l" pos="45576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DrilPro, an independent oil producer of 10,000 bbl/day, is analyzing exploration and development programs over the next five years. The firm wants predictable cash flows in order to determine its ability to capitalize on drilling opportunities during this period.</a:t>
            </a:r>
            <a:endParaRPr b="0" lang="en-US" sz="2000" strike="noStrike" u="none">
              <a:solidFill>
                <a:srgbClr val="000000"/>
              </a:solidFill>
              <a:effectLst/>
              <a:uFillTx/>
              <a:latin typeface="Times New Roman"/>
            </a:endParaRPr>
          </a:p>
          <a:p>
            <a:pPr indent="0" algn="just">
              <a:spcBef>
                <a:spcPts val="751"/>
              </a:spcBef>
              <a:buNone/>
              <a:tabLst>
                <a:tab algn="l" pos="0"/>
                <a:tab algn="l" pos="45576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To help accomplish its objective, DrilPro enters into a five-year swap agreement with Dealer to hedge 25% of its current production at a fixed price of $18.50/bbl. With this cash-flow assurance, DrilPro can better leverage its existing resources to build its future production capacity.</a:t>
            </a:r>
            <a:endParaRPr b="0" lang="en-US" sz="2000" strike="noStrike" u="none">
              <a:solidFill>
                <a:srgbClr val="000000"/>
              </a:solidFill>
              <a:effectLst/>
              <a:uFillTx/>
              <a:latin typeface="Times New Roman"/>
            </a:endParaRPr>
          </a:p>
        </p:txBody>
      </p:sp>
      <p:sp>
        <p:nvSpPr>
          <p:cNvPr id="29" name=""/>
          <p:cNvSpPr/>
          <p:nvPr/>
        </p:nvSpPr>
        <p:spPr>
          <a:xfrm>
            <a:off x="838080" y="1828800"/>
            <a:ext cx="1447920" cy="1219320"/>
          </a:xfrm>
          <a:prstGeom prst="roundRect">
            <a:avLst>
              <a:gd name="adj" fmla="val 16667"/>
            </a:avLst>
          </a:prstGeom>
          <a:solidFill>
            <a:srgbClr val="800080"/>
          </a:solidFill>
          <a:ln w="9360">
            <a:solidFill>
              <a:srgbClr val="cc99ff"/>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0" name=""/>
          <p:cNvSpPr/>
          <p:nvPr/>
        </p:nvSpPr>
        <p:spPr>
          <a:xfrm>
            <a:off x="3276720" y="1905120"/>
            <a:ext cx="1981080" cy="1143000"/>
          </a:xfrm>
          <a:prstGeom prst="roundRect">
            <a:avLst>
              <a:gd name="adj" fmla="val 16667"/>
            </a:avLst>
          </a:prstGeom>
          <a:solidFill>
            <a:srgbClr val="ff9999"/>
          </a:solidFill>
          <a:ln w="9360">
            <a:solidFill>
              <a:srgbClr val="ff00ff"/>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1" name=""/>
          <p:cNvSpPr/>
          <p:nvPr/>
        </p:nvSpPr>
        <p:spPr>
          <a:xfrm>
            <a:off x="6172200" y="1828800"/>
            <a:ext cx="2209680" cy="1219320"/>
          </a:xfrm>
          <a:prstGeom prst="roundRect">
            <a:avLst>
              <a:gd name="adj" fmla="val 16667"/>
            </a:avLst>
          </a:prstGeom>
          <a:solidFill>
            <a:srgbClr val="ff0000"/>
          </a:solidFill>
          <a:ln w="9360">
            <a:solidFill>
              <a:srgbClr val="ff33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2" name=""/>
          <p:cNvSpPr/>
          <p:nvPr/>
        </p:nvSpPr>
        <p:spPr>
          <a:xfrm>
            <a:off x="914400" y="1905120"/>
            <a:ext cx="1295280" cy="1066680"/>
          </a:xfrm>
          <a:prstGeom prst="ellipse">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Times New Roman"/>
              </a:rPr>
              <a:t>Dealer</a:t>
            </a:r>
            <a:endParaRPr b="0" lang="en-US" sz="2400" strike="noStrike" u="none">
              <a:solidFill>
                <a:srgbClr val="000000"/>
              </a:solidFill>
              <a:effectLst/>
              <a:uFillTx/>
              <a:latin typeface="Times New Roman"/>
            </a:endParaRPr>
          </a:p>
        </p:txBody>
      </p:sp>
      <p:sp>
        <p:nvSpPr>
          <p:cNvPr id="33" name=""/>
          <p:cNvSpPr/>
          <p:nvPr/>
        </p:nvSpPr>
        <p:spPr>
          <a:xfrm>
            <a:off x="3352680" y="2057400"/>
            <a:ext cx="1752840" cy="838080"/>
          </a:xfrm>
          <a:prstGeom prst="ellipse">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Times New Roman"/>
              </a:rPr>
              <a:t>DrilPro</a:t>
            </a:r>
            <a:endParaRPr b="0" lang="en-US" sz="2400" strike="noStrike" u="none">
              <a:solidFill>
                <a:srgbClr val="000000"/>
              </a:solidFill>
              <a:effectLst/>
              <a:uFillTx/>
              <a:latin typeface="Times New Roman"/>
            </a:endParaRPr>
          </a:p>
        </p:txBody>
      </p:sp>
      <p:sp>
        <p:nvSpPr>
          <p:cNvPr id="34" name=""/>
          <p:cNvSpPr/>
          <p:nvPr/>
        </p:nvSpPr>
        <p:spPr>
          <a:xfrm>
            <a:off x="6248520" y="1981080"/>
            <a:ext cx="2057400" cy="914400"/>
          </a:xfrm>
          <a:prstGeom prst="ellipse">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Times New Roman"/>
              </a:rPr>
              <a:t>DrilPro</a:t>
            </a:r>
            <a:endParaRPr b="0" lang="en-US" sz="24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Times New Roman"/>
              </a:rPr>
              <a:t>Customers</a:t>
            </a:r>
            <a:endParaRPr b="0" lang="en-US" sz="2400" strike="noStrike" u="none">
              <a:solidFill>
                <a:srgbClr val="000000"/>
              </a:solidFill>
              <a:effectLst/>
              <a:uFillTx/>
              <a:latin typeface="Times New Roman"/>
            </a:endParaRPr>
          </a:p>
        </p:txBody>
      </p:sp>
      <p:sp>
        <p:nvSpPr>
          <p:cNvPr id="35" name=""/>
          <p:cNvSpPr/>
          <p:nvPr/>
        </p:nvSpPr>
        <p:spPr>
          <a:xfrm>
            <a:off x="2362320" y="2133720"/>
            <a:ext cx="91440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6" name=""/>
          <p:cNvSpPr/>
          <p:nvPr/>
        </p:nvSpPr>
        <p:spPr>
          <a:xfrm flipH="1">
            <a:off x="2362320" y="2819520"/>
            <a:ext cx="83808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7" name=""/>
          <p:cNvSpPr/>
          <p:nvPr/>
        </p:nvSpPr>
        <p:spPr>
          <a:xfrm>
            <a:off x="5334120" y="2133720"/>
            <a:ext cx="83808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8" name=""/>
          <p:cNvSpPr/>
          <p:nvPr/>
        </p:nvSpPr>
        <p:spPr>
          <a:xfrm flipH="1">
            <a:off x="5334120" y="2819520"/>
            <a:ext cx="76176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9" name=""/>
          <p:cNvSpPr/>
          <p:nvPr/>
        </p:nvSpPr>
        <p:spPr>
          <a:xfrm>
            <a:off x="2057400" y="1676520"/>
            <a:ext cx="1523880" cy="228600"/>
          </a:xfrm>
          <a:prstGeom prst="rect">
            <a:avLst/>
          </a:prstGeom>
          <a:noFill/>
          <a:ln w="0">
            <a:noFill/>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$18.50/bbl on</a:t>
            </a:r>
            <a:endParaRPr b="0" lang="en-US" sz="12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2,500 bbl/day</a:t>
            </a:r>
            <a:endParaRPr b="0" lang="en-US" sz="1200" strike="noStrike" u="none">
              <a:solidFill>
                <a:srgbClr val="000000"/>
              </a:solidFill>
              <a:effectLst/>
              <a:uFillTx/>
              <a:latin typeface="Times New Roman"/>
            </a:endParaRPr>
          </a:p>
        </p:txBody>
      </p:sp>
      <p:sp>
        <p:nvSpPr>
          <p:cNvPr id="40" name=""/>
          <p:cNvSpPr/>
          <p:nvPr/>
        </p:nvSpPr>
        <p:spPr>
          <a:xfrm>
            <a:off x="5105520" y="1676520"/>
            <a:ext cx="1143000" cy="228600"/>
          </a:xfrm>
          <a:prstGeom prst="rect">
            <a:avLst/>
          </a:prstGeom>
          <a:noFill/>
          <a:ln w="0">
            <a:noFill/>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10,000 bbl/day</a:t>
            </a:r>
            <a:endParaRPr b="0" lang="en-US" sz="12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ffffff"/>
            </a:gs>
            <a:gs pos="100000">
              <a:srgbClr val="99ccff"/>
            </a:gs>
          </a:gsLst>
          <a:lin ang="5400000"/>
        </a:gradFill>
      </p:bgPr>
    </p:bg>
    <p:spTree>
      <p:nvGrpSpPr>
        <p:cNvPr id="1" name=""/>
        <p:cNvGrpSpPr/>
        <p:nvPr/>
      </p:nvGrpSpPr>
      <p:grpSpPr>
        <a:xfrm>
          <a:off x="0" y="0"/>
          <a:ext cx="0" cy="0"/>
          <a:chOff x="0" y="0"/>
          <a:chExt cx="0" cy="0"/>
        </a:xfrm>
      </p:grpSpPr>
      <p:sp>
        <p:nvSpPr>
          <p:cNvPr id="41" name=""/>
          <p:cNvSpPr/>
          <p:nvPr/>
        </p:nvSpPr>
        <p:spPr>
          <a:xfrm>
            <a:off x="533520" y="457200"/>
            <a:ext cx="8153280" cy="685800"/>
          </a:xfrm>
          <a:prstGeom prst="rect">
            <a:avLst/>
          </a:prstGeom>
          <a:gradFill rotWithShape="0">
            <a:gsLst>
              <a:gs pos="0">
                <a:srgbClr val="ffffff"/>
              </a:gs>
              <a:gs pos="100000">
                <a:srgbClr val="0099ff"/>
              </a:gs>
            </a:gsLst>
            <a:path path="rect">
              <a:fillToRect l="50000" t="50000" r="50000" b="50000"/>
            </a:path>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2" name="PlaceHolder 1"/>
          <p:cNvSpPr>
            <a:spLocks noGrp="1"/>
          </p:cNvSpPr>
          <p:nvPr>
            <p:ph type="title"/>
          </p:nvPr>
        </p:nvSpPr>
        <p:spPr>
          <a:xfrm>
            <a:off x="609480" y="380520"/>
            <a:ext cx="7772400" cy="83844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ENERGY DERIVATIVES</a:t>
            </a:r>
            <a:endParaRPr b="0" lang="en-US" sz="3200" strike="noStrike" u="none">
              <a:solidFill>
                <a:srgbClr val="000000"/>
              </a:solidFill>
              <a:effectLst/>
              <a:uFillTx/>
              <a:latin typeface="Times New Roman"/>
            </a:endParaRPr>
          </a:p>
        </p:txBody>
      </p:sp>
      <p:sp>
        <p:nvSpPr>
          <p:cNvPr id="43" name="PlaceHolder 2"/>
          <p:cNvSpPr>
            <a:spLocks noGrp="1"/>
          </p:cNvSpPr>
          <p:nvPr>
            <p:ph/>
          </p:nvPr>
        </p:nvSpPr>
        <p:spPr>
          <a:xfrm>
            <a:off x="685800" y="1523520"/>
            <a:ext cx="7772400" cy="4800600"/>
          </a:xfrm>
          <a:prstGeom prst="rect">
            <a:avLst/>
          </a:prstGeom>
          <a:noFill/>
          <a:ln w="0">
            <a:noFill/>
          </a:ln>
        </p:spPr>
        <p:txBody>
          <a:bodyPr lIns="90000" rIns="90000" tIns="46800" bIns="46800" anchor="t">
            <a:normAutofit fontScale="92500" lnSpcReduction="9999"/>
          </a:bodyPr>
          <a:p>
            <a:pPr marL="393840" indent="-393840" algn="just">
              <a:spcBef>
                <a:spcPts val="751"/>
              </a:spcBef>
              <a:buNone/>
              <a:tabLst>
                <a:tab algn="l" pos="0"/>
                <a:tab algn="l" pos="787320"/>
                <a:tab algn="l" pos="1181160"/>
                <a:tab algn="l" pos="1574640"/>
                <a:tab algn="l" pos="1968480"/>
                <a:tab algn="l" pos="2362320"/>
                <a:tab algn="l" pos="2755800"/>
                <a:tab algn="l" pos="3149640"/>
                <a:tab algn="l" pos="3543480"/>
                <a:tab algn="l" pos="3936960"/>
                <a:tab algn="l" pos="4330800"/>
                <a:tab algn="l" pos="4724280"/>
                <a:tab algn="l" pos="5118120"/>
                <a:tab algn="l" pos="5511960"/>
                <a:tab algn="l" pos="5905440"/>
                <a:tab algn="l" pos="6299280"/>
                <a:tab algn="l" pos="6692760"/>
                <a:tab algn="l" pos="7086600"/>
                <a:tab algn="l" pos="7480440"/>
                <a:tab algn="l" pos="7873920"/>
                <a:tab algn="l" pos="8267760"/>
              </a:tabLst>
            </a:pPr>
            <a:r>
              <a:rPr b="1" lang="en-US" sz="2000" strike="noStrike" u="none">
                <a:solidFill>
                  <a:srgbClr val="000000"/>
                </a:solidFill>
                <a:effectLst/>
                <a:uFillTx/>
                <a:latin typeface="Times New Roman"/>
              </a:rPr>
              <a:t>During the life of this swap:</a:t>
            </a:r>
            <a:endParaRPr b="0" lang="en-US" sz="2000" strike="noStrike" u="none">
              <a:solidFill>
                <a:srgbClr val="000000"/>
              </a:solidFill>
              <a:effectLst/>
              <a:uFillTx/>
              <a:latin typeface="Times New Roman"/>
            </a:endParaRPr>
          </a:p>
          <a:p>
            <a:pPr marL="393840" indent="-393840" algn="just">
              <a:spcBef>
                <a:spcPts val="751"/>
              </a:spcBef>
              <a:buNone/>
              <a:tabLst>
                <a:tab algn="l" pos="0"/>
                <a:tab algn="l" pos="787320"/>
                <a:tab algn="l" pos="1181160"/>
                <a:tab algn="l" pos="1574640"/>
                <a:tab algn="l" pos="1968480"/>
                <a:tab algn="l" pos="2362320"/>
                <a:tab algn="l" pos="2755800"/>
                <a:tab algn="l" pos="3149640"/>
                <a:tab algn="l" pos="3543480"/>
                <a:tab algn="l" pos="3936960"/>
                <a:tab algn="l" pos="4330800"/>
                <a:tab algn="l" pos="4724280"/>
                <a:tab algn="l" pos="5118120"/>
                <a:tab algn="l" pos="5511960"/>
                <a:tab algn="l" pos="5905440"/>
                <a:tab algn="l" pos="6299280"/>
                <a:tab algn="l" pos="6692760"/>
                <a:tab algn="l" pos="7086600"/>
                <a:tab algn="l" pos="7480440"/>
                <a:tab algn="l" pos="7873920"/>
                <a:tab algn="l" pos="8267760"/>
              </a:tabLst>
            </a:pPr>
            <a:r>
              <a:rPr b="0" lang="en-US" sz="2000" strike="noStrike" u="none">
                <a:solidFill>
                  <a:srgbClr val="000000"/>
                </a:solidFill>
                <a:effectLst/>
                <a:uFillTx/>
                <a:latin typeface="Times New Roman"/>
              </a:rPr>
              <a:t>	</a:t>
            </a:r>
            <a:r>
              <a:rPr b="0" lang="en-US" sz="2000" strike="noStrike" u="none">
                <a:solidFill>
                  <a:srgbClr val="000000"/>
                </a:solidFill>
                <a:effectLst/>
                <a:uFillTx/>
                <a:latin typeface="Times New Roman"/>
              </a:rPr>
              <a:t>DrilPro continues to sell crude oil to its customers at an agreed-upon crude oil index price.</a:t>
            </a:r>
            <a:endParaRPr b="0" lang="en-US" sz="2000" strike="noStrike" u="none">
              <a:solidFill>
                <a:srgbClr val="000000"/>
              </a:solidFill>
              <a:effectLst/>
              <a:uFillTx/>
              <a:latin typeface="Times New Roman"/>
            </a:endParaRPr>
          </a:p>
          <a:p>
            <a:pPr marL="393840" indent="-393840" algn="just">
              <a:spcBef>
                <a:spcPts val="751"/>
              </a:spcBef>
              <a:buNone/>
              <a:tabLst>
                <a:tab algn="l" pos="0"/>
                <a:tab algn="l" pos="787320"/>
                <a:tab algn="l" pos="1181160"/>
                <a:tab algn="l" pos="1574640"/>
                <a:tab algn="l" pos="1968480"/>
                <a:tab algn="l" pos="2362320"/>
                <a:tab algn="l" pos="2755800"/>
                <a:tab algn="l" pos="3149640"/>
                <a:tab algn="l" pos="3543480"/>
                <a:tab algn="l" pos="3936960"/>
                <a:tab algn="l" pos="4330800"/>
                <a:tab algn="l" pos="4724280"/>
                <a:tab algn="l" pos="5118120"/>
                <a:tab algn="l" pos="5511960"/>
                <a:tab algn="l" pos="5905440"/>
                <a:tab algn="l" pos="6299280"/>
                <a:tab algn="l" pos="6692760"/>
                <a:tab algn="l" pos="7086600"/>
                <a:tab algn="l" pos="7480440"/>
                <a:tab algn="l" pos="7873920"/>
                <a:tab algn="l" pos="8267760"/>
              </a:tabLst>
            </a:pPr>
            <a:r>
              <a:rPr b="0" lang="en-US" sz="2000" strike="noStrike" u="none">
                <a:solidFill>
                  <a:srgbClr val="000000"/>
                </a:solidFill>
                <a:effectLst/>
                <a:uFillTx/>
                <a:latin typeface="Times New Roman"/>
              </a:rPr>
              <a:t>	</a:t>
            </a:r>
            <a:r>
              <a:rPr b="0" lang="en-US" sz="2000" strike="noStrike" u="none">
                <a:solidFill>
                  <a:srgbClr val="000000"/>
                </a:solidFill>
                <a:effectLst/>
                <a:uFillTx/>
                <a:latin typeface="Times New Roman"/>
              </a:rPr>
              <a:t>DrilPro and Dealer exchange payments on a monthly basis equal to the difference between the fixed price </a:t>
            </a:r>
            <a:r>
              <a:rPr b="0" lang="en-US" sz="2000" strike="noStrike" u="none">
                <a:solidFill>
                  <a:srgbClr val="000000"/>
                </a:solidFill>
                <a:effectLst/>
                <a:uFillTx/>
                <a:latin typeface="Times New Roman"/>
              </a:rPr>
              <a:t>	</a:t>
            </a:r>
            <a:r>
              <a:rPr b="0" lang="en-US" sz="2000" strike="noStrike" u="none">
                <a:solidFill>
                  <a:srgbClr val="000000"/>
                </a:solidFill>
                <a:effectLst/>
                <a:uFillTx/>
                <a:latin typeface="Times New Roman"/>
              </a:rPr>
              <a:t> of $18.50/bbl and the floating index price, as specified in the swap agreement.</a:t>
            </a:r>
            <a:endParaRPr b="0" lang="en-US" sz="2000" strike="noStrike" u="none">
              <a:solidFill>
                <a:srgbClr val="000000"/>
              </a:solidFill>
              <a:effectLst/>
              <a:uFillTx/>
              <a:latin typeface="Times New Roman"/>
            </a:endParaRPr>
          </a:p>
          <a:p>
            <a:pPr marL="393840" indent="-393840" algn="just">
              <a:spcBef>
                <a:spcPts val="751"/>
              </a:spcBef>
              <a:buNone/>
              <a:tabLst>
                <a:tab algn="l" pos="0"/>
                <a:tab algn="l" pos="787320"/>
                <a:tab algn="l" pos="1181160"/>
                <a:tab algn="l" pos="1574640"/>
                <a:tab algn="l" pos="1968480"/>
                <a:tab algn="l" pos="2362320"/>
                <a:tab algn="l" pos="2755800"/>
                <a:tab algn="l" pos="3149640"/>
                <a:tab algn="l" pos="3543480"/>
                <a:tab algn="l" pos="3936960"/>
                <a:tab algn="l" pos="4330800"/>
                <a:tab algn="l" pos="4724280"/>
                <a:tab algn="l" pos="5118120"/>
                <a:tab algn="l" pos="5511960"/>
                <a:tab algn="l" pos="5905440"/>
                <a:tab algn="l" pos="6299280"/>
                <a:tab algn="l" pos="6692760"/>
                <a:tab algn="l" pos="7086600"/>
                <a:tab algn="l" pos="7480440"/>
                <a:tab algn="l" pos="7873920"/>
                <a:tab algn="l" pos="8267760"/>
              </a:tabLst>
            </a:pPr>
            <a:r>
              <a:rPr b="0" lang="en-US" sz="2000" strike="noStrike" u="none">
                <a:solidFill>
                  <a:srgbClr val="000000"/>
                </a:solidFill>
                <a:effectLst/>
                <a:uFillTx/>
                <a:latin typeface="Times New Roman"/>
              </a:rPr>
              <a:t>	</a:t>
            </a:r>
            <a:r>
              <a:rPr b="0" lang="en-US" sz="2000" strike="noStrike" u="none">
                <a:solidFill>
                  <a:srgbClr val="000000"/>
                </a:solidFill>
                <a:effectLst/>
                <a:uFillTx/>
                <a:latin typeface="Times New Roman"/>
              </a:rPr>
              <a:t>For example, if the index price for a given month is $17.88/bbl, DrilPro will receive $0.62/bbl from Dealer. However, if the index price is $18.64/bbl, DrilPro will pay Dealer $0.14/bbl. The net effect is that by combining the swap with its current physical crude oil contract, DrilPro receives $18.50/bbl for its crude  oil.</a:t>
            </a:r>
            <a:endParaRPr b="0" lang="en-US" sz="2000" strike="noStrike" u="none">
              <a:solidFill>
                <a:srgbClr val="000000"/>
              </a:solidFill>
              <a:effectLst/>
              <a:uFillTx/>
              <a:latin typeface="Times New Roman"/>
            </a:endParaRPr>
          </a:p>
          <a:p>
            <a:pPr marL="393840" indent="-393840" algn="just">
              <a:spcBef>
                <a:spcPts val="751"/>
              </a:spcBef>
              <a:buNone/>
              <a:tabLst>
                <a:tab algn="l" pos="0"/>
                <a:tab algn="l" pos="787320"/>
                <a:tab algn="l" pos="1181160"/>
                <a:tab algn="l" pos="1574640"/>
                <a:tab algn="l" pos="1968480"/>
                <a:tab algn="l" pos="2362320"/>
                <a:tab algn="l" pos="2755800"/>
                <a:tab algn="l" pos="3149640"/>
                <a:tab algn="l" pos="3543480"/>
                <a:tab algn="l" pos="3936960"/>
                <a:tab algn="l" pos="4330800"/>
                <a:tab algn="l" pos="4724280"/>
                <a:tab algn="l" pos="5118120"/>
                <a:tab algn="l" pos="5511960"/>
                <a:tab algn="l" pos="5905440"/>
                <a:tab algn="l" pos="6299280"/>
                <a:tab algn="l" pos="6692760"/>
                <a:tab algn="l" pos="7086600"/>
                <a:tab algn="l" pos="7480440"/>
                <a:tab algn="l" pos="7873920"/>
                <a:tab algn="l" pos="8267760"/>
              </a:tabLst>
            </a:pPr>
            <a:r>
              <a:rPr b="0" lang="en-US" sz="2000" strike="noStrike" u="none">
                <a:solidFill>
                  <a:srgbClr val="000000"/>
                </a:solidFill>
                <a:effectLst/>
                <a:uFillTx/>
                <a:latin typeface="Times New Roman"/>
              </a:rPr>
              <a:t>	</a:t>
            </a:r>
            <a:r>
              <a:rPr b="0" lang="en-US" sz="2000" strike="noStrike" u="none">
                <a:solidFill>
                  <a:srgbClr val="000000"/>
                </a:solidFill>
                <a:effectLst/>
                <a:uFillTx/>
                <a:latin typeface="Times New Roman"/>
              </a:rPr>
              <a:t>DrilPro has stabilized a portion of its operating cash flow with the swap. This swap gives the company</a:t>
            </a:r>
            <a:r>
              <a:rPr b="0" lang="en-US" sz="2000" strike="noStrike" u="none">
                <a:solidFill>
                  <a:srgbClr val="000000"/>
                </a:solidFill>
                <a:effectLst/>
                <a:uFillTx/>
                <a:latin typeface="Times New Roman"/>
              </a:rPr>
              <a:t>	</a:t>
            </a:r>
            <a:r>
              <a:rPr b="0" lang="en-US" sz="2000" strike="noStrike" u="none">
                <a:solidFill>
                  <a:srgbClr val="000000"/>
                </a:solidFill>
                <a:effectLst/>
                <a:uFillTx/>
                <a:latin typeface="Times New Roman"/>
              </a:rPr>
              <a:t> more confidence to participate in additional drilling opportunities, which could potentially increase its overall revenues.</a:t>
            </a:r>
            <a:endParaRPr b="0" lang="en-US" sz="2000" strike="noStrike" u="none">
              <a:solidFill>
                <a:srgbClr val="000000"/>
              </a:solidFill>
              <a:effectLst/>
              <a:uFillTx/>
              <a:latin typeface="Times New Roman"/>
            </a:endParaRPr>
          </a:p>
        </p:txBody>
      </p:sp>
      <p:sp>
        <p:nvSpPr>
          <p:cNvPr id="44" name=""/>
          <p:cNvSpPr/>
          <p:nvPr/>
        </p:nvSpPr>
        <p:spPr>
          <a:xfrm>
            <a:off x="914400" y="2041560"/>
            <a:ext cx="171360" cy="152280"/>
          </a:xfrm>
          <a:prstGeom prst="diamond">
            <a:avLst/>
          </a:prstGeom>
          <a:solidFill>
            <a:srgbClr val="ffff00"/>
          </a:solidFill>
          <a:ln w="9360">
            <a:solidFill>
              <a:srgbClr val="000000"/>
            </a:solidFill>
            <a:miter/>
          </a:ln>
        </p:spPr>
        <p:style>
          <a:lnRef idx="0"/>
          <a:fillRef idx="0"/>
          <a:effectRef idx="0"/>
          <a:fontRef idx="minor"/>
        </p:style>
        <p:txBody>
          <a:bodyPr wrap="none" lIns="90000" rIns="90000" tIns="29520" bIns="29520" anchor="ctr">
            <a:noAutofit/>
          </a:bodyPr>
          <a:p>
            <a:endParaRPr b="0" lang="en-US" sz="2400" strike="noStrike" u="none">
              <a:solidFill>
                <a:srgbClr val="000000"/>
              </a:solidFill>
              <a:effectLst/>
              <a:uFillTx/>
              <a:latin typeface="Times New Roman"/>
            </a:endParaRPr>
          </a:p>
        </p:txBody>
      </p:sp>
      <p:sp>
        <p:nvSpPr>
          <p:cNvPr id="45" name=""/>
          <p:cNvSpPr/>
          <p:nvPr/>
        </p:nvSpPr>
        <p:spPr>
          <a:xfrm>
            <a:off x="914400" y="2743200"/>
            <a:ext cx="171360" cy="152280"/>
          </a:xfrm>
          <a:prstGeom prst="diamond">
            <a:avLst/>
          </a:prstGeom>
          <a:solidFill>
            <a:srgbClr val="ffff00"/>
          </a:solidFill>
          <a:ln w="9360">
            <a:solidFill>
              <a:srgbClr val="000000"/>
            </a:solidFill>
            <a:miter/>
          </a:ln>
        </p:spPr>
        <p:style>
          <a:lnRef idx="0"/>
          <a:fillRef idx="0"/>
          <a:effectRef idx="0"/>
          <a:fontRef idx="minor"/>
        </p:style>
        <p:txBody>
          <a:bodyPr wrap="none" lIns="90000" rIns="90000" tIns="29520" bIns="29520" anchor="ctr">
            <a:noAutofit/>
          </a:bodyPr>
          <a:p>
            <a:endParaRPr b="0" lang="en-US" sz="2400" strike="noStrike" u="none">
              <a:solidFill>
                <a:srgbClr val="000000"/>
              </a:solidFill>
              <a:effectLst/>
              <a:uFillTx/>
              <a:latin typeface="Times New Roman"/>
            </a:endParaRPr>
          </a:p>
        </p:txBody>
      </p:sp>
      <p:sp>
        <p:nvSpPr>
          <p:cNvPr id="46" name=""/>
          <p:cNvSpPr/>
          <p:nvPr/>
        </p:nvSpPr>
        <p:spPr>
          <a:xfrm>
            <a:off x="914400" y="3749760"/>
            <a:ext cx="171360" cy="152280"/>
          </a:xfrm>
          <a:prstGeom prst="diamond">
            <a:avLst/>
          </a:prstGeom>
          <a:solidFill>
            <a:srgbClr val="ffff00"/>
          </a:solidFill>
          <a:ln w="9360">
            <a:solidFill>
              <a:srgbClr val="000000"/>
            </a:solidFill>
            <a:miter/>
          </a:ln>
        </p:spPr>
        <p:style>
          <a:lnRef idx="0"/>
          <a:fillRef idx="0"/>
          <a:effectRef idx="0"/>
          <a:fontRef idx="minor"/>
        </p:style>
        <p:txBody>
          <a:bodyPr wrap="none" lIns="90000" rIns="90000" tIns="29520" bIns="29520" anchor="ctr">
            <a:noAutofit/>
          </a:bodyPr>
          <a:p>
            <a:endParaRPr b="0" lang="en-US" sz="2400" strike="noStrike" u="none">
              <a:solidFill>
                <a:srgbClr val="000000"/>
              </a:solidFill>
              <a:effectLst/>
              <a:uFillTx/>
              <a:latin typeface="Times New Roman"/>
            </a:endParaRPr>
          </a:p>
        </p:txBody>
      </p:sp>
      <p:sp>
        <p:nvSpPr>
          <p:cNvPr id="47" name=""/>
          <p:cNvSpPr/>
          <p:nvPr/>
        </p:nvSpPr>
        <p:spPr>
          <a:xfrm>
            <a:off x="914400" y="5349960"/>
            <a:ext cx="171360" cy="152280"/>
          </a:xfrm>
          <a:prstGeom prst="diamond">
            <a:avLst/>
          </a:prstGeom>
          <a:solidFill>
            <a:srgbClr val="ffff00"/>
          </a:solidFill>
          <a:ln w="9360">
            <a:solidFill>
              <a:srgbClr val="000000"/>
            </a:solidFill>
            <a:miter/>
          </a:ln>
        </p:spPr>
        <p:style>
          <a:lnRef idx="0"/>
          <a:fillRef idx="0"/>
          <a:effectRef idx="0"/>
          <a:fontRef idx="minor"/>
        </p:style>
        <p:txBody>
          <a:bodyPr wrap="none" lIns="90000" rIns="90000" tIns="29520" bIns="29520" anchor="ctr">
            <a:noAutofit/>
          </a:bodyPr>
          <a:p>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ffffff"/>
            </a:gs>
            <a:gs pos="100000">
              <a:srgbClr val="99ccff"/>
            </a:gs>
          </a:gsLst>
          <a:lin ang="5400000"/>
        </a:gradFill>
      </p:bgPr>
    </p:bg>
    <p:spTree>
      <p:nvGrpSpPr>
        <p:cNvPr id="1" name=""/>
        <p:cNvGrpSpPr/>
        <p:nvPr/>
      </p:nvGrpSpPr>
      <p:grpSpPr>
        <a:xfrm>
          <a:off x="0" y="0"/>
          <a:ext cx="0" cy="0"/>
          <a:chOff x="0" y="0"/>
          <a:chExt cx="0" cy="0"/>
        </a:xfrm>
      </p:grpSpPr>
      <p:sp>
        <p:nvSpPr>
          <p:cNvPr id="48" name=""/>
          <p:cNvSpPr/>
          <p:nvPr/>
        </p:nvSpPr>
        <p:spPr>
          <a:xfrm>
            <a:off x="457200" y="457200"/>
            <a:ext cx="8153280" cy="685800"/>
          </a:xfrm>
          <a:prstGeom prst="rect">
            <a:avLst/>
          </a:prstGeom>
          <a:gradFill rotWithShape="0">
            <a:gsLst>
              <a:gs pos="0">
                <a:srgbClr val="ffffff"/>
              </a:gs>
              <a:gs pos="100000">
                <a:srgbClr val="0099ff"/>
              </a:gs>
            </a:gsLst>
            <a:path path="rect">
              <a:fillToRect l="50000" t="50000" r="50000" b="50000"/>
            </a:path>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9" name="PlaceHolder 1"/>
          <p:cNvSpPr>
            <a:spLocks noGrp="1"/>
          </p:cNvSpPr>
          <p:nvPr>
            <p:ph type="title"/>
          </p:nvPr>
        </p:nvSpPr>
        <p:spPr>
          <a:xfrm>
            <a:off x="609480" y="380520"/>
            <a:ext cx="7772400" cy="83844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ENERGY DERIVATIVES</a:t>
            </a:r>
            <a:endParaRPr b="0" lang="en-US" sz="3200" strike="noStrike" u="none">
              <a:solidFill>
                <a:srgbClr val="000000"/>
              </a:solidFill>
              <a:effectLst/>
              <a:uFillTx/>
              <a:latin typeface="Times New Roman"/>
            </a:endParaRPr>
          </a:p>
        </p:txBody>
      </p:sp>
      <p:sp>
        <p:nvSpPr>
          <p:cNvPr id="50" name="PlaceHolder 2"/>
          <p:cNvSpPr>
            <a:spLocks noGrp="1"/>
          </p:cNvSpPr>
          <p:nvPr>
            <p:ph/>
          </p:nvPr>
        </p:nvSpPr>
        <p:spPr>
          <a:xfrm>
            <a:off x="533520" y="3581280"/>
            <a:ext cx="8076960" cy="2819520"/>
          </a:xfrm>
          <a:prstGeom prst="rect">
            <a:avLst/>
          </a:prstGeom>
          <a:noFill/>
          <a:ln w="0">
            <a:noFill/>
          </a:ln>
        </p:spPr>
        <p:txBody>
          <a:bodyPr lIns="90000" rIns="90000" tIns="46800" bIns="46800" anchor="t">
            <a:normAutofit/>
          </a:bodyPr>
          <a:p>
            <a:pPr indent="0" algn="just">
              <a:spcBef>
                <a:spcPts val="751"/>
              </a:spcBef>
              <a:buNone/>
              <a:tabLst>
                <a:tab algn="l" pos="0"/>
                <a:tab algn="l" pos="45576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MidPower, a regional electric power company, uses a large amount of natural gas to fuel its power plants. It currently purchases gas from a producer at prices based on the delivery price of gas at the Chicago city gate. MidPower eventually wants to lock in the price of its gas supply. However, it currently wants to lock in only the basis between the NYMEX price and the Chicago city gate index. MidPower enters into a basis swap with Dealer, and still has the flexibility to either lock in its gas supply price by entering into a futures-based (Henry Hub) swap or let its price float with the market.</a:t>
            </a:r>
            <a:endParaRPr b="0" lang="en-US" sz="2000" strike="noStrike" u="none">
              <a:solidFill>
                <a:srgbClr val="000000"/>
              </a:solidFill>
              <a:effectLst/>
              <a:uFillTx/>
              <a:latin typeface="Times New Roman"/>
            </a:endParaRPr>
          </a:p>
        </p:txBody>
      </p:sp>
      <p:sp>
        <p:nvSpPr>
          <p:cNvPr id="51" name=""/>
          <p:cNvSpPr/>
          <p:nvPr/>
        </p:nvSpPr>
        <p:spPr>
          <a:xfrm>
            <a:off x="838080" y="1828800"/>
            <a:ext cx="1447920" cy="1219320"/>
          </a:xfrm>
          <a:prstGeom prst="roundRect">
            <a:avLst>
              <a:gd name="adj" fmla="val 16667"/>
            </a:avLst>
          </a:prstGeom>
          <a:solidFill>
            <a:srgbClr val="3333cc"/>
          </a:solidFill>
          <a:ln w="9360">
            <a:solidFill>
              <a:srgbClr val="00008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52" name=""/>
          <p:cNvSpPr/>
          <p:nvPr/>
        </p:nvSpPr>
        <p:spPr>
          <a:xfrm>
            <a:off x="3276720" y="1905120"/>
            <a:ext cx="1981080" cy="1143000"/>
          </a:xfrm>
          <a:prstGeom prst="roundRect">
            <a:avLst>
              <a:gd name="adj" fmla="val 16667"/>
            </a:avLst>
          </a:prstGeom>
          <a:solidFill>
            <a:srgbClr val="99cc00"/>
          </a:solidFill>
          <a:ln w="9360">
            <a:solidFill>
              <a:srgbClr val="008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53" name=""/>
          <p:cNvSpPr/>
          <p:nvPr/>
        </p:nvSpPr>
        <p:spPr>
          <a:xfrm>
            <a:off x="6172200" y="1828800"/>
            <a:ext cx="2209680" cy="1219320"/>
          </a:xfrm>
          <a:prstGeom prst="roundRect">
            <a:avLst>
              <a:gd name="adj" fmla="val 16667"/>
            </a:avLst>
          </a:prstGeom>
          <a:solidFill>
            <a:srgbClr val="ff9900"/>
          </a:solidFill>
          <a:ln w="9360">
            <a:solidFill>
              <a:srgbClr val="9933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54" name=""/>
          <p:cNvSpPr/>
          <p:nvPr/>
        </p:nvSpPr>
        <p:spPr>
          <a:xfrm>
            <a:off x="914400" y="1905120"/>
            <a:ext cx="1295280" cy="1066680"/>
          </a:xfrm>
          <a:prstGeom prst="ellipse">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Times New Roman"/>
              </a:rPr>
              <a:t>Dealer</a:t>
            </a:r>
            <a:endParaRPr b="0" lang="en-US" sz="2400" strike="noStrike" u="none">
              <a:solidFill>
                <a:srgbClr val="000000"/>
              </a:solidFill>
              <a:effectLst/>
              <a:uFillTx/>
              <a:latin typeface="Times New Roman"/>
            </a:endParaRPr>
          </a:p>
        </p:txBody>
      </p:sp>
      <p:sp>
        <p:nvSpPr>
          <p:cNvPr id="55" name=""/>
          <p:cNvSpPr/>
          <p:nvPr/>
        </p:nvSpPr>
        <p:spPr>
          <a:xfrm>
            <a:off x="3352680" y="2057400"/>
            <a:ext cx="1752840" cy="838080"/>
          </a:xfrm>
          <a:prstGeom prst="ellipse">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Times New Roman"/>
              </a:rPr>
              <a:t>MidPower</a:t>
            </a:r>
            <a:endParaRPr b="0" lang="en-US" sz="2400" strike="noStrike" u="none">
              <a:solidFill>
                <a:srgbClr val="000000"/>
              </a:solidFill>
              <a:effectLst/>
              <a:uFillTx/>
              <a:latin typeface="Times New Roman"/>
            </a:endParaRPr>
          </a:p>
        </p:txBody>
      </p:sp>
      <p:sp>
        <p:nvSpPr>
          <p:cNvPr id="56" name=""/>
          <p:cNvSpPr/>
          <p:nvPr/>
        </p:nvSpPr>
        <p:spPr>
          <a:xfrm>
            <a:off x="6248520" y="1981080"/>
            <a:ext cx="2057400" cy="914400"/>
          </a:xfrm>
          <a:prstGeom prst="ellipse">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Times New Roman"/>
              </a:rPr>
              <a:t>Producer</a:t>
            </a:r>
            <a:endParaRPr b="0" lang="en-US" sz="2400" strike="noStrike" u="none">
              <a:solidFill>
                <a:srgbClr val="000000"/>
              </a:solidFill>
              <a:effectLst/>
              <a:uFillTx/>
              <a:latin typeface="Times New Roman"/>
            </a:endParaRPr>
          </a:p>
        </p:txBody>
      </p:sp>
      <p:sp>
        <p:nvSpPr>
          <p:cNvPr id="57" name=""/>
          <p:cNvSpPr/>
          <p:nvPr/>
        </p:nvSpPr>
        <p:spPr>
          <a:xfrm>
            <a:off x="2362320" y="2133720"/>
            <a:ext cx="91440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58" name=""/>
          <p:cNvSpPr/>
          <p:nvPr/>
        </p:nvSpPr>
        <p:spPr>
          <a:xfrm flipH="1">
            <a:off x="2362320" y="2819520"/>
            <a:ext cx="83808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59" name=""/>
          <p:cNvSpPr/>
          <p:nvPr/>
        </p:nvSpPr>
        <p:spPr>
          <a:xfrm>
            <a:off x="5334120" y="2133720"/>
            <a:ext cx="83808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60" name=""/>
          <p:cNvSpPr/>
          <p:nvPr/>
        </p:nvSpPr>
        <p:spPr>
          <a:xfrm flipH="1">
            <a:off x="5334120" y="2819520"/>
            <a:ext cx="76176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61" name=""/>
          <p:cNvSpPr/>
          <p:nvPr/>
        </p:nvSpPr>
        <p:spPr>
          <a:xfrm>
            <a:off x="2057400" y="1600200"/>
            <a:ext cx="1523880" cy="228600"/>
          </a:xfrm>
          <a:prstGeom prst="rect">
            <a:avLst/>
          </a:prstGeom>
          <a:noFill/>
          <a:ln w="0">
            <a:noFill/>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Chicago City Gate Index</a:t>
            </a:r>
            <a:endParaRPr b="0" lang="en-US" sz="1200" strike="noStrike" u="none">
              <a:solidFill>
                <a:srgbClr val="000000"/>
              </a:solidFill>
              <a:effectLst/>
              <a:uFillTx/>
              <a:latin typeface="Times New Roman"/>
            </a:endParaRPr>
          </a:p>
        </p:txBody>
      </p:sp>
      <p:sp>
        <p:nvSpPr>
          <p:cNvPr id="62" name=""/>
          <p:cNvSpPr/>
          <p:nvPr/>
        </p:nvSpPr>
        <p:spPr>
          <a:xfrm>
            <a:off x="5029200" y="1600200"/>
            <a:ext cx="1523880" cy="228600"/>
          </a:xfrm>
          <a:prstGeom prst="rect">
            <a:avLst/>
          </a:prstGeom>
          <a:noFill/>
          <a:ln w="0">
            <a:noFill/>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Chicago City Gate Index</a:t>
            </a:r>
            <a:endParaRPr b="0" lang="en-US" sz="1200" strike="noStrike" u="none">
              <a:solidFill>
                <a:srgbClr val="000000"/>
              </a:solidFill>
              <a:effectLst/>
              <a:uFillTx/>
              <a:latin typeface="Times New Roman"/>
            </a:endParaRPr>
          </a:p>
        </p:txBody>
      </p:sp>
      <p:sp>
        <p:nvSpPr>
          <p:cNvPr id="63" name=""/>
          <p:cNvSpPr/>
          <p:nvPr/>
        </p:nvSpPr>
        <p:spPr>
          <a:xfrm>
            <a:off x="1752480" y="3124080"/>
            <a:ext cx="1905120" cy="304920"/>
          </a:xfrm>
          <a:prstGeom prst="rect">
            <a:avLst/>
          </a:prstGeom>
          <a:noFill/>
          <a:ln w="0">
            <a:noFill/>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Average Last 3 Days’ NYMEX</a:t>
            </a:r>
            <a:endParaRPr b="0" lang="en-US" sz="12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 $0.10</a:t>
            </a:r>
            <a:endParaRPr b="0" lang="en-US" sz="1200" strike="noStrike" u="none">
              <a:solidFill>
                <a:srgbClr val="000000"/>
              </a:solidFill>
              <a:effectLst/>
              <a:uFillTx/>
              <a:latin typeface="Times New Roman"/>
            </a:endParaRPr>
          </a:p>
        </p:txBody>
      </p:sp>
      <p:sp>
        <p:nvSpPr>
          <p:cNvPr id="64" name=""/>
          <p:cNvSpPr/>
          <p:nvPr/>
        </p:nvSpPr>
        <p:spPr>
          <a:xfrm>
            <a:off x="5029200" y="3124080"/>
            <a:ext cx="1523880" cy="228600"/>
          </a:xfrm>
          <a:prstGeom prst="rect">
            <a:avLst/>
          </a:prstGeom>
          <a:noFill/>
          <a:ln w="0">
            <a:noFill/>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Gas at Chicago City Gate</a:t>
            </a:r>
            <a:endParaRPr b="0" lang="en-US" sz="12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ffffff"/>
            </a:gs>
            <a:gs pos="100000">
              <a:srgbClr val="99ccff"/>
            </a:gs>
          </a:gsLst>
          <a:lin ang="5400000"/>
        </a:gradFill>
      </p:bgPr>
    </p:bg>
    <p:spTree>
      <p:nvGrpSpPr>
        <p:cNvPr id="1" name=""/>
        <p:cNvGrpSpPr/>
        <p:nvPr/>
      </p:nvGrpSpPr>
      <p:grpSpPr>
        <a:xfrm>
          <a:off x="0" y="0"/>
          <a:ext cx="0" cy="0"/>
          <a:chOff x="0" y="0"/>
          <a:chExt cx="0" cy="0"/>
        </a:xfrm>
      </p:grpSpPr>
      <p:sp>
        <p:nvSpPr>
          <p:cNvPr id="65" name=""/>
          <p:cNvSpPr/>
          <p:nvPr/>
        </p:nvSpPr>
        <p:spPr>
          <a:xfrm>
            <a:off x="533520" y="457200"/>
            <a:ext cx="8153280" cy="685800"/>
          </a:xfrm>
          <a:prstGeom prst="rect">
            <a:avLst/>
          </a:prstGeom>
          <a:gradFill rotWithShape="0">
            <a:gsLst>
              <a:gs pos="0">
                <a:srgbClr val="ffffff"/>
              </a:gs>
              <a:gs pos="100000">
                <a:srgbClr val="0099ff"/>
              </a:gs>
            </a:gsLst>
            <a:path path="rect">
              <a:fillToRect l="50000" t="50000" r="50000" b="50000"/>
            </a:path>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66" name="PlaceHolder 1"/>
          <p:cNvSpPr>
            <a:spLocks noGrp="1"/>
          </p:cNvSpPr>
          <p:nvPr>
            <p:ph type="title"/>
          </p:nvPr>
        </p:nvSpPr>
        <p:spPr>
          <a:xfrm>
            <a:off x="609480" y="380520"/>
            <a:ext cx="7772400" cy="83844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ENERGY DERIVATIVES</a:t>
            </a:r>
            <a:endParaRPr b="0" lang="en-US" sz="3200" strike="noStrike" u="none">
              <a:solidFill>
                <a:srgbClr val="000000"/>
              </a:solidFill>
              <a:effectLst/>
              <a:uFillTx/>
              <a:latin typeface="Times New Roman"/>
            </a:endParaRPr>
          </a:p>
        </p:txBody>
      </p:sp>
      <p:sp>
        <p:nvSpPr>
          <p:cNvPr id="67" name="PlaceHolder 2"/>
          <p:cNvSpPr>
            <a:spLocks noGrp="1"/>
          </p:cNvSpPr>
          <p:nvPr>
            <p:ph/>
          </p:nvPr>
        </p:nvSpPr>
        <p:spPr>
          <a:xfrm>
            <a:off x="685800" y="1523520"/>
            <a:ext cx="7772400" cy="4800600"/>
          </a:xfrm>
          <a:prstGeom prst="rect">
            <a:avLst/>
          </a:prstGeom>
          <a:noFill/>
          <a:ln w="0">
            <a:noFill/>
          </a:ln>
        </p:spPr>
        <p:txBody>
          <a:bodyPr lIns="90000" rIns="90000" tIns="46800" bIns="46800" anchor="t">
            <a:normAutofit/>
          </a:bodyPr>
          <a:p>
            <a:pPr marL="393840" indent="-393840" algn="just">
              <a:spcBef>
                <a:spcPts val="751"/>
              </a:spcBef>
              <a:buNone/>
              <a:tabLst>
                <a:tab algn="l" pos="0"/>
                <a:tab algn="l" pos="787320"/>
                <a:tab algn="l" pos="1181160"/>
                <a:tab algn="l" pos="1574640"/>
                <a:tab algn="l" pos="1968480"/>
                <a:tab algn="l" pos="2362320"/>
                <a:tab algn="l" pos="2755800"/>
                <a:tab algn="l" pos="3149640"/>
                <a:tab algn="l" pos="3543480"/>
                <a:tab algn="l" pos="3936960"/>
                <a:tab algn="l" pos="4330800"/>
                <a:tab algn="l" pos="4724280"/>
                <a:tab algn="l" pos="5118120"/>
                <a:tab algn="l" pos="5511960"/>
                <a:tab algn="l" pos="5905440"/>
                <a:tab algn="l" pos="6299280"/>
                <a:tab algn="l" pos="6692760"/>
                <a:tab algn="l" pos="7086600"/>
                <a:tab algn="l" pos="7480440"/>
                <a:tab algn="l" pos="7873920"/>
                <a:tab algn="l" pos="8267760"/>
              </a:tabLst>
            </a:pPr>
            <a:r>
              <a:rPr b="1" lang="en-US" sz="2000" strike="noStrike" u="none">
                <a:solidFill>
                  <a:srgbClr val="000000"/>
                </a:solidFill>
                <a:effectLst/>
                <a:uFillTx/>
                <a:latin typeface="Times New Roman"/>
              </a:rPr>
              <a:t>During the life of the transaction:</a:t>
            </a:r>
            <a:endParaRPr b="0" lang="en-US" sz="2000" strike="noStrike" u="none">
              <a:solidFill>
                <a:srgbClr val="000000"/>
              </a:solidFill>
              <a:effectLst/>
              <a:uFillTx/>
              <a:latin typeface="Times New Roman"/>
            </a:endParaRPr>
          </a:p>
          <a:p>
            <a:pPr marL="393840" indent="-393840" algn="just">
              <a:spcBef>
                <a:spcPts val="751"/>
              </a:spcBef>
              <a:buNone/>
              <a:tabLst>
                <a:tab algn="l" pos="0"/>
                <a:tab algn="l" pos="787320"/>
                <a:tab algn="l" pos="1181160"/>
                <a:tab algn="l" pos="1574640"/>
                <a:tab algn="l" pos="1968480"/>
                <a:tab algn="l" pos="2362320"/>
                <a:tab algn="l" pos="2755800"/>
                <a:tab algn="l" pos="3149640"/>
                <a:tab algn="l" pos="3543480"/>
                <a:tab algn="l" pos="3936960"/>
                <a:tab algn="l" pos="4330800"/>
                <a:tab algn="l" pos="4724280"/>
                <a:tab algn="l" pos="5118120"/>
                <a:tab algn="l" pos="5511960"/>
                <a:tab algn="l" pos="5905440"/>
                <a:tab algn="l" pos="6299280"/>
                <a:tab algn="l" pos="6692760"/>
                <a:tab algn="l" pos="7086600"/>
                <a:tab algn="l" pos="7480440"/>
                <a:tab algn="l" pos="7873920"/>
                <a:tab algn="l" pos="8267760"/>
              </a:tabLst>
            </a:pPr>
            <a:r>
              <a:rPr b="0" lang="en-US" sz="2000" strike="noStrike" u="none">
                <a:solidFill>
                  <a:srgbClr val="000000"/>
                </a:solidFill>
                <a:effectLst/>
                <a:uFillTx/>
                <a:latin typeface="Times New Roman"/>
              </a:rPr>
              <a:t>	</a:t>
            </a:r>
            <a:r>
              <a:rPr b="0" lang="en-US" sz="2000" strike="noStrike" u="none">
                <a:solidFill>
                  <a:srgbClr val="000000"/>
                </a:solidFill>
                <a:effectLst/>
                <a:uFillTx/>
                <a:latin typeface="Times New Roman"/>
              </a:rPr>
              <a:t>MidPower receives its gas supply from the producer and pays the producer the Chicago city gate index price.</a:t>
            </a:r>
            <a:endParaRPr b="0" lang="en-US" sz="2000" strike="noStrike" u="none">
              <a:solidFill>
                <a:srgbClr val="000000"/>
              </a:solidFill>
              <a:effectLst/>
              <a:uFillTx/>
              <a:latin typeface="Times New Roman"/>
            </a:endParaRPr>
          </a:p>
          <a:p>
            <a:pPr marL="393840" indent="-393840" algn="just">
              <a:spcBef>
                <a:spcPts val="751"/>
              </a:spcBef>
              <a:buNone/>
              <a:tabLst>
                <a:tab algn="l" pos="0"/>
                <a:tab algn="l" pos="787320"/>
                <a:tab algn="l" pos="1181160"/>
                <a:tab algn="l" pos="1574640"/>
                <a:tab algn="l" pos="1968480"/>
                <a:tab algn="l" pos="2362320"/>
                <a:tab algn="l" pos="2755800"/>
                <a:tab algn="l" pos="3149640"/>
                <a:tab algn="l" pos="3543480"/>
                <a:tab algn="l" pos="3936960"/>
                <a:tab algn="l" pos="4330800"/>
                <a:tab algn="l" pos="4724280"/>
                <a:tab algn="l" pos="5118120"/>
                <a:tab algn="l" pos="5511960"/>
                <a:tab algn="l" pos="5905440"/>
                <a:tab algn="l" pos="6299280"/>
                <a:tab algn="l" pos="6692760"/>
                <a:tab algn="l" pos="7086600"/>
                <a:tab algn="l" pos="7480440"/>
                <a:tab algn="l" pos="7873920"/>
                <a:tab algn="l" pos="8267760"/>
              </a:tabLst>
            </a:pPr>
            <a:r>
              <a:rPr b="0" lang="en-US" sz="2000" strike="noStrike" u="none">
                <a:solidFill>
                  <a:srgbClr val="000000"/>
                </a:solidFill>
                <a:effectLst/>
                <a:uFillTx/>
                <a:latin typeface="Times New Roman"/>
              </a:rPr>
              <a:t>	</a:t>
            </a:r>
            <a:r>
              <a:rPr b="0" lang="en-US" sz="2000" strike="noStrike" u="none">
                <a:solidFill>
                  <a:srgbClr val="000000"/>
                </a:solidFill>
                <a:effectLst/>
                <a:uFillTx/>
                <a:latin typeface="Times New Roman"/>
              </a:rPr>
              <a:t>MidPower enters into a basis swap to eliminate basis risk in the transaction. MidPower agrees to pay Dealer an amount equal to the NYMEX price (average of the last three trading days) plus $0.10 in exchange for receiving the Chicago city gate index. The swap is usually settled monthly. This ensures that the net price MidPower will pay for its gas is the NYMEX price plus $0.10.</a:t>
            </a:r>
            <a:endParaRPr b="0" lang="en-US" sz="2000" strike="noStrike" u="none">
              <a:solidFill>
                <a:srgbClr val="000000"/>
              </a:solidFill>
              <a:effectLst/>
              <a:uFillTx/>
              <a:latin typeface="Times New Roman"/>
            </a:endParaRPr>
          </a:p>
          <a:p>
            <a:pPr marL="393840" indent="-393840" algn="just">
              <a:spcBef>
                <a:spcPts val="751"/>
              </a:spcBef>
              <a:buNone/>
              <a:tabLst>
                <a:tab algn="l" pos="0"/>
                <a:tab algn="l" pos="787320"/>
                <a:tab algn="l" pos="1181160"/>
                <a:tab algn="l" pos="1574640"/>
                <a:tab algn="l" pos="1968480"/>
                <a:tab algn="l" pos="2362320"/>
                <a:tab algn="l" pos="2755800"/>
                <a:tab algn="l" pos="3149640"/>
                <a:tab algn="l" pos="3543480"/>
                <a:tab algn="l" pos="3936960"/>
                <a:tab algn="l" pos="4330800"/>
                <a:tab algn="l" pos="4724280"/>
                <a:tab algn="l" pos="5118120"/>
                <a:tab algn="l" pos="5511960"/>
                <a:tab algn="l" pos="5905440"/>
                <a:tab algn="l" pos="6299280"/>
                <a:tab algn="l" pos="6692760"/>
                <a:tab algn="l" pos="7086600"/>
                <a:tab algn="l" pos="7480440"/>
                <a:tab algn="l" pos="7873920"/>
                <a:tab algn="l" pos="8267760"/>
              </a:tabLst>
            </a:pPr>
            <a:r>
              <a:rPr b="0" lang="en-US" sz="2000" strike="noStrike" u="none">
                <a:solidFill>
                  <a:srgbClr val="000000"/>
                </a:solidFill>
                <a:effectLst/>
                <a:uFillTx/>
                <a:latin typeface="Times New Roman"/>
              </a:rPr>
              <a:t>	</a:t>
            </a:r>
            <a:r>
              <a:rPr b="0" lang="en-US" sz="2000" strike="noStrike" u="none">
                <a:solidFill>
                  <a:srgbClr val="000000"/>
                </a:solidFill>
                <a:effectLst/>
                <a:uFillTx/>
                <a:latin typeface="Times New Roman"/>
              </a:rPr>
              <a:t>MidPower can choose to either lock in its price by entering into a futures-based (Henry Hub) swap or let its price float with the NYMEX price.</a:t>
            </a:r>
            <a:endParaRPr b="0" lang="en-US" sz="2000" strike="noStrike" u="none">
              <a:solidFill>
                <a:srgbClr val="000000"/>
              </a:solidFill>
              <a:effectLst/>
              <a:uFillTx/>
              <a:latin typeface="Times New Roman"/>
            </a:endParaRPr>
          </a:p>
        </p:txBody>
      </p:sp>
      <p:sp>
        <p:nvSpPr>
          <p:cNvPr id="68" name=""/>
          <p:cNvSpPr/>
          <p:nvPr/>
        </p:nvSpPr>
        <p:spPr>
          <a:xfrm>
            <a:off x="914400" y="2057400"/>
            <a:ext cx="171360" cy="152280"/>
          </a:xfrm>
          <a:prstGeom prst="diamond">
            <a:avLst/>
          </a:prstGeom>
          <a:solidFill>
            <a:srgbClr val="ffff00"/>
          </a:solidFill>
          <a:ln w="9360">
            <a:solidFill>
              <a:srgbClr val="000000"/>
            </a:solidFill>
            <a:miter/>
          </a:ln>
        </p:spPr>
        <p:style>
          <a:lnRef idx="0"/>
          <a:fillRef idx="0"/>
          <a:effectRef idx="0"/>
          <a:fontRef idx="minor"/>
        </p:style>
        <p:txBody>
          <a:bodyPr wrap="none" lIns="90000" rIns="90000" tIns="29520" bIns="29520" anchor="ctr">
            <a:noAutofit/>
          </a:bodyPr>
          <a:p>
            <a:endParaRPr b="0" lang="en-US" sz="2400" strike="noStrike" u="none">
              <a:solidFill>
                <a:srgbClr val="000000"/>
              </a:solidFill>
              <a:effectLst/>
              <a:uFillTx/>
              <a:latin typeface="Times New Roman"/>
            </a:endParaRPr>
          </a:p>
        </p:txBody>
      </p:sp>
      <p:sp>
        <p:nvSpPr>
          <p:cNvPr id="69" name=""/>
          <p:cNvSpPr/>
          <p:nvPr/>
        </p:nvSpPr>
        <p:spPr>
          <a:xfrm>
            <a:off x="914400" y="2743200"/>
            <a:ext cx="171360" cy="152280"/>
          </a:xfrm>
          <a:prstGeom prst="diamond">
            <a:avLst/>
          </a:prstGeom>
          <a:solidFill>
            <a:srgbClr val="ffff00"/>
          </a:solidFill>
          <a:ln w="9360">
            <a:solidFill>
              <a:srgbClr val="000000"/>
            </a:solidFill>
            <a:miter/>
          </a:ln>
        </p:spPr>
        <p:style>
          <a:lnRef idx="0"/>
          <a:fillRef idx="0"/>
          <a:effectRef idx="0"/>
          <a:fontRef idx="minor"/>
        </p:style>
        <p:txBody>
          <a:bodyPr wrap="none" lIns="90000" rIns="90000" tIns="29520" bIns="29520" anchor="ctr">
            <a:noAutofit/>
          </a:bodyPr>
          <a:p>
            <a:endParaRPr b="0" lang="en-US" sz="2400" strike="noStrike" u="none">
              <a:solidFill>
                <a:srgbClr val="000000"/>
              </a:solidFill>
              <a:effectLst/>
              <a:uFillTx/>
              <a:latin typeface="Times New Roman"/>
            </a:endParaRPr>
          </a:p>
        </p:txBody>
      </p:sp>
      <p:sp>
        <p:nvSpPr>
          <p:cNvPr id="70" name=""/>
          <p:cNvSpPr/>
          <p:nvPr/>
        </p:nvSpPr>
        <p:spPr>
          <a:xfrm>
            <a:off x="914400" y="4648320"/>
            <a:ext cx="171360" cy="152280"/>
          </a:xfrm>
          <a:prstGeom prst="diamond">
            <a:avLst/>
          </a:prstGeom>
          <a:solidFill>
            <a:srgbClr val="ffff00"/>
          </a:solidFill>
          <a:ln w="9360">
            <a:solidFill>
              <a:srgbClr val="000000"/>
            </a:solidFill>
            <a:miter/>
          </a:ln>
        </p:spPr>
        <p:style>
          <a:lnRef idx="0"/>
          <a:fillRef idx="0"/>
          <a:effectRef idx="0"/>
          <a:fontRef idx="minor"/>
        </p:style>
        <p:txBody>
          <a:bodyPr wrap="none" lIns="90000" rIns="90000" tIns="29520" bIns="29520" anchor="ctr">
            <a:noAutofit/>
          </a:bodyPr>
          <a:p>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ffffff"/>
            </a:gs>
            <a:gs pos="100000">
              <a:srgbClr val="99ccff"/>
            </a:gs>
          </a:gsLst>
          <a:lin ang="5400000"/>
        </a:gradFill>
      </p:bgPr>
    </p:bg>
    <p:spTree>
      <p:nvGrpSpPr>
        <p:cNvPr id="1" name=""/>
        <p:cNvGrpSpPr/>
        <p:nvPr/>
      </p:nvGrpSpPr>
      <p:grpSpPr>
        <a:xfrm>
          <a:off x="0" y="0"/>
          <a:ext cx="0" cy="0"/>
          <a:chOff x="0" y="0"/>
          <a:chExt cx="0" cy="0"/>
        </a:xfrm>
      </p:grpSpPr>
      <p:sp>
        <p:nvSpPr>
          <p:cNvPr id="71" name=""/>
          <p:cNvSpPr/>
          <p:nvPr/>
        </p:nvSpPr>
        <p:spPr>
          <a:xfrm>
            <a:off x="457200" y="762120"/>
            <a:ext cx="8153280" cy="609480"/>
          </a:xfrm>
          <a:prstGeom prst="rect">
            <a:avLst/>
          </a:prstGeom>
          <a:gradFill rotWithShape="0">
            <a:gsLst>
              <a:gs pos="0">
                <a:srgbClr val="ffffff"/>
              </a:gs>
              <a:gs pos="100000">
                <a:srgbClr val="0099ff"/>
              </a:gs>
            </a:gsLst>
            <a:path path="rect">
              <a:fillToRect l="50000" t="50000" r="50000" b="50000"/>
            </a:path>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72" name="PlaceHolder 1"/>
          <p:cNvSpPr>
            <a:spLocks noGrp="1"/>
          </p:cNvSpPr>
          <p:nvPr>
            <p:ph type="title"/>
          </p:nvPr>
        </p:nvSpPr>
        <p:spPr>
          <a:xfrm>
            <a:off x="685800" y="609120"/>
            <a:ext cx="7772400" cy="83844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ENERGY DERIVATIVES</a:t>
            </a:r>
            <a:endParaRPr b="0" lang="en-US" sz="3200" strike="noStrike" u="none">
              <a:solidFill>
                <a:srgbClr val="000000"/>
              </a:solidFill>
              <a:effectLst/>
              <a:uFillTx/>
              <a:latin typeface="Times New Roman"/>
            </a:endParaRPr>
          </a:p>
        </p:txBody>
      </p:sp>
      <p:sp>
        <p:nvSpPr>
          <p:cNvPr id="73" name="PlaceHolder 2"/>
          <p:cNvSpPr>
            <a:spLocks noGrp="1"/>
          </p:cNvSpPr>
          <p:nvPr>
            <p:ph/>
          </p:nvPr>
        </p:nvSpPr>
        <p:spPr>
          <a:xfrm>
            <a:off x="685800" y="1447560"/>
            <a:ext cx="7772400" cy="4800600"/>
          </a:xfrm>
          <a:prstGeom prst="rect">
            <a:avLst/>
          </a:prstGeom>
          <a:noFill/>
          <a:ln w="0">
            <a:noFill/>
          </a:ln>
        </p:spPr>
        <p:txBody>
          <a:bodyPr lIns="90000" rIns="90000" tIns="46800" bIns="46800" anchor="t">
            <a:normAutofit/>
          </a:bodyPr>
          <a:p>
            <a:pPr marL="343080" indent="9360" algn="ctr">
              <a:spcBef>
                <a:spcPts val="7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imes New Roman"/>
              </a:rPr>
              <a:t>Documentation Issues</a:t>
            </a:r>
            <a:endParaRPr b="0" lang="en-US" sz="2800" strike="noStrike" u="none">
              <a:solidFill>
                <a:srgbClr val="000000"/>
              </a:solidFill>
              <a:effectLst/>
              <a:uFillTx/>
              <a:latin typeface="Times New Roman"/>
            </a:endParaRPr>
          </a:p>
          <a:p>
            <a:pPr marL="343080" indent="9360">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Cross-defaults</a:t>
            </a:r>
            <a:endParaRPr b="0" lang="en-US" sz="2000" strike="noStrike" u="none">
              <a:solidFill>
                <a:srgbClr val="000000"/>
              </a:solidFill>
              <a:effectLst/>
              <a:uFillTx/>
              <a:latin typeface="Times New Roman"/>
            </a:endParaRPr>
          </a:p>
          <a:p>
            <a:pPr lvl="1" marL="743040" indent="324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“Specified Transactions”</a:t>
            </a:r>
            <a:endParaRPr b="0" lang="en-US" sz="1800" strike="noStrike" u="none">
              <a:solidFill>
                <a:srgbClr val="000000"/>
              </a:solidFill>
              <a:effectLst/>
              <a:uFillTx/>
              <a:latin typeface="Times New Roman"/>
            </a:endParaRPr>
          </a:p>
          <a:p>
            <a:pPr lvl="1" marL="743040" indent="324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Keep physical and financial trading separate or tie together?</a:t>
            </a:r>
            <a:endParaRPr b="0" lang="en-US" sz="1800" strike="noStrike" u="none">
              <a:solidFill>
                <a:srgbClr val="000000"/>
              </a:solidFill>
              <a:effectLst/>
              <a:uFillTx/>
              <a:latin typeface="Times New Roman"/>
            </a:endParaRPr>
          </a:p>
          <a:p>
            <a:pPr marL="343080" indent="9360">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Calculation of termination amounts</a:t>
            </a:r>
            <a:endParaRPr b="0" lang="en-US" sz="2000" strike="noStrike" u="none">
              <a:solidFill>
                <a:srgbClr val="000000"/>
              </a:solidFill>
              <a:effectLst/>
              <a:uFillTx/>
              <a:latin typeface="Times New Roman"/>
            </a:endParaRPr>
          </a:p>
          <a:p>
            <a:pPr lvl="1" marL="743040" indent="324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Market Quotation or Loss?</a:t>
            </a:r>
            <a:endParaRPr b="0" lang="en-US" sz="1800" strike="noStrike" u="none">
              <a:solidFill>
                <a:srgbClr val="000000"/>
              </a:solidFill>
              <a:effectLst/>
              <a:uFillTx/>
              <a:latin typeface="Times New Roman"/>
            </a:endParaRPr>
          </a:p>
          <a:p>
            <a:pPr marL="343080" indent="9360">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Adequate assurance provisions</a:t>
            </a:r>
            <a:endParaRPr b="0" lang="en-US" sz="2000" strike="noStrike" u="none">
              <a:solidFill>
                <a:srgbClr val="000000"/>
              </a:solidFill>
              <a:effectLst/>
              <a:uFillTx/>
              <a:latin typeface="Times New Roman"/>
            </a:endParaRPr>
          </a:p>
          <a:p>
            <a:pPr marL="343080" indent="9360">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Credit considerations</a:t>
            </a:r>
            <a:endParaRPr b="0" lang="en-US" sz="2000" strike="noStrike" u="none">
              <a:solidFill>
                <a:srgbClr val="000000"/>
              </a:solidFill>
              <a:effectLst/>
              <a:uFillTx/>
              <a:latin typeface="Times New Roman"/>
            </a:endParaRPr>
          </a:p>
          <a:p>
            <a:pPr lvl="1" marL="743040" indent="324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Recent price volatility - dramatic swings in exposure</a:t>
            </a:r>
            <a:endParaRPr b="0" lang="en-US" sz="1800" strike="noStrike" u="none">
              <a:solidFill>
                <a:srgbClr val="000000"/>
              </a:solidFill>
              <a:effectLst/>
              <a:uFillTx/>
              <a:latin typeface="Times New Roman"/>
            </a:endParaRPr>
          </a:p>
          <a:p>
            <a:pPr marL="343080" indent="9360">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Documents to be delivered</a:t>
            </a:r>
            <a:endParaRPr b="0" lang="en-US" sz="2000" strike="noStrike" u="none">
              <a:solidFill>
                <a:srgbClr val="000000"/>
              </a:solidFill>
              <a:effectLst/>
              <a:uFillTx/>
              <a:latin typeface="Times New Roman"/>
            </a:endParaRPr>
          </a:p>
          <a:p>
            <a:pPr lvl="1" marL="743040" indent="324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Resolutions may tell you more than you want to know</a:t>
            </a:r>
            <a:endParaRPr b="0" lang="en-US" sz="1800" strike="noStrike" u="none">
              <a:solidFill>
                <a:srgbClr val="000000"/>
              </a:solidFill>
              <a:effectLst/>
              <a:uFillTx/>
              <a:latin typeface="Times New Roman"/>
            </a:endParaRPr>
          </a:p>
          <a:p>
            <a:pPr lvl="1" marL="743040" indent="324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Authorized trader lists are a two-edged sword</a:t>
            </a:r>
            <a:endParaRPr b="0" lang="en-US" sz="1800" strike="noStrike" u="none">
              <a:solidFill>
                <a:srgbClr val="000000"/>
              </a:solidFill>
              <a:effectLst/>
              <a:uFillTx/>
              <a:latin typeface="Times New Roman"/>
            </a:endParaRPr>
          </a:p>
          <a:p>
            <a:pPr marL="343080" indent="0">
              <a:spcBef>
                <a:spcPts val="45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p:txBody>
      </p:sp>
      <p:sp>
        <p:nvSpPr>
          <p:cNvPr id="74" name=""/>
          <p:cNvSpPr/>
          <p:nvPr/>
        </p:nvSpPr>
        <p:spPr>
          <a:xfrm>
            <a:off x="762120" y="2057400"/>
            <a:ext cx="171360" cy="152280"/>
          </a:xfrm>
          <a:prstGeom prst="diamond">
            <a:avLst/>
          </a:prstGeom>
          <a:solidFill>
            <a:srgbClr val="ffff00"/>
          </a:solidFill>
          <a:ln w="9360">
            <a:solidFill>
              <a:srgbClr val="000000"/>
            </a:solidFill>
            <a:miter/>
          </a:ln>
        </p:spPr>
        <p:style>
          <a:lnRef idx="0"/>
          <a:fillRef idx="0"/>
          <a:effectRef idx="0"/>
          <a:fontRef idx="minor"/>
        </p:style>
        <p:txBody>
          <a:bodyPr wrap="none" lIns="90000" rIns="90000" tIns="29520" bIns="29520" anchor="ctr">
            <a:noAutofit/>
          </a:bodyPr>
          <a:p>
            <a:endParaRPr b="0" lang="en-US" sz="2400" strike="noStrike" u="none">
              <a:solidFill>
                <a:srgbClr val="000000"/>
              </a:solidFill>
              <a:effectLst/>
              <a:uFillTx/>
              <a:latin typeface="Times New Roman"/>
            </a:endParaRPr>
          </a:p>
        </p:txBody>
      </p:sp>
      <p:sp>
        <p:nvSpPr>
          <p:cNvPr id="75" name=""/>
          <p:cNvSpPr/>
          <p:nvPr/>
        </p:nvSpPr>
        <p:spPr>
          <a:xfrm>
            <a:off x="762120" y="3781440"/>
            <a:ext cx="171360" cy="152280"/>
          </a:xfrm>
          <a:prstGeom prst="diamond">
            <a:avLst/>
          </a:prstGeom>
          <a:solidFill>
            <a:srgbClr val="ffff00"/>
          </a:solidFill>
          <a:ln w="9360">
            <a:solidFill>
              <a:srgbClr val="000000"/>
            </a:solidFill>
            <a:miter/>
          </a:ln>
        </p:spPr>
        <p:style>
          <a:lnRef idx="0"/>
          <a:fillRef idx="0"/>
          <a:effectRef idx="0"/>
          <a:fontRef idx="minor"/>
        </p:style>
        <p:txBody>
          <a:bodyPr wrap="none" lIns="90000" rIns="90000" tIns="29520" bIns="29520" anchor="ctr">
            <a:noAutofit/>
          </a:bodyPr>
          <a:p>
            <a:endParaRPr b="0" lang="en-US" sz="2400" strike="noStrike" u="none">
              <a:solidFill>
                <a:srgbClr val="000000"/>
              </a:solidFill>
              <a:effectLst/>
              <a:uFillTx/>
              <a:latin typeface="Times New Roman"/>
            </a:endParaRPr>
          </a:p>
        </p:txBody>
      </p:sp>
      <p:sp>
        <p:nvSpPr>
          <p:cNvPr id="76" name=""/>
          <p:cNvSpPr/>
          <p:nvPr/>
        </p:nvSpPr>
        <p:spPr>
          <a:xfrm>
            <a:off x="762120" y="3095640"/>
            <a:ext cx="171360" cy="152280"/>
          </a:xfrm>
          <a:prstGeom prst="diamond">
            <a:avLst/>
          </a:prstGeom>
          <a:solidFill>
            <a:srgbClr val="ffff00"/>
          </a:solidFill>
          <a:ln w="9360">
            <a:solidFill>
              <a:srgbClr val="000000"/>
            </a:solidFill>
            <a:miter/>
          </a:ln>
        </p:spPr>
        <p:style>
          <a:lnRef idx="0"/>
          <a:fillRef idx="0"/>
          <a:effectRef idx="0"/>
          <a:fontRef idx="minor"/>
        </p:style>
        <p:txBody>
          <a:bodyPr wrap="none" lIns="90000" rIns="90000" tIns="29520" bIns="29520" anchor="ctr">
            <a:noAutofit/>
          </a:bodyPr>
          <a:p>
            <a:endParaRPr b="0" lang="en-US" sz="2400" strike="noStrike" u="none">
              <a:solidFill>
                <a:srgbClr val="000000"/>
              </a:solidFill>
              <a:effectLst/>
              <a:uFillTx/>
              <a:latin typeface="Times New Roman"/>
            </a:endParaRPr>
          </a:p>
        </p:txBody>
      </p:sp>
      <p:sp>
        <p:nvSpPr>
          <p:cNvPr id="77" name=""/>
          <p:cNvSpPr/>
          <p:nvPr/>
        </p:nvSpPr>
        <p:spPr>
          <a:xfrm>
            <a:off x="762120" y="4157640"/>
            <a:ext cx="171360" cy="152280"/>
          </a:xfrm>
          <a:prstGeom prst="diamond">
            <a:avLst/>
          </a:prstGeom>
          <a:solidFill>
            <a:srgbClr val="ffff00"/>
          </a:solidFill>
          <a:ln w="9360">
            <a:solidFill>
              <a:srgbClr val="000000"/>
            </a:solidFill>
            <a:miter/>
          </a:ln>
        </p:spPr>
        <p:style>
          <a:lnRef idx="0"/>
          <a:fillRef idx="0"/>
          <a:effectRef idx="0"/>
          <a:fontRef idx="minor"/>
        </p:style>
        <p:txBody>
          <a:bodyPr wrap="none" lIns="90000" rIns="90000" tIns="29520" bIns="29520" anchor="ctr">
            <a:noAutofit/>
          </a:bodyPr>
          <a:p>
            <a:endParaRPr b="0" lang="en-US" sz="2400" strike="noStrike" u="none">
              <a:solidFill>
                <a:srgbClr val="000000"/>
              </a:solidFill>
              <a:effectLst/>
              <a:uFillTx/>
              <a:latin typeface="Times New Roman"/>
            </a:endParaRPr>
          </a:p>
        </p:txBody>
      </p:sp>
      <p:sp>
        <p:nvSpPr>
          <p:cNvPr id="78" name=""/>
          <p:cNvSpPr/>
          <p:nvPr/>
        </p:nvSpPr>
        <p:spPr>
          <a:xfrm>
            <a:off x="762120" y="4862520"/>
            <a:ext cx="171360" cy="152280"/>
          </a:xfrm>
          <a:prstGeom prst="diamond">
            <a:avLst/>
          </a:prstGeom>
          <a:solidFill>
            <a:srgbClr val="ffff00"/>
          </a:solidFill>
          <a:ln w="9360">
            <a:solidFill>
              <a:srgbClr val="000000"/>
            </a:solidFill>
            <a:miter/>
          </a:ln>
        </p:spPr>
        <p:style>
          <a:lnRef idx="0"/>
          <a:fillRef idx="0"/>
          <a:effectRef idx="0"/>
          <a:fontRef idx="minor"/>
        </p:style>
        <p:txBody>
          <a:bodyPr wrap="none" lIns="90000" rIns="90000" tIns="29520" bIns="29520" anchor="ctr">
            <a:noAutofit/>
          </a:bodyPr>
          <a:p>
            <a:endParaRPr b="0" lang="en-US" sz="2400" strike="noStrike" u="none">
              <a:solidFill>
                <a:srgbClr val="000000"/>
              </a:solidFill>
              <a:effectLst/>
              <a:uFillTx/>
              <a:latin typeface="Times New Roman"/>
            </a:endParaRPr>
          </a:p>
        </p:txBody>
      </p:sp>
      <p:sp>
        <p:nvSpPr>
          <p:cNvPr id="79" name=""/>
          <p:cNvSpPr/>
          <p:nvPr/>
        </p:nvSpPr>
        <p:spPr>
          <a:xfrm>
            <a:off x="1219320" y="2422440"/>
            <a:ext cx="161640" cy="146160"/>
          </a:xfrm>
          <a:prstGeom prst="rightArrow">
            <a:avLst>
              <a:gd name="adj1" fmla="val 50000"/>
              <a:gd name="adj2" fmla="val 27648"/>
            </a:avLst>
          </a:prstGeom>
          <a:solidFill>
            <a:srgbClr val="3333cc"/>
          </a:solidFill>
          <a:ln w="9360">
            <a:solidFill>
              <a:srgbClr val="000080"/>
            </a:solidFill>
            <a:miter/>
          </a:ln>
        </p:spPr>
        <p:style>
          <a:lnRef idx="0"/>
          <a:fillRef idx="0"/>
          <a:effectRef idx="0"/>
          <a:fontRef idx="minor"/>
        </p:style>
        <p:txBody>
          <a:bodyPr wrap="none" lIns="90000" rIns="90000" tIns="26640" bIns="26640" anchor="ctr">
            <a:noAutofit/>
          </a:bodyPr>
          <a:p>
            <a:endParaRPr b="0" lang="en-US" sz="2400" strike="noStrike" u="none">
              <a:solidFill>
                <a:srgbClr val="000000"/>
              </a:solidFill>
              <a:effectLst/>
              <a:uFillTx/>
              <a:latin typeface="Times New Roman"/>
            </a:endParaRPr>
          </a:p>
        </p:txBody>
      </p:sp>
      <p:sp>
        <p:nvSpPr>
          <p:cNvPr id="80" name=""/>
          <p:cNvSpPr/>
          <p:nvPr/>
        </p:nvSpPr>
        <p:spPr>
          <a:xfrm>
            <a:off x="1219320" y="2743200"/>
            <a:ext cx="161640" cy="146160"/>
          </a:xfrm>
          <a:prstGeom prst="rightArrow">
            <a:avLst>
              <a:gd name="adj1" fmla="val 50000"/>
              <a:gd name="adj2" fmla="val 27648"/>
            </a:avLst>
          </a:prstGeom>
          <a:solidFill>
            <a:srgbClr val="3333cc"/>
          </a:solidFill>
          <a:ln w="9360">
            <a:solidFill>
              <a:srgbClr val="000080"/>
            </a:solidFill>
            <a:miter/>
          </a:ln>
        </p:spPr>
        <p:style>
          <a:lnRef idx="0"/>
          <a:fillRef idx="0"/>
          <a:effectRef idx="0"/>
          <a:fontRef idx="minor"/>
        </p:style>
        <p:txBody>
          <a:bodyPr wrap="none" lIns="90000" rIns="90000" tIns="26640" bIns="26640" anchor="ctr">
            <a:noAutofit/>
          </a:bodyPr>
          <a:p>
            <a:endParaRPr b="0" lang="en-US" sz="2400" strike="noStrike" u="none">
              <a:solidFill>
                <a:srgbClr val="000000"/>
              </a:solidFill>
              <a:effectLst/>
              <a:uFillTx/>
              <a:latin typeface="Times New Roman"/>
            </a:endParaRPr>
          </a:p>
        </p:txBody>
      </p:sp>
      <p:sp>
        <p:nvSpPr>
          <p:cNvPr id="81" name=""/>
          <p:cNvSpPr/>
          <p:nvPr/>
        </p:nvSpPr>
        <p:spPr>
          <a:xfrm>
            <a:off x="1219320" y="3444840"/>
            <a:ext cx="161640" cy="146160"/>
          </a:xfrm>
          <a:prstGeom prst="rightArrow">
            <a:avLst>
              <a:gd name="adj1" fmla="val 50000"/>
              <a:gd name="adj2" fmla="val 27648"/>
            </a:avLst>
          </a:prstGeom>
          <a:solidFill>
            <a:srgbClr val="3333cc"/>
          </a:solidFill>
          <a:ln w="9360">
            <a:solidFill>
              <a:srgbClr val="000080"/>
            </a:solidFill>
            <a:miter/>
          </a:ln>
        </p:spPr>
        <p:style>
          <a:lnRef idx="0"/>
          <a:fillRef idx="0"/>
          <a:effectRef idx="0"/>
          <a:fontRef idx="minor"/>
        </p:style>
        <p:txBody>
          <a:bodyPr wrap="none" lIns="90000" rIns="90000" tIns="26640" bIns="26640" anchor="ctr">
            <a:noAutofit/>
          </a:bodyPr>
          <a:p>
            <a:endParaRPr b="0" lang="en-US" sz="2400" strike="noStrike" u="none">
              <a:solidFill>
                <a:srgbClr val="000000"/>
              </a:solidFill>
              <a:effectLst/>
              <a:uFillTx/>
              <a:latin typeface="Times New Roman"/>
            </a:endParaRPr>
          </a:p>
        </p:txBody>
      </p:sp>
      <p:sp>
        <p:nvSpPr>
          <p:cNvPr id="82" name=""/>
          <p:cNvSpPr/>
          <p:nvPr/>
        </p:nvSpPr>
        <p:spPr>
          <a:xfrm>
            <a:off x="1219320" y="4495680"/>
            <a:ext cx="161640" cy="146160"/>
          </a:xfrm>
          <a:prstGeom prst="rightArrow">
            <a:avLst>
              <a:gd name="adj1" fmla="val 50000"/>
              <a:gd name="adj2" fmla="val 27648"/>
            </a:avLst>
          </a:prstGeom>
          <a:solidFill>
            <a:srgbClr val="3333cc"/>
          </a:solidFill>
          <a:ln w="9360">
            <a:solidFill>
              <a:srgbClr val="000080"/>
            </a:solidFill>
            <a:miter/>
          </a:ln>
        </p:spPr>
        <p:style>
          <a:lnRef idx="0"/>
          <a:fillRef idx="0"/>
          <a:effectRef idx="0"/>
          <a:fontRef idx="minor"/>
        </p:style>
        <p:txBody>
          <a:bodyPr wrap="none" lIns="90000" rIns="90000" tIns="26640" bIns="26640" anchor="ctr">
            <a:noAutofit/>
          </a:bodyPr>
          <a:p>
            <a:endParaRPr b="0" lang="en-US" sz="2400" strike="noStrike" u="none">
              <a:solidFill>
                <a:srgbClr val="000000"/>
              </a:solidFill>
              <a:effectLst/>
              <a:uFillTx/>
              <a:latin typeface="Times New Roman"/>
            </a:endParaRPr>
          </a:p>
        </p:txBody>
      </p:sp>
      <p:sp>
        <p:nvSpPr>
          <p:cNvPr id="83" name=""/>
          <p:cNvSpPr/>
          <p:nvPr/>
        </p:nvSpPr>
        <p:spPr>
          <a:xfrm>
            <a:off x="1219320" y="5197320"/>
            <a:ext cx="161640" cy="146160"/>
          </a:xfrm>
          <a:prstGeom prst="rightArrow">
            <a:avLst>
              <a:gd name="adj1" fmla="val 50000"/>
              <a:gd name="adj2" fmla="val 27648"/>
            </a:avLst>
          </a:prstGeom>
          <a:solidFill>
            <a:srgbClr val="3333cc"/>
          </a:solidFill>
          <a:ln w="9360">
            <a:solidFill>
              <a:srgbClr val="000080"/>
            </a:solidFill>
            <a:miter/>
          </a:ln>
        </p:spPr>
        <p:style>
          <a:lnRef idx="0"/>
          <a:fillRef idx="0"/>
          <a:effectRef idx="0"/>
          <a:fontRef idx="minor"/>
        </p:style>
        <p:txBody>
          <a:bodyPr wrap="none" lIns="90000" rIns="90000" tIns="26640" bIns="26640" anchor="ctr">
            <a:noAutofit/>
          </a:bodyPr>
          <a:p>
            <a:endParaRPr b="0" lang="en-US" sz="2400" strike="noStrike" u="none">
              <a:solidFill>
                <a:srgbClr val="000000"/>
              </a:solidFill>
              <a:effectLst/>
              <a:uFillTx/>
              <a:latin typeface="Times New Roman"/>
            </a:endParaRPr>
          </a:p>
        </p:txBody>
      </p:sp>
      <p:sp>
        <p:nvSpPr>
          <p:cNvPr id="84" name=""/>
          <p:cNvSpPr/>
          <p:nvPr/>
        </p:nvSpPr>
        <p:spPr>
          <a:xfrm>
            <a:off x="1219320" y="5533920"/>
            <a:ext cx="161640" cy="146160"/>
          </a:xfrm>
          <a:prstGeom prst="rightArrow">
            <a:avLst>
              <a:gd name="adj1" fmla="val 50000"/>
              <a:gd name="adj2" fmla="val 27648"/>
            </a:avLst>
          </a:prstGeom>
          <a:solidFill>
            <a:srgbClr val="3333cc"/>
          </a:solidFill>
          <a:ln w="9360">
            <a:solidFill>
              <a:srgbClr val="000080"/>
            </a:solidFill>
            <a:miter/>
          </a:ln>
        </p:spPr>
        <p:style>
          <a:lnRef idx="0"/>
          <a:fillRef idx="0"/>
          <a:effectRef idx="0"/>
          <a:fontRef idx="minor"/>
        </p:style>
        <p:txBody>
          <a:bodyPr wrap="none" lIns="90000" rIns="90000" tIns="26640" bIns="26640" anchor="ctr">
            <a:noAutofit/>
          </a:bodyPr>
          <a:p>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ffffff"/>
            </a:gs>
            <a:gs pos="100000">
              <a:srgbClr val="99ccff"/>
            </a:gs>
          </a:gsLst>
          <a:lin ang="5400000"/>
        </a:gradFill>
      </p:bgPr>
    </p:bg>
    <p:spTree>
      <p:nvGrpSpPr>
        <p:cNvPr id="1" name=""/>
        <p:cNvGrpSpPr/>
        <p:nvPr/>
      </p:nvGrpSpPr>
      <p:grpSpPr>
        <a:xfrm>
          <a:off x="0" y="0"/>
          <a:ext cx="0" cy="0"/>
          <a:chOff x="0" y="0"/>
          <a:chExt cx="0" cy="0"/>
        </a:xfrm>
      </p:grpSpPr>
      <p:sp>
        <p:nvSpPr>
          <p:cNvPr id="85" name=""/>
          <p:cNvSpPr/>
          <p:nvPr/>
        </p:nvSpPr>
        <p:spPr>
          <a:xfrm>
            <a:off x="304920" y="380880"/>
            <a:ext cx="8153280" cy="609840"/>
          </a:xfrm>
          <a:prstGeom prst="rect">
            <a:avLst/>
          </a:prstGeom>
          <a:gradFill rotWithShape="0">
            <a:gsLst>
              <a:gs pos="0">
                <a:srgbClr val="ffffff"/>
              </a:gs>
              <a:gs pos="100000">
                <a:srgbClr val="0099ff"/>
              </a:gs>
            </a:gsLst>
            <a:path path="rect">
              <a:fillToRect l="50000" t="50000" r="50000" b="50000"/>
            </a:path>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86" name="PlaceHolder 1"/>
          <p:cNvSpPr>
            <a:spLocks noGrp="1"/>
          </p:cNvSpPr>
          <p:nvPr>
            <p:ph type="title"/>
          </p:nvPr>
        </p:nvSpPr>
        <p:spPr>
          <a:xfrm>
            <a:off x="609480" y="304560"/>
            <a:ext cx="7772400" cy="6858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ENERGY DERIVATIVES</a:t>
            </a:r>
            <a:endParaRPr b="0" lang="en-US" sz="3200" strike="noStrike" u="none">
              <a:solidFill>
                <a:srgbClr val="000000"/>
              </a:solidFill>
              <a:effectLst/>
              <a:uFillTx/>
              <a:latin typeface="Times New Roman"/>
            </a:endParaRPr>
          </a:p>
        </p:txBody>
      </p:sp>
      <p:sp>
        <p:nvSpPr>
          <p:cNvPr id="87" name="PlaceHolder 2"/>
          <p:cNvSpPr>
            <a:spLocks noGrp="1"/>
          </p:cNvSpPr>
          <p:nvPr>
            <p:ph/>
          </p:nvPr>
        </p:nvSpPr>
        <p:spPr>
          <a:xfrm>
            <a:off x="609480" y="1066680"/>
            <a:ext cx="7772400" cy="5486400"/>
          </a:xfrm>
          <a:prstGeom prst="rect">
            <a:avLst/>
          </a:prstGeom>
          <a:noFill/>
          <a:ln w="0">
            <a:noFill/>
          </a:ln>
        </p:spPr>
        <p:txBody>
          <a:bodyPr lIns="90000" rIns="90000" tIns="46800" bIns="46800" anchor="t">
            <a:normAutofit/>
          </a:bodyPr>
          <a:p>
            <a:pPr marL="343080" indent="9360" algn="ctr">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imes New Roman"/>
              </a:rPr>
              <a:t>Documentation Issues </a:t>
            </a:r>
            <a:r>
              <a:rPr b="0" lang="en-US" sz="2000" strike="noStrike" u="none">
                <a:solidFill>
                  <a:srgbClr val="000000"/>
                </a:solidFill>
                <a:effectLst/>
                <a:uFillTx/>
                <a:latin typeface="Times New Roman"/>
              </a:rPr>
              <a:t>(cont’d)</a:t>
            </a:r>
            <a:endParaRPr b="0" lang="en-US" sz="2000" strike="noStrike" u="none">
              <a:solidFill>
                <a:srgbClr val="000000"/>
              </a:solidFill>
              <a:effectLst/>
              <a:uFillTx/>
              <a:latin typeface="Times New Roman"/>
            </a:endParaRPr>
          </a:p>
          <a:p>
            <a:pPr marL="343080" indent="9360">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Dispute resolution mechanisms</a:t>
            </a:r>
            <a:endParaRPr b="0" lang="en-US" sz="2000" strike="noStrike" u="none">
              <a:solidFill>
                <a:srgbClr val="000000"/>
              </a:solidFill>
              <a:effectLst/>
              <a:uFillTx/>
              <a:latin typeface="Times New Roman"/>
            </a:endParaRPr>
          </a:p>
          <a:p>
            <a:pPr lvl="1" marL="743040" indent="324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Waiver of jury trial, arbitration?</a:t>
            </a:r>
            <a:endParaRPr b="0" lang="en-US" sz="1800" strike="noStrike" u="none">
              <a:solidFill>
                <a:srgbClr val="000000"/>
              </a:solidFill>
              <a:effectLst/>
              <a:uFillTx/>
              <a:latin typeface="Times New Roman"/>
            </a:endParaRPr>
          </a:p>
          <a:p>
            <a:pPr marL="343080" indent="9360">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Confidentiality</a:t>
            </a:r>
            <a:endParaRPr b="0" lang="en-US" sz="2000" strike="noStrike" u="none">
              <a:solidFill>
                <a:srgbClr val="000000"/>
              </a:solidFill>
              <a:effectLst/>
              <a:uFillTx/>
              <a:latin typeface="Times New Roman"/>
            </a:endParaRPr>
          </a:p>
          <a:p>
            <a:pPr marL="343080" indent="9360">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Market Disruption Events</a:t>
            </a:r>
            <a:endParaRPr b="0" lang="en-US" sz="2000" strike="noStrike" u="none">
              <a:solidFill>
                <a:srgbClr val="000000"/>
              </a:solidFill>
              <a:effectLst/>
              <a:uFillTx/>
              <a:latin typeface="Times New Roman"/>
            </a:endParaRPr>
          </a:p>
          <a:p>
            <a:pPr lvl="1" marL="743040" indent="324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800" strike="noStrike" u="none">
                <a:solidFill>
                  <a:srgbClr val="000000"/>
                </a:solidFill>
                <a:effectLst/>
                <a:uFillTx/>
                <a:latin typeface="Times New Roman"/>
              </a:rPr>
              <a:t>De Minimis</a:t>
            </a:r>
            <a:r>
              <a:rPr b="0" lang="en-US" sz="1800" strike="noStrike" u="none">
                <a:solidFill>
                  <a:srgbClr val="000000"/>
                </a:solidFill>
                <a:effectLst/>
                <a:uFillTx/>
                <a:latin typeface="Times New Roman"/>
              </a:rPr>
              <a:t> trading?</a:t>
            </a:r>
            <a:endParaRPr b="0" lang="en-US" sz="1800" strike="noStrike" u="none">
              <a:solidFill>
                <a:srgbClr val="000000"/>
              </a:solidFill>
              <a:effectLst/>
              <a:uFillTx/>
              <a:latin typeface="Times New Roman"/>
            </a:endParaRPr>
          </a:p>
          <a:p>
            <a:pPr lvl="1" marL="743040" indent="324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Tax disruption</a:t>
            </a:r>
            <a:endParaRPr b="0" lang="en-US" sz="1800" strike="noStrike" u="none">
              <a:solidFill>
                <a:srgbClr val="000000"/>
              </a:solidFill>
              <a:effectLst/>
              <a:uFillTx/>
              <a:latin typeface="Times New Roman"/>
            </a:endParaRPr>
          </a:p>
          <a:p>
            <a:pPr lvl="1" marL="743040" indent="324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Trading limitation - definition</a:t>
            </a:r>
            <a:endParaRPr b="0" lang="en-US" sz="1800" strike="noStrike" u="none">
              <a:solidFill>
                <a:srgbClr val="000000"/>
              </a:solidFill>
              <a:effectLst/>
              <a:uFillTx/>
              <a:latin typeface="Times New Roman"/>
            </a:endParaRPr>
          </a:p>
          <a:p>
            <a:pPr marL="343080" indent="9360">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Market Disruption Fallbacks</a:t>
            </a:r>
            <a:endParaRPr b="0" lang="en-US" sz="2000" strike="noStrike" u="none">
              <a:solidFill>
                <a:srgbClr val="000000"/>
              </a:solidFill>
              <a:effectLst/>
              <a:uFillTx/>
              <a:latin typeface="Times New Roman"/>
            </a:endParaRPr>
          </a:p>
          <a:p>
            <a:pPr lvl="1" marL="743040" indent="324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Get commercial input!</a:t>
            </a:r>
            <a:endParaRPr b="0" lang="en-US" sz="1800" strike="noStrike" u="none">
              <a:solidFill>
                <a:srgbClr val="000000"/>
              </a:solidFill>
              <a:effectLst/>
              <a:uFillTx/>
              <a:latin typeface="Times New Roman"/>
            </a:endParaRPr>
          </a:p>
          <a:p>
            <a:pPr lvl="1" marL="743040" indent="324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Postponement</a:t>
            </a:r>
            <a:endParaRPr b="0" lang="en-US" sz="1800" strike="noStrike" u="none">
              <a:solidFill>
                <a:srgbClr val="000000"/>
              </a:solidFill>
              <a:effectLst/>
              <a:uFillTx/>
              <a:latin typeface="Times New Roman"/>
            </a:endParaRPr>
          </a:p>
          <a:p>
            <a:pPr lvl="1" marL="743040" indent="324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Fallback reference price</a:t>
            </a:r>
            <a:endParaRPr b="0" lang="en-US" sz="1800" strike="noStrike" u="none">
              <a:solidFill>
                <a:srgbClr val="000000"/>
              </a:solidFill>
              <a:effectLst/>
              <a:uFillTx/>
              <a:latin typeface="Times New Roman"/>
            </a:endParaRPr>
          </a:p>
          <a:p>
            <a:pPr lvl="1" marL="743040" indent="324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Negotiated fallback (specify period to negotiate)</a:t>
            </a:r>
            <a:endParaRPr b="0" lang="en-US" sz="1800" strike="noStrike" u="none">
              <a:solidFill>
                <a:srgbClr val="000000"/>
              </a:solidFill>
              <a:effectLst/>
              <a:uFillTx/>
              <a:latin typeface="Times New Roman"/>
            </a:endParaRPr>
          </a:p>
          <a:p>
            <a:pPr lvl="1" marL="743040" indent="324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Dealer quotations</a:t>
            </a:r>
            <a:endParaRPr b="0" lang="en-US" sz="1800" strike="noStrike" u="none">
              <a:solidFill>
                <a:srgbClr val="000000"/>
              </a:solidFill>
              <a:effectLst/>
              <a:uFillTx/>
              <a:latin typeface="Times New Roman"/>
            </a:endParaRPr>
          </a:p>
          <a:p>
            <a:pPr lvl="1" marL="743040" indent="324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No-fault termination?</a:t>
            </a:r>
            <a:endParaRPr b="0" lang="en-US" sz="1800" strike="noStrike" u="none">
              <a:solidFill>
                <a:srgbClr val="000000"/>
              </a:solidFill>
              <a:effectLst/>
              <a:uFillTx/>
              <a:latin typeface="Times New Roman"/>
            </a:endParaRPr>
          </a:p>
        </p:txBody>
      </p:sp>
      <p:sp>
        <p:nvSpPr>
          <p:cNvPr id="88" name=""/>
          <p:cNvSpPr/>
          <p:nvPr/>
        </p:nvSpPr>
        <p:spPr>
          <a:xfrm>
            <a:off x="1143000" y="2025720"/>
            <a:ext cx="162000" cy="146160"/>
          </a:xfrm>
          <a:prstGeom prst="rightArrow">
            <a:avLst>
              <a:gd name="adj1" fmla="val 50000"/>
              <a:gd name="adj2" fmla="val 27709"/>
            </a:avLst>
          </a:prstGeom>
          <a:solidFill>
            <a:srgbClr val="3333cc"/>
          </a:solidFill>
          <a:ln w="9360">
            <a:solidFill>
              <a:srgbClr val="000080"/>
            </a:solidFill>
            <a:miter/>
          </a:ln>
        </p:spPr>
        <p:style>
          <a:lnRef idx="0"/>
          <a:fillRef idx="0"/>
          <a:effectRef idx="0"/>
          <a:fontRef idx="minor"/>
        </p:style>
        <p:txBody>
          <a:bodyPr wrap="none" lIns="90000" rIns="90000" tIns="26640" bIns="26640" anchor="ctr">
            <a:noAutofit/>
          </a:bodyPr>
          <a:p>
            <a:endParaRPr b="0" lang="en-US" sz="2400" strike="noStrike" u="none">
              <a:solidFill>
                <a:srgbClr val="000000"/>
              </a:solidFill>
              <a:effectLst/>
              <a:uFillTx/>
              <a:latin typeface="Times New Roman"/>
            </a:endParaRPr>
          </a:p>
        </p:txBody>
      </p:sp>
      <p:sp>
        <p:nvSpPr>
          <p:cNvPr id="89" name=""/>
          <p:cNvSpPr/>
          <p:nvPr/>
        </p:nvSpPr>
        <p:spPr>
          <a:xfrm>
            <a:off x="1143000" y="3092400"/>
            <a:ext cx="162000" cy="146160"/>
          </a:xfrm>
          <a:prstGeom prst="rightArrow">
            <a:avLst>
              <a:gd name="adj1" fmla="val 50000"/>
              <a:gd name="adj2" fmla="val 27709"/>
            </a:avLst>
          </a:prstGeom>
          <a:solidFill>
            <a:srgbClr val="3333cc"/>
          </a:solidFill>
          <a:ln w="9360">
            <a:solidFill>
              <a:srgbClr val="000080"/>
            </a:solidFill>
            <a:miter/>
          </a:ln>
        </p:spPr>
        <p:style>
          <a:lnRef idx="0"/>
          <a:fillRef idx="0"/>
          <a:effectRef idx="0"/>
          <a:fontRef idx="minor"/>
        </p:style>
        <p:txBody>
          <a:bodyPr wrap="none" lIns="90000" rIns="90000" tIns="26640" bIns="26640" anchor="ctr">
            <a:noAutofit/>
          </a:bodyPr>
          <a:p>
            <a:endParaRPr b="0" lang="en-US" sz="2400" strike="noStrike" u="none">
              <a:solidFill>
                <a:srgbClr val="000000"/>
              </a:solidFill>
              <a:effectLst/>
              <a:uFillTx/>
              <a:latin typeface="Times New Roman"/>
            </a:endParaRPr>
          </a:p>
        </p:txBody>
      </p:sp>
      <p:sp>
        <p:nvSpPr>
          <p:cNvPr id="90" name=""/>
          <p:cNvSpPr/>
          <p:nvPr/>
        </p:nvSpPr>
        <p:spPr>
          <a:xfrm>
            <a:off x="1143000" y="3429000"/>
            <a:ext cx="162000" cy="146160"/>
          </a:xfrm>
          <a:prstGeom prst="rightArrow">
            <a:avLst>
              <a:gd name="adj1" fmla="val 50000"/>
              <a:gd name="adj2" fmla="val 27709"/>
            </a:avLst>
          </a:prstGeom>
          <a:solidFill>
            <a:srgbClr val="3333cc"/>
          </a:solidFill>
          <a:ln w="9360">
            <a:solidFill>
              <a:srgbClr val="000080"/>
            </a:solidFill>
            <a:miter/>
          </a:ln>
        </p:spPr>
        <p:style>
          <a:lnRef idx="0"/>
          <a:fillRef idx="0"/>
          <a:effectRef idx="0"/>
          <a:fontRef idx="minor"/>
        </p:style>
        <p:txBody>
          <a:bodyPr wrap="none" lIns="90000" rIns="90000" tIns="26640" bIns="26640" anchor="ctr">
            <a:noAutofit/>
          </a:bodyPr>
          <a:p>
            <a:endParaRPr b="0" lang="en-US" sz="2400" strike="noStrike" u="none">
              <a:solidFill>
                <a:srgbClr val="000000"/>
              </a:solidFill>
              <a:effectLst/>
              <a:uFillTx/>
              <a:latin typeface="Times New Roman"/>
            </a:endParaRPr>
          </a:p>
        </p:txBody>
      </p:sp>
      <p:sp>
        <p:nvSpPr>
          <p:cNvPr id="91" name=""/>
          <p:cNvSpPr/>
          <p:nvPr/>
        </p:nvSpPr>
        <p:spPr>
          <a:xfrm>
            <a:off x="1143000" y="3765600"/>
            <a:ext cx="162000" cy="146160"/>
          </a:xfrm>
          <a:prstGeom prst="rightArrow">
            <a:avLst>
              <a:gd name="adj1" fmla="val 50000"/>
              <a:gd name="adj2" fmla="val 27709"/>
            </a:avLst>
          </a:prstGeom>
          <a:solidFill>
            <a:srgbClr val="3333cc"/>
          </a:solidFill>
          <a:ln w="9360">
            <a:solidFill>
              <a:srgbClr val="000080"/>
            </a:solidFill>
            <a:miter/>
          </a:ln>
        </p:spPr>
        <p:style>
          <a:lnRef idx="0"/>
          <a:fillRef idx="0"/>
          <a:effectRef idx="0"/>
          <a:fontRef idx="minor"/>
        </p:style>
        <p:txBody>
          <a:bodyPr wrap="none" lIns="90000" rIns="90000" tIns="26640" bIns="26640" anchor="ctr">
            <a:noAutofit/>
          </a:bodyPr>
          <a:p>
            <a:endParaRPr b="0" lang="en-US" sz="2400" strike="noStrike" u="none">
              <a:solidFill>
                <a:srgbClr val="000000"/>
              </a:solidFill>
              <a:effectLst/>
              <a:uFillTx/>
              <a:latin typeface="Times New Roman"/>
            </a:endParaRPr>
          </a:p>
        </p:txBody>
      </p:sp>
      <p:sp>
        <p:nvSpPr>
          <p:cNvPr id="92" name=""/>
          <p:cNvSpPr/>
          <p:nvPr/>
        </p:nvSpPr>
        <p:spPr>
          <a:xfrm>
            <a:off x="1143000" y="4451400"/>
            <a:ext cx="162000" cy="146160"/>
          </a:xfrm>
          <a:prstGeom prst="rightArrow">
            <a:avLst>
              <a:gd name="adj1" fmla="val 50000"/>
              <a:gd name="adj2" fmla="val 27709"/>
            </a:avLst>
          </a:prstGeom>
          <a:solidFill>
            <a:srgbClr val="3333cc"/>
          </a:solidFill>
          <a:ln w="9360">
            <a:solidFill>
              <a:srgbClr val="000080"/>
            </a:solidFill>
            <a:miter/>
          </a:ln>
        </p:spPr>
        <p:style>
          <a:lnRef idx="0"/>
          <a:fillRef idx="0"/>
          <a:effectRef idx="0"/>
          <a:fontRef idx="minor"/>
        </p:style>
        <p:txBody>
          <a:bodyPr wrap="none" lIns="90000" rIns="90000" tIns="26640" bIns="26640" anchor="ctr">
            <a:noAutofit/>
          </a:bodyPr>
          <a:p>
            <a:endParaRPr b="0" lang="en-US" sz="2400" strike="noStrike" u="none">
              <a:solidFill>
                <a:srgbClr val="000000"/>
              </a:solidFill>
              <a:effectLst/>
              <a:uFillTx/>
              <a:latin typeface="Times New Roman"/>
            </a:endParaRPr>
          </a:p>
        </p:txBody>
      </p:sp>
      <p:sp>
        <p:nvSpPr>
          <p:cNvPr id="93" name=""/>
          <p:cNvSpPr/>
          <p:nvPr/>
        </p:nvSpPr>
        <p:spPr>
          <a:xfrm>
            <a:off x="1143000" y="4784760"/>
            <a:ext cx="162000" cy="146160"/>
          </a:xfrm>
          <a:prstGeom prst="rightArrow">
            <a:avLst>
              <a:gd name="adj1" fmla="val 50000"/>
              <a:gd name="adj2" fmla="val 27709"/>
            </a:avLst>
          </a:prstGeom>
          <a:solidFill>
            <a:srgbClr val="3333cc"/>
          </a:solidFill>
          <a:ln w="9360">
            <a:solidFill>
              <a:srgbClr val="000080"/>
            </a:solidFill>
            <a:miter/>
          </a:ln>
        </p:spPr>
        <p:style>
          <a:lnRef idx="0"/>
          <a:fillRef idx="0"/>
          <a:effectRef idx="0"/>
          <a:fontRef idx="minor"/>
        </p:style>
        <p:txBody>
          <a:bodyPr wrap="none" lIns="90000" rIns="90000" tIns="26640" bIns="26640" anchor="ctr">
            <a:noAutofit/>
          </a:bodyPr>
          <a:p>
            <a:endParaRPr b="0" lang="en-US" sz="2400" strike="noStrike" u="none">
              <a:solidFill>
                <a:srgbClr val="000000"/>
              </a:solidFill>
              <a:effectLst/>
              <a:uFillTx/>
              <a:latin typeface="Times New Roman"/>
            </a:endParaRPr>
          </a:p>
        </p:txBody>
      </p:sp>
      <p:sp>
        <p:nvSpPr>
          <p:cNvPr id="94" name=""/>
          <p:cNvSpPr/>
          <p:nvPr/>
        </p:nvSpPr>
        <p:spPr>
          <a:xfrm>
            <a:off x="1143000" y="5105520"/>
            <a:ext cx="162000" cy="145800"/>
          </a:xfrm>
          <a:prstGeom prst="rightArrow">
            <a:avLst>
              <a:gd name="adj1" fmla="val 50000"/>
              <a:gd name="adj2" fmla="val 27778"/>
            </a:avLst>
          </a:prstGeom>
          <a:solidFill>
            <a:srgbClr val="3333cc"/>
          </a:solidFill>
          <a:ln w="9360">
            <a:solidFill>
              <a:srgbClr val="000080"/>
            </a:solidFill>
            <a:miter/>
          </a:ln>
        </p:spPr>
        <p:style>
          <a:lnRef idx="0"/>
          <a:fillRef idx="0"/>
          <a:effectRef idx="0"/>
          <a:fontRef idx="minor"/>
        </p:style>
        <p:txBody>
          <a:bodyPr wrap="none" lIns="90000" rIns="90000" tIns="26280" bIns="26280" anchor="ctr">
            <a:noAutofit/>
          </a:bodyPr>
          <a:p>
            <a:endParaRPr b="0" lang="en-US" sz="2400" strike="noStrike" u="none">
              <a:solidFill>
                <a:srgbClr val="000000"/>
              </a:solidFill>
              <a:effectLst/>
              <a:uFillTx/>
              <a:latin typeface="Times New Roman"/>
            </a:endParaRPr>
          </a:p>
        </p:txBody>
      </p:sp>
      <p:sp>
        <p:nvSpPr>
          <p:cNvPr id="95" name=""/>
          <p:cNvSpPr/>
          <p:nvPr/>
        </p:nvSpPr>
        <p:spPr>
          <a:xfrm>
            <a:off x="1143000" y="5442120"/>
            <a:ext cx="162000" cy="145800"/>
          </a:xfrm>
          <a:prstGeom prst="rightArrow">
            <a:avLst>
              <a:gd name="adj1" fmla="val 50000"/>
              <a:gd name="adj2" fmla="val 27778"/>
            </a:avLst>
          </a:prstGeom>
          <a:solidFill>
            <a:srgbClr val="3333cc"/>
          </a:solidFill>
          <a:ln w="9360">
            <a:solidFill>
              <a:srgbClr val="000080"/>
            </a:solidFill>
            <a:miter/>
          </a:ln>
        </p:spPr>
        <p:style>
          <a:lnRef idx="0"/>
          <a:fillRef idx="0"/>
          <a:effectRef idx="0"/>
          <a:fontRef idx="minor"/>
        </p:style>
        <p:txBody>
          <a:bodyPr wrap="none" lIns="90000" rIns="90000" tIns="26280" bIns="26280" anchor="ctr">
            <a:noAutofit/>
          </a:bodyPr>
          <a:p>
            <a:endParaRPr b="0" lang="en-US" sz="2400" strike="noStrike" u="none">
              <a:solidFill>
                <a:srgbClr val="000000"/>
              </a:solidFill>
              <a:effectLst/>
              <a:uFillTx/>
              <a:latin typeface="Times New Roman"/>
            </a:endParaRPr>
          </a:p>
        </p:txBody>
      </p:sp>
      <p:sp>
        <p:nvSpPr>
          <p:cNvPr id="96" name=""/>
          <p:cNvSpPr/>
          <p:nvPr/>
        </p:nvSpPr>
        <p:spPr>
          <a:xfrm>
            <a:off x="1143000" y="5775480"/>
            <a:ext cx="162000" cy="145800"/>
          </a:xfrm>
          <a:prstGeom prst="rightArrow">
            <a:avLst>
              <a:gd name="adj1" fmla="val 50000"/>
              <a:gd name="adj2" fmla="val 27778"/>
            </a:avLst>
          </a:prstGeom>
          <a:solidFill>
            <a:srgbClr val="3333cc"/>
          </a:solidFill>
          <a:ln w="9360">
            <a:solidFill>
              <a:srgbClr val="000080"/>
            </a:solidFill>
            <a:miter/>
          </a:ln>
        </p:spPr>
        <p:style>
          <a:lnRef idx="0"/>
          <a:fillRef idx="0"/>
          <a:effectRef idx="0"/>
          <a:fontRef idx="minor"/>
        </p:style>
        <p:txBody>
          <a:bodyPr wrap="none" lIns="90000" rIns="90000" tIns="26280" bIns="26280" anchor="ctr">
            <a:noAutofit/>
          </a:bodyPr>
          <a:p>
            <a:endParaRPr b="0" lang="en-US" sz="2400" strike="noStrike" u="none">
              <a:solidFill>
                <a:srgbClr val="000000"/>
              </a:solidFill>
              <a:effectLst/>
              <a:uFillTx/>
              <a:latin typeface="Times New Roman"/>
            </a:endParaRPr>
          </a:p>
        </p:txBody>
      </p:sp>
      <p:sp>
        <p:nvSpPr>
          <p:cNvPr id="97" name=""/>
          <p:cNvSpPr/>
          <p:nvPr/>
        </p:nvSpPr>
        <p:spPr>
          <a:xfrm>
            <a:off x="1143000" y="6095880"/>
            <a:ext cx="162000" cy="146160"/>
          </a:xfrm>
          <a:prstGeom prst="rightArrow">
            <a:avLst>
              <a:gd name="adj1" fmla="val 50000"/>
              <a:gd name="adj2" fmla="val 27709"/>
            </a:avLst>
          </a:prstGeom>
          <a:solidFill>
            <a:srgbClr val="3333cc"/>
          </a:solidFill>
          <a:ln w="9360">
            <a:solidFill>
              <a:srgbClr val="000080"/>
            </a:solidFill>
            <a:miter/>
          </a:ln>
        </p:spPr>
        <p:style>
          <a:lnRef idx="0"/>
          <a:fillRef idx="0"/>
          <a:effectRef idx="0"/>
          <a:fontRef idx="minor"/>
        </p:style>
        <p:txBody>
          <a:bodyPr wrap="none" lIns="90000" rIns="90000" tIns="26640" bIns="26640" anchor="ctr">
            <a:noAutofit/>
          </a:bodyPr>
          <a:p>
            <a:endParaRPr b="0" lang="en-US" sz="2400" strike="noStrike" u="none">
              <a:solidFill>
                <a:srgbClr val="000000"/>
              </a:solidFill>
              <a:effectLst/>
              <a:uFillTx/>
              <a:latin typeface="Times New Roman"/>
            </a:endParaRPr>
          </a:p>
        </p:txBody>
      </p:sp>
      <p:sp>
        <p:nvSpPr>
          <p:cNvPr id="98" name=""/>
          <p:cNvSpPr/>
          <p:nvPr/>
        </p:nvSpPr>
        <p:spPr>
          <a:xfrm>
            <a:off x="762120" y="1676520"/>
            <a:ext cx="171360" cy="152280"/>
          </a:xfrm>
          <a:prstGeom prst="diamond">
            <a:avLst/>
          </a:prstGeom>
          <a:solidFill>
            <a:srgbClr val="ffff00"/>
          </a:solidFill>
          <a:ln w="9360">
            <a:solidFill>
              <a:srgbClr val="000000"/>
            </a:solidFill>
            <a:miter/>
          </a:ln>
        </p:spPr>
        <p:style>
          <a:lnRef idx="0"/>
          <a:fillRef idx="0"/>
          <a:effectRef idx="0"/>
          <a:fontRef idx="minor"/>
        </p:style>
        <p:txBody>
          <a:bodyPr wrap="none" lIns="90000" rIns="90000" tIns="29520" bIns="29520" anchor="ctr">
            <a:noAutofit/>
          </a:bodyPr>
          <a:p>
            <a:endParaRPr b="0" lang="en-US" sz="2400" strike="noStrike" u="none">
              <a:solidFill>
                <a:srgbClr val="000000"/>
              </a:solidFill>
              <a:effectLst/>
              <a:uFillTx/>
              <a:latin typeface="Times New Roman"/>
            </a:endParaRPr>
          </a:p>
        </p:txBody>
      </p:sp>
      <p:sp>
        <p:nvSpPr>
          <p:cNvPr id="99" name=""/>
          <p:cNvSpPr/>
          <p:nvPr/>
        </p:nvSpPr>
        <p:spPr>
          <a:xfrm>
            <a:off x="762120" y="2743200"/>
            <a:ext cx="171360" cy="152280"/>
          </a:xfrm>
          <a:prstGeom prst="diamond">
            <a:avLst/>
          </a:prstGeom>
          <a:solidFill>
            <a:srgbClr val="ffff00"/>
          </a:solidFill>
          <a:ln w="9360">
            <a:solidFill>
              <a:srgbClr val="000000"/>
            </a:solidFill>
            <a:miter/>
          </a:ln>
        </p:spPr>
        <p:style>
          <a:lnRef idx="0"/>
          <a:fillRef idx="0"/>
          <a:effectRef idx="0"/>
          <a:fontRef idx="minor"/>
        </p:style>
        <p:txBody>
          <a:bodyPr wrap="none" lIns="90000" rIns="90000" tIns="29520" bIns="29520" anchor="ctr">
            <a:noAutofit/>
          </a:bodyPr>
          <a:p>
            <a:endParaRPr b="0" lang="en-US" sz="2400" strike="noStrike" u="none">
              <a:solidFill>
                <a:srgbClr val="000000"/>
              </a:solidFill>
              <a:effectLst/>
              <a:uFillTx/>
              <a:latin typeface="Times New Roman"/>
            </a:endParaRPr>
          </a:p>
        </p:txBody>
      </p:sp>
      <p:sp>
        <p:nvSpPr>
          <p:cNvPr id="100" name=""/>
          <p:cNvSpPr/>
          <p:nvPr/>
        </p:nvSpPr>
        <p:spPr>
          <a:xfrm>
            <a:off x="762120" y="4114800"/>
            <a:ext cx="171360" cy="152280"/>
          </a:xfrm>
          <a:prstGeom prst="diamond">
            <a:avLst/>
          </a:prstGeom>
          <a:solidFill>
            <a:srgbClr val="ffff00"/>
          </a:solidFill>
          <a:ln w="9360">
            <a:solidFill>
              <a:srgbClr val="000000"/>
            </a:solidFill>
            <a:miter/>
          </a:ln>
        </p:spPr>
        <p:style>
          <a:lnRef idx="0"/>
          <a:fillRef idx="0"/>
          <a:effectRef idx="0"/>
          <a:fontRef idx="minor"/>
        </p:style>
        <p:txBody>
          <a:bodyPr wrap="none" lIns="90000" rIns="90000" tIns="29520" bIns="29520" anchor="ctr">
            <a:noAutofit/>
          </a:bodyPr>
          <a:p>
            <a:endParaRPr b="0" lang="en-US" sz="2400" strike="noStrike" u="none">
              <a:solidFill>
                <a:srgbClr val="000000"/>
              </a:solidFill>
              <a:effectLst/>
              <a:uFillTx/>
              <a:latin typeface="Times New Roman"/>
            </a:endParaRPr>
          </a:p>
        </p:txBody>
      </p:sp>
      <p:sp>
        <p:nvSpPr>
          <p:cNvPr id="101" name=""/>
          <p:cNvSpPr/>
          <p:nvPr/>
        </p:nvSpPr>
        <p:spPr>
          <a:xfrm>
            <a:off x="762120" y="2378160"/>
            <a:ext cx="171360" cy="152280"/>
          </a:xfrm>
          <a:prstGeom prst="diamond">
            <a:avLst/>
          </a:prstGeom>
          <a:solidFill>
            <a:srgbClr val="ffff00"/>
          </a:solidFill>
          <a:ln w="9360">
            <a:solidFill>
              <a:srgbClr val="000000"/>
            </a:solidFill>
            <a:miter/>
          </a:ln>
        </p:spPr>
        <p:style>
          <a:lnRef idx="0"/>
          <a:fillRef idx="0"/>
          <a:effectRef idx="0"/>
          <a:fontRef idx="minor"/>
        </p:style>
        <p:txBody>
          <a:bodyPr wrap="none" lIns="90000" rIns="90000" tIns="29520" bIns="29520" anchor="ctr">
            <a:noAutofit/>
          </a:bodyPr>
          <a:p>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ffffff"/>
            </a:gs>
            <a:gs pos="100000">
              <a:srgbClr val="99ccff"/>
            </a:gs>
          </a:gsLst>
          <a:lin ang="5400000"/>
        </a:gradFill>
      </p:bgPr>
    </p:bg>
    <p:spTree>
      <p:nvGrpSpPr>
        <p:cNvPr id="1" name=""/>
        <p:cNvGrpSpPr/>
        <p:nvPr/>
      </p:nvGrpSpPr>
      <p:grpSpPr>
        <a:xfrm>
          <a:off x="0" y="0"/>
          <a:ext cx="0" cy="0"/>
          <a:chOff x="0" y="0"/>
          <a:chExt cx="0" cy="0"/>
        </a:xfrm>
      </p:grpSpPr>
      <p:sp>
        <p:nvSpPr>
          <p:cNvPr id="102" name=""/>
          <p:cNvSpPr/>
          <p:nvPr/>
        </p:nvSpPr>
        <p:spPr>
          <a:xfrm>
            <a:off x="304920" y="304920"/>
            <a:ext cx="8153280" cy="609480"/>
          </a:xfrm>
          <a:prstGeom prst="rect">
            <a:avLst/>
          </a:prstGeom>
          <a:gradFill rotWithShape="0">
            <a:gsLst>
              <a:gs pos="0">
                <a:srgbClr val="ffffff"/>
              </a:gs>
              <a:gs pos="100000">
                <a:srgbClr val="0099ff"/>
              </a:gs>
            </a:gsLst>
            <a:path path="rect">
              <a:fillToRect l="50000" t="50000" r="50000" b="50000"/>
            </a:path>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03" name="PlaceHolder 1"/>
          <p:cNvSpPr>
            <a:spLocks noGrp="1"/>
          </p:cNvSpPr>
          <p:nvPr>
            <p:ph type="title"/>
          </p:nvPr>
        </p:nvSpPr>
        <p:spPr>
          <a:xfrm>
            <a:off x="457200" y="228600"/>
            <a:ext cx="7772400" cy="83808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ENERGY DERIVATIVES</a:t>
            </a:r>
            <a:endParaRPr b="0" lang="en-US" sz="3200" strike="noStrike" u="none">
              <a:solidFill>
                <a:srgbClr val="000000"/>
              </a:solidFill>
              <a:effectLst/>
              <a:uFillTx/>
              <a:latin typeface="Times New Roman"/>
            </a:endParaRPr>
          </a:p>
        </p:txBody>
      </p:sp>
      <p:sp>
        <p:nvSpPr>
          <p:cNvPr id="104" name="PlaceHolder 2"/>
          <p:cNvSpPr>
            <a:spLocks noGrp="1"/>
          </p:cNvSpPr>
          <p:nvPr>
            <p:ph/>
          </p:nvPr>
        </p:nvSpPr>
        <p:spPr>
          <a:xfrm>
            <a:off x="228240" y="990360"/>
            <a:ext cx="8458200" cy="5562360"/>
          </a:xfrm>
          <a:prstGeom prst="rect">
            <a:avLst/>
          </a:prstGeom>
          <a:noFill/>
          <a:ln w="0">
            <a:noFill/>
          </a:ln>
        </p:spPr>
        <p:txBody>
          <a:bodyPr lIns="90000" rIns="90000" tIns="46800" bIns="46800" anchor="t">
            <a:normAutofit/>
          </a:bodyPr>
          <a:p>
            <a:pPr marL="343080" indent="9360" algn="ctr">
              <a:spcBef>
                <a:spcPts val="7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imes New Roman"/>
              </a:rPr>
              <a:t>Counterparties in the New Energy Markets</a:t>
            </a:r>
            <a:endParaRPr b="0" lang="en-US" sz="2800" strike="noStrike" u="none">
              <a:solidFill>
                <a:srgbClr val="000000"/>
              </a:solidFill>
              <a:effectLst/>
              <a:uFillTx/>
              <a:latin typeface="Times New Roman"/>
            </a:endParaRPr>
          </a:p>
          <a:p>
            <a:pPr marL="343080" indent="9360" algn="just">
              <a:spcBef>
                <a:spcPts val="15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Integrated Utilities (with generation, transmission and distribution assets)</a:t>
            </a:r>
            <a:endParaRPr b="0" lang="en-US" sz="2000" strike="noStrike" u="none">
              <a:solidFill>
                <a:srgbClr val="000000"/>
              </a:solidFill>
              <a:effectLst/>
              <a:uFillTx/>
              <a:latin typeface="Times New Roman"/>
            </a:endParaRPr>
          </a:p>
          <a:p>
            <a:pPr marL="343080" indent="9360" algn="just">
              <a:spcBef>
                <a:spcPts val="7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“Disaggregated” Distribution Utilities</a:t>
            </a:r>
            <a:endParaRPr b="0" lang="en-US" sz="2000" strike="noStrike" u="none">
              <a:solidFill>
                <a:srgbClr val="000000"/>
              </a:solidFill>
              <a:effectLst/>
              <a:uFillTx/>
              <a:latin typeface="Times New Roman"/>
            </a:endParaRPr>
          </a:p>
          <a:p>
            <a:pPr marL="343080" indent="9360" algn="just">
              <a:spcBef>
                <a:spcPts val="7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Power Generation Companies</a:t>
            </a:r>
            <a:endParaRPr b="0" lang="en-US" sz="2000" strike="noStrike" u="none">
              <a:solidFill>
                <a:srgbClr val="000000"/>
              </a:solidFill>
              <a:effectLst/>
              <a:uFillTx/>
              <a:latin typeface="Times New Roman"/>
            </a:endParaRPr>
          </a:p>
          <a:p>
            <a:pPr marL="343080" indent="9360" algn="just">
              <a:spcBef>
                <a:spcPts val="7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Power Marketers (with few, if any, physical generation assets)</a:t>
            </a:r>
            <a:endParaRPr b="0" lang="en-US" sz="2000" strike="noStrike" u="none">
              <a:solidFill>
                <a:srgbClr val="000000"/>
              </a:solidFill>
              <a:effectLst/>
              <a:uFillTx/>
              <a:latin typeface="Times New Roman"/>
            </a:endParaRPr>
          </a:p>
          <a:p>
            <a:pPr marL="343080" indent="9360" algn="just">
              <a:spcBef>
                <a:spcPts val="7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New Transmission Entities (“transcos” and “independent system operators”)</a:t>
            </a:r>
            <a:endParaRPr b="0" lang="en-US" sz="2000" strike="noStrike" u="none">
              <a:solidFill>
                <a:srgbClr val="000000"/>
              </a:solidFill>
              <a:effectLst/>
              <a:uFillTx/>
              <a:latin typeface="Times New Roman"/>
            </a:endParaRPr>
          </a:p>
          <a:p>
            <a:pPr marL="343080" indent="9360" algn="just">
              <a:spcBef>
                <a:spcPts val="7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Energy Services Companies</a:t>
            </a:r>
            <a:endParaRPr b="0" lang="en-US" sz="2000" strike="noStrike" u="none">
              <a:solidFill>
                <a:srgbClr val="000000"/>
              </a:solidFill>
              <a:effectLst/>
              <a:uFillTx/>
              <a:latin typeface="Times New Roman"/>
            </a:endParaRPr>
          </a:p>
          <a:p>
            <a:pPr marL="343080" indent="9360" algn="just">
              <a:spcBef>
                <a:spcPts val="7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Cooperatives and Municipalities (with distribution and, sometimes, transmission and generation assets)</a:t>
            </a:r>
            <a:endParaRPr b="0" lang="en-US" sz="2000" strike="noStrike" u="none">
              <a:solidFill>
                <a:srgbClr val="000000"/>
              </a:solidFill>
              <a:effectLst/>
              <a:uFillTx/>
              <a:latin typeface="Times New Roman"/>
            </a:endParaRPr>
          </a:p>
          <a:p>
            <a:pPr marL="343080" indent="9360" algn="just">
              <a:spcBef>
                <a:spcPts val="7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Federal Government Power Administrations and Instrumentalities (with generation and transmission assets)</a:t>
            </a:r>
            <a:endParaRPr b="0" lang="en-US" sz="2000" strike="noStrike" u="none">
              <a:solidFill>
                <a:srgbClr val="000000"/>
              </a:solidFill>
              <a:effectLst/>
              <a:uFillTx/>
              <a:latin typeface="Times New Roman"/>
            </a:endParaRPr>
          </a:p>
          <a:p>
            <a:pPr marL="343080" indent="9360" algn="just">
              <a:spcBef>
                <a:spcPts val="7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Industrial and Commercial Energy End-users</a:t>
            </a:r>
            <a:endParaRPr b="0" lang="en-US" sz="2000" strike="noStrike" u="none">
              <a:solidFill>
                <a:srgbClr val="000000"/>
              </a:solidFill>
              <a:effectLst/>
              <a:uFillTx/>
              <a:latin typeface="Times New Roman"/>
            </a:endParaRPr>
          </a:p>
          <a:p>
            <a:pPr marL="343080" indent="9360" algn="just">
              <a:spcBef>
                <a:spcPts val="7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Financial Institutions</a:t>
            </a:r>
            <a:endParaRPr b="0" lang="en-US" sz="2000" strike="noStrike" u="none">
              <a:solidFill>
                <a:srgbClr val="000000"/>
              </a:solidFill>
              <a:effectLst/>
              <a:uFillTx/>
              <a:latin typeface="Times New Roman"/>
            </a:endParaRPr>
          </a:p>
        </p:txBody>
      </p:sp>
      <p:sp>
        <p:nvSpPr>
          <p:cNvPr id="105" name=""/>
          <p:cNvSpPr/>
          <p:nvPr/>
        </p:nvSpPr>
        <p:spPr>
          <a:xfrm>
            <a:off x="380880" y="5486400"/>
            <a:ext cx="171720" cy="152280"/>
          </a:xfrm>
          <a:prstGeom prst="diamond">
            <a:avLst/>
          </a:prstGeom>
          <a:solidFill>
            <a:srgbClr val="ffff00"/>
          </a:solidFill>
          <a:ln w="9360">
            <a:solidFill>
              <a:srgbClr val="000000"/>
            </a:solidFill>
            <a:miter/>
          </a:ln>
        </p:spPr>
        <p:style>
          <a:lnRef idx="0"/>
          <a:fillRef idx="0"/>
          <a:effectRef idx="0"/>
          <a:fontRef idx="minor"/>
        </p:style>
        <p:txBody>
          <a:bodyPr wrap="none" lIns="90000" rIns="90000" tIns="29520" bIns="29520" anchor="ctr">
            <a:noAutofit/>
          </a:bodyPr>
          <a:p>
            <a:endParaRPr b="0" lang="en-US" sz="2400" strike="noStrike" u="none">
              <a:solidFill>
                <a:srgbClr val="000000"/>
              </a:solidFill>
              <a:effectLst/>
              <a:uFillTx/>
              <a:latin typeface="Times New Roman"/>
            </a:endParaRPr>
          </a:p>
        </p:txBody>
      </p:sp>
      <p:sp>
        <p:nvSpPr>
          <p:cNvPr id="106" name=""/>
          <p:cNvSpPr/>
          <p:nvPr/>
        </p:nvSpPr>
        <p:spPr>
          <a:xfrm>
            <a:off x="380880" y="4800600"/>
            <a:ext cx="171720" cy="152280"/>
          </a:xfrm>
          <a:prstGeom prst="diamond">
            <a:avLst/>
          </a:prstGeom>
          <a:solidFill>
            <a:srgbClr val="ffff00"/>
          </a:solidFill>
          <a:ln w="9360">
            <a:solidFill>
              <a:srgbClr val="000000"/>
            </a:solidFill>
            <a:miter/>
          </a:ln>
        </p:spPr>
        <p:style>
          <a:lnRef idx="0"/>
          <a:fillRef idx="0"/>
          <a:effectRef idx="0"/>
          <a:fontRef idx="minor"/>
        </p:style>
        <p:txBody>
          <a:bodyPr wrap="none" lIns="90000" rIns="90000" tIns="29520" bIns="29520" anchor="ctr">
            <a:noAutofit/>
          </a:bodyPr>
          <a:p>
            <a:endParaRPr b="0" lang="en-US" sz="2400" strike="noStrike" u="none">
              <a:solidFill>
                <a:srgbClr val="000000"/>
              </a:solidFill>
              <a:effectLst/>
              <a:uFillTx/>
              <a:latin typeface="Times New Roman"/>
            </a:endParaRPr>
          </a:p>
        </p:txBody>
      </p:sp>
      <p:sp>
        <p:nvSpPr>
          <p:cNvPr id="107" name=""/>
          <p:cNvSpPr/>
          <p:nvPr/>
        </p:nvSpPr>
        <p:spPr>
          <a:xfrm>
            <a:off x="380880" y="4114800"/>
            <a:ext cx="171720" cy="152280"/>
          </a:xfrm>
          <a:prstGeom prst="diamond">
            <a:avLst/>
          </a:prstGeom>
          <a:solidFill>
            <a:srgbClr val="ffff00"/>
          </a:solidFill>
          <a:ln w="9360">
            <a:solidFill>
              <a:srgbClr val="000000"/>
            </a:solidFill>
            <a:miter/>
          </a:ln>
        </p:spPr>
        <p:style>
          <a:lnRef idx="0"/>
          <a:fillRef idx="0"/>
          <a:effectRef idx="0"/>
          <a:fontRef idx="minor"/>
        </p:style>
        <p:txBody>
          <a:bodyPr wrap="none" lIns="90000" rIns="90000" tIns="29520" bIns="29520" anchor="ctr">
            <a:noAutofit/>
          </a:bodyPr>
          <a:p>
            <a:endParaRPr b="0" lang="en-US" sz="2400" strike="noStrike" u="none">
              <a:solidFill>
                <a:srgbClr val="000000"/>
              </a:solidFill>
              <a:effectLst/>
              <a:uFillTx/>
              <a:latin typeface="Times New Roman"/>
            </a:endParaRPr>
          </a:p>
        </p:txBody>
      </p:sp>
      <p:sp>
        <p:nvSpPr>
          <p:cNvPr id="108" name=""/>
          <p:cNvSpPr/>
          <p:nvPr/>
        </p:nvSpPr>
        <p:spPr>
          <a:xfrm>
            <a:off x="380880" y="3733920"/>
            <a:ext cx="171720" cy="152280"/>
          </a:xfrm>
          <a:prstGeom prst="diamond">
            <a:avLst/>
          </a:prstGeom>
          <a:solidFill>
            <a:srgbClr val="ffff00"/>
          </a:solidFill>
          <a:ln w="9360">
            <a:solidFill>
              <a:srgbClr val="000000"/>
            </a:solidFill>
            <a:miter/>
          </a:ln>
        </p:spPr>
        <p:style>
          <a:lnRef idx="0"/>
          <a:fillRef idx="0"/>
          <a:effectRef idx="0"/>
          <a:fontRef idx="minor"/>
        </p:style>
        <p:txBody>
          <a:bodyPr wrap="none" lIns="90000" rIns="90000" tIns="29520" bIns="29520" anchor="ctr">
            <a:noAutofit/>
          </a:bodyPr>
          <a:p>
            <a:endParaRPr b="0" lang="en-US" sz="2400" strike="noStrike" u="none">
              <a:solidFill>
                <a:srgbClr val="000000"/>
              </a:solidFill>
              <a:effectLst/>
              <a:uFillTx/>
              <a:latin typeface="Times New Roman"/>
            </a:endParaRPr>
          </a:p>
        </p:txBody>
      </p:sp>
      <p:sp>
        <p:nvSpPr>
          <p:cNvPr id="109" name=""/>
          <p:cNvSpPr/>
          <p:nvPr/>
        </p:nvSpPr>
        <p:spPr>
          <a:xfrm>
            <a:off x="380880" y="3352680"/>
            <a:ext cx="171720" cy="152640"/>
          </a:xfrm>
          <a:prstGeom prst="diamond">
            <a:avLst/>
          </a:prstGeom>
          <a:solidFill>
            <a:srgbClr val="ffff00"/>
          </a:solidFill>
          <a:ln w="9360">
            <a:solidFill>
              <a:srgbClr val="000000"/>
            </a:solidFill>
            <a:miter/>
          </a:ln>
        </p:spPr>
        <p:style>
          <a:lnRef idx="0"/>
          <a:fillRef idx="0"/>
          <a:effectRef idx="0"/>
          <a:fontRef idx="minor"/>
        </p:style>
        <p:txBody>
          <a:bodyPr wrap="none" lIns="90000" rIns="90000" tIns="29520" bIns="29520" anchor="ctr">
            <a:noAutofit/>
          </a:bodyPr>
          <a:p>
            <a:endParaRPr b="0" lang="en-US" sz="2400" strike="noStrike" u="none">
              <a:solidFill>
                <a:srgbClr val="000000"/>
              </a:solidFill>
              <a:effectLst/>
              <a:uFillTx/>
              <a:latin typeface="Times New Roman"/>
            </a:endParaRPr>
          </a:p>
        </p:txBody>
      </p:sp>
      <p:sp>
        <p:nvSpPr>
          <p:cNvPr id="110" name=""/>
          <p:cNvSpPr/>
          <p:nvPr/>
        </p:nvSpPr>
        <p:spPr>
          <a:xfrm>
            <a:off x="380880" y="2895480"/>
            <a:ext cx="171720" cy="152640"/>
          </a:xfrm>
          <a:prstGeom prst="diamond">
            <a:avLst/>
          </a:prstGeom>
          <a:solidFill>
            <a:srgbClr val="ffff00"/>
          </a:solidFill>
          <a:ln w="9360">
            <a:solidFill>
              <a:srgbClr val="000000"/>
            </a:solidFill>
            <a:miter/>
          </a:ln>
        </p:spPr>
        <p:style>
          <a:lnRef idx="0"/>
          <a:fillRef idx="0"/>
          <a:effectRef idx="0"/>
          <a:fontRef idx="minor"/>
        </p:style>
        <p:txBody>
          <a:bodyPr wrap="none" lIns="90000" rIns="90000" tIns="29520" bIns="29520" anchor="ctr">
            <a:noAutofit/>
          </a:bodyPr>
          <a:p>
            <a:endParaRPr b="0" lang="en-US" sz="2400" strike="noStrike" u="none">
              <a:solidFill>
                <a:srgbClr val="000000"/>
              </a:solidFill>
              <a:effectLst/>
              <a:uFillTx/>
              <a:latin typeface="Times New Roman"/>
            </a:endParaRPr>
          </a:p>
        </p:txBody>
      </p:sp>
      <p:sp>
        <p:nvSpPr>
          <p:cNvPr id="111" name=""/>
          <p:cNvSpPr/>
          <p:nvPr/>
        </p:nvSpPr>
        <p:spPr>
          <a:xfrm>
            <a:off x="380880" y="1676520"/>
            <a:ext cx="171720" cy="152280"/>
          </a:xfrm>
          <a:prstGeom prst="diamond">
            <a:avLst/>
          </a:prstGeom>
          <a:solidFill>
            <a:srgbClr val="ffff00"/>
          </a:solidFill>
          <a:ln w="9360">
            <a:solidFill>
              <a:srgbClr val="000000"/>
            </a:solidFill>
            <a:miter/>
          </a:ln>
        </p:spPr>
        <p:style>
          <a:lnRef idx="0"/>
          <a:fillRef idx="0"/>
          <a:effectRef idx="0"/>
          <a:fontRef idx="minor"/>
        </p:style>
        <p:txBody>
          <a:bodyPr wrap="none" lIns="90000" rIns="90000" tIns="29520" bIns="29520" anchor="ctr">
            <a:noAutofit/>
          </a:bodyPr>
          <a:p>
            <a:endParaRPr b="0" lang="en-US" sz="2400" strike="noStrike" u="none">
              <a:solidFill>
                <a:srgbClr val="000000"/>
              </a:solidFill>
              <a:effectLst/>
              <a:uFillTx/>
              <a:latin typeface="Times New Roman"/>
            </a:endParaRPr>
          </a:p>
        </p:txBody>
      </p:sp>
      <p:sp>
        <p:nvSpPr>
          <p:cNvPr id="112" name=""/>
          <p:cNvSpPr/>
          <p:nvPr/>
        </p:nvSpPr>
        <p:spPr>
          <a:xfrm>
            <a:off x="380880" y="2133720"/>
            <a:ext cx="171720" cy="152280"/>
          </a:xfrm>
          <a:prstGeom prst="diamond">
            <a:avLst/>
          </a:prstGeom>
          <a:solidFill>
            <a:srgbClr val="ffff00"/>
          </a:solidFill>
          <a:ln w="9360">
            <a:solidFill>
              <a:srgbClr val="000000"/>
            </a:solidFill>
            <a:miter/>
          </a:ln>
        </p:spPr>
        <p:style>
          <a:lnRef idx="0"/>
          <a:fillRef idx="0"/>
          <a:effectRef idx="0"/>
          <a:fontRef idx="minor"/>
        </p:style>
        <p:txBody>
          <a:bodyPr wrap="none" lIns="90000" rIns="90000" tIns="29520" bIns="29520" anchor="ctr">
            <a:noAutofit/>
          </a:bodyPr>
          <a:p>
            <a:endParaRPr b="0" lang="en-US" sz="2400" strike="noStrike" u="none">
              <a:solidFill>
                <a:srgbClr val="000000"/>
              </a:solidFill>
              <a:effectLst/>
              <a:uFillTx/>
              <a:latin typeface="Times New Roman"/>
            </a:endParaRPr>
          </a:p>
        </p:txBody>
      </p:sp>
      <p:sp>
        <p:nvSpPr>
          <p:cNvPr id="113" name=""/>
          <p:cNvSpPr/>
          <p:nvPr/>
        </p:nvSpPr>
        <p:spPr>
          <a:xfrm>
            <a:off x="380880" y="2514600"/>
            <a:ext cx="171720" cy="152280"/>
          </a:xfrm>
          <a:prstGeom prst="diamond">
            <a:avLst/>
          </a:prstGeom>
          <a:solidFill>
            <a:srgbClr val="ffff00"/>
          </a:solidFill>
          <a:ln w="9360">
            <a:solidFill>
              <a:srgbClr val="000000"/>
            </a:solidFill>
            <a:miter/>
          </a:ln>
        </p:spPr>
        <p:style>
          <a:lnRef idx="0"/>
          <a:fillRef idx="0"/>
          <a:effectRef idx="0"/>
          <a:fontRef idx="minor"/>
        </p:style>
        <p:txBody>
          <a:bodyPr wrap="none" lIns="90000" rIns="90000" tIns="29520" bIns="29520" anchor="ctr">
            <a:noAutofit/>
          </a:bodyPr>
          <a:p>
            <a:endParaRPr b="0" lang="en-US" sz="2400" strike="noStrike" u="none">
              <a:solidFill>
                <a:srgbClr val="000000"/>
              </a:solidFill>
              <a:effectLst/>
              <a:uFillTx/>
              <a:latin typeface="Times New Roman"/>
            </a:endParaRPr>
          </a:p>
        </p:txBody>
      </p:sp>
      <p:sp>
        <p:nvSpPr>
          <p:cNvPr id="114" name=""/>
          <p:cNvSpPr/>
          <p:nvPr/>
        </p:nvSpPr>
        <p:spPr>
          <a:xfrm>
            <a:off x="380880" y="5943600"/>
            <a:ext cx="171720" cy="152280"/>
          </a:xfrm>
          <a:prstGeom prst="diamond">
            <a:avLst/>
          </a:prstGeom>
          <a:solidFill>
            <a:srgbClr val="ffff00"/>
          </a:solidFill>
          <a:ln w="9360">
            <a:solidFill>
              <a:srgbClr val="000000"/>
            </a:solidFill>
            <a:miter/>
          </a:ln>
        </p:spPr>
        <p:style>
          <a:lnRef idx="0"/>
          <a:fillRef idx="0"/>
          <a:effectRef idx="0"/>
          <a:fontRef idx="minor"/>
        </p:style>
        <p:txBody>
          <a:bodyPr wrap="none" lIns="90000" rIns="90000" tIns="29520" bIns="29520" anchor="ctr">
            <a:noAutofit/>
          </a:bodyPr>
          <a:p>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355</TotalTime>
  <Application>LibreOffice/25.2.7.0.0$Linux_X86_64 LibreOffice_project/c3912edc4c615b55f2051310c417e592ac3ce905</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1999-06-13T18:36:00Z</dcterms:created>
  <dc:creator>mtaylo1</dc:creator>
  <dc:description/>
  <dc:language>en-US</dc:language>
  <cp:lastModifiedBy>Brenda Whitehead</cp:lastModifiedBy>
  <cp:lastPrinted>1999-06-15T19:15:05Z</cp:lastPrinted>
  <dcterms:modified xsi:type="dcterms:W3CDTF">1999-06-15T19:15:21Z</dcterms:modified>
  <cp:revision>9</cp:revision>
  <dc:subject/>
  <dc:title>UNDERSTANDING THE 1992 ISDA MASTER AGREEMENT</dc:title>
</cp:coreProperties>
</file>