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_rels/presentation.xml.rels" ContentType="application/vnd.openxmlformats-package.relationships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s/_rels/slide5.xml.rels" ContentType="application/vnd.openxmlformats-package.relationships+xml"/>
  <Override PartName="/ppt/slides/_rels/slide21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21.xml" ContentType="application/vnd.openxmlformats-officedocument.presentationml.slide+xml"/>
  <Override PartName="/ppt/notesSlides/_rels/notesSlide5.xml.rels" ContentType="application/vnd.openxmlformats-package.relationships+xml"/>
  <Override PartName="/ppt/notesSlides/_rels/notesSlide18.xml.rels" ContentType="application/vnd.openxmlformats-package.relationships+xml"/>
  <Override PartName="/ppt/notesSlides/_rels/notesSlide20.xml.rels" ContentType="application/vnd.openxmlformats-package.relationships+xml"/>
  <Override PartName="/ppt/notesSlides/_rels/notesSlide4.xml.rels" ContentType="application/vnd.openxmlformats-package.relationships+xml"/>
  <Override PartName="/ppt/notesSlides/_rels/notesSlide17.xml.rels" ContentType="application/vnd.openxmlformats-package.relationships+xml"/>
  <Override PartName="/ppt/notesSlides/_rels/notesSlide3.xml.rels" ContentType="application/vnd.openxmlformats-package.relationships+xml"/>
  <Override PartName="/ppt/notesSlides/_rels/notesSlide16.xml.rels" ContentType="application/vnd.openxmlformats-package.relationships+xml"/>
  <Override PartName="/ppt/notesSlides/_rels/notesSlide13.xml.rels" ContentType="application/vnd.openxmlformats-package.relationships+xml"/>
  <Override PartName="/ppt/notesSlides/_rels/notesSlide12.xml.rels" ContentType="application/vnd.openxmlformats-package.relationships+xml"/>
  <Override PartName="/ppt/notesSlides/_rels/notesSlide11.xml.rels" ContentType="application/vnd.openxmlformats-package.relationships+xml"/>
  <Override PartName="/ppt/notesSlides/_rels/notesSlide9.xml.rels" ContentType="application/vnd.openxmlformats-package.relationships+xml"/>
  <Override PartName="/ppt/notesSlides/_rels/notesSlide10.xml.rels" ContentType="application/vnd.openxmlformats-package.relationships+xml"/>
  <Override PartName="/ppt/notesSlides/_rels/notesSlide8.xml.rels" ContentType="application/vnd.openxmlformats-package.relationships+xml"/>
  <Override PartName="/ppt/notesSlides/_rels/notesSlide7.xml.rels" ContentType="application/vnd.openxmlformats-package.relationships+xml"/>
  <Override PartName="/ppt/notesSlides/_rels/notesSlide15.xml.rels" ContentType="application/vnd.openxmlformats-package.relationships+xml"/>
  <Override PartName="/ppt/notesSlides/_rels/notesSlide2.xml.rels" ContentType="application/vnd.openxmlformats-package.relationships+xml"/>
  <Override PartName="/ppt/notesSlides/_rels/notesSlide6.xml.rels" ContentType="application/vnd.openxmlformats-package.relationships+xml"/>
  <Override PartName="/ppt/notesSlides/_rels/notesSlide21.xml.rels" ContentType="application/vnd.openxmlformats-package.relationships+xml"/>
  <Override PartName="/ppt/notesSlides/_rels/notesSlide19.xml.rels" ContentType="application/vnd.openxmlformats-package.relationships+xml"/>
  <Override PartName="/ppt/notesSlides/_rels/notesSlide14.xml.rels" ContentType="application/vnd.openxmlformats-package.relationships+xml"/>
  <Override PartName="/ppt/notesSlides/_rels/notesSlide1.xml.rels" ContentType="application/vnd.openxmlformats-package.relationships+xml"/>
  <Override PartName="/ppt/notesSlides/notesSlide13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5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</p:sldIdLst>
  <p:sldSz cx="9144000" cy="6858000"/>
  <p:notesSz cx="6746875" cy="97123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"/>
          <p:cNvSpPr/>
          <p:nvPr/>
        </p:nvSpPr>
        <p:spPr>
          <a:xfrm>
            <a:off x="0" y="0"/>
            <a:ext cx="6746400" cy="97128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1"/>
          <p:cNvSpPr>
            <a:spLocks noGrp="1"/>
          </p:cNvSpPr>
          <p:nvPr>
            <p:ph type="sldImg"/>
          </p:nvPr>
        </p:nvSpPr>
        <p:spPr>
          <a:xfrm>
            <a:off x="1103400" y="1290240"/>
            <a:ext cx="4540320" cy="340524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ffffff"/>
                </a:solidFill>
                <a:effectLst/>
                <a:uFillTx/>
                <a:latin typeface="Plantin"/>
              </a:rPr>
              <a:t>Click to move the slide</a:t>
            </a:r>
            <a:endParaRPr b="1" lang="en-US" sz="4400" strike="noStrike" u="none">
              <a:solidFill>
                <a:srgbClr val="ffffff"/>
              </a:solidFill>
              <a:effectLst/>
              <a:uFillTx/>
              <a:latin typeface="Plantin"/>
            </a:endParaRPr>
          </a:p>
        </p:txBody>
      </p:sp>
      <p:grpSp>
        <p:nvGrpSpPr>
          <p:cNvPr id="8" name=""/>
          <p:cNvGrpSpPr/>
          <p:nvPr/>
        </p:nvGrpSpPr>
        <p:grpSpPr>
          <a:xfrm>
            <a:off x="824040" y="4770360"/>
            <a:ext cx="5021280" cy="4241880"/>
            <a:chOff x="824040" y="4770360"/>
            <a:chExt cx="5021280" cy="4241880"/>
          </a:xfrm>
        </p:grpSpPr>
        <p:sp>
          <p:nvSpPr>
            <p:cNvPr id="9" name=""/>
            <p:cNvSpPr/>
            <p:nvPr/>
          </p:nvSpPr>
          <p:spPr>
            <a:xfrm>
              <a:off x="824040" y="4770360"/>
              <a:ext cx="5021280" cy="45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360" rIns="90360" tIns="45360" bIns="45360" anchor="t">
              <a:spAutoFit/>
            </a:bodyPr>
            <a:p>
              <a:pPr algn="ctr">
                <a:spcBef>
                  <a:spcPts val="1500"/>
                </a:spcBef>
                <a:tabLst>
                  <a:tab algn="l" pos="0"/>
                  <a:tab algn="l" pos="905040"/>
                  <a:tab algn="l" pos="1809720"/>
                  <a:tab algn="l" pos="2714760"/>
                  <a:tab algn="l" pos="3619440"/>
                  <a:tab algn="l" pos="4524480"/>
                  <a:tab algn="l" pos="5429160"/>
                  <a:tab algn="l" pos="6334200"/>
                  <a:tab algn="l" pos="7238880"/>
                  <a:tab algn="l" pos="8143920"/>
                  <a:tab algn="l" pos="9048600"/>
                  <a:tab algn="l" pos="9953640"/>
                  <a:tab algn="l" pos="10858680"/>
                </a:tabLst>
              </a:pPr>
              <a:r>
                <a:rPr b="1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Notes</a:t>
              </a: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" name=""/>
            <p:cNvSpPr/>
            <p:nvPr/>
          </p:nvSpPr>
          <p:spPr>
            <a:xfrm>
              <a:off x="974160" y="5376240"/>
              <a:ext cx="472104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360" rIns="9036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" name=""/>
            <p:cNvSpPr/>
            <p:nvPr/>
          </p:nvSpPr>
          <p:spPr>
            <a:xfrm>
              <a:off x="974160" y="5679360"/>
              <a:ext cx="472104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360" rIns="9036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" name=""/>
            <p:cNvSpPr/>
            <p:nvPr/>
          </p:nvSpPr>
          <p:spPr>
            <a:xfrm>
              <a:off x="974160" y="5982120"/>
              <a:ext cx="472104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360" rIns="9036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" name=""/>
            <p:cNvSpPr/>
            <p:nvPr/>
          </p:nvSpPr>
          <p:spPr>
            <a:xfrm>
              <a:off x="974160" y="6285240"/>
              <a:ext cx="472104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360" rIns="9036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974160" y="6588360"/>
              <a:ext cx="472104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360" rIns="9036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" name=""/>
            <p:cNvSpPr/>
            <p:nvPr/>
          </p:nvSpPr>
          <p:spPr>
            <a:xfrm>
              <a:off x="974160" y="6891480"/>
              <a:ext cx="472104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360" rIns="9036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" name=""/>
            <p:cNvSpPr/>
            <p:nvPr/>
          </p:nvSpPr>
          <p:spPr>
            <a:xfrm>
              <a:off x="974160" y="7194240"/>
              <a:ext cx="472104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360" rIns="9036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" name=""/>
            <p:cNvSpPr/>
            <p:nvPr/>
          </p:nvSpPr>
          <p:spPr>
            <a:xfrm>
              <a:off x="974160" y="7497360"/>
              <a:ext cx="472104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360" rIns="9036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" name=""/>
            <p:cNvSpPr/>
            <p:nvPr/>
          </p:nvSpPr>
          <p:spPr>
            <a:xfrm>
              <a:off x="974160" y="7800480"/>
              <a:ext cx="472104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360" rIns="9036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" name=""/>
            <p:cNvSpPr/>
            <p:nvPr/>
          </p:nvSpPr>
          <p:spPr>
            <a:xfrm>
              <a:off x="974160" y="8103240"/>
              <a:ext cx="472104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360" rIns="9036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" name=""/>
            <p:cNvSpPr/>
            <p:nvPr/>
          </p:nvSpPr>
          <p:spPr>
            <a:xfrm>
              <a:off x="974160" y="8406360"/>
              <a:ext cx="472104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360" rIns="9036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" name=""/>
            <p:cNvSpPr/>
            <p:nvPr/>
          </p:nvSpPr>
          <p:spPr>
            <a:xfrm>
              <a:off x="974160" y="8709480"/>
              <a:ext cx="472104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360" rIns="9036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" name=""/>
            <p:cNvSpPr/>
            <p:nvPr/>
          </p:nvSpPr>
          <p:spPr>
            <a:xfrm>
              <a:off x="974160" y="9012240"/>
              <a:ext cx="472104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360" rIns="9036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3" name=""/>
          <p:cNvSpPr/>
          <p:nvPr/>
        </p:nvSpPr>
        <p:spPr>
          <a:xfrm>
            <a:off x="3282840" y="243000"/>
            <a:ext cx="181080" cy="45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5360" bIns="45360" anchor="t">
            <a:spAutoFit/>
          </a:bodyPr>
          <a:p>
            <a:pPr algn="ctr">
              <a:tabLst>
                <a:tab algn="l" pos="0"/>
                <a:tab algn="l" pos="905040"/>
                <a:tab algn="l" pos="1809720"/>
                <a:tab algn="l" pos="2714760"/>
                <a:tab algn="l" pos="3619440"/>
                <a:tab algn="l" pos="4524480"/>
                <a:tab algn="l" pos="5429160"/>
                <a:tab algn="l" pos="6334200"/>
                <a:tab algn="l" pos="7238880"/>
                <a:tab algn="l" pos="8143920"/>
                <a:tab algn="l" pos="9048600"/>
                <a:tab algn="l" pos="9953640"/>
                <a:tab algn="l" pos="1085868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674640" y="4613400"/>
            <a:ext cx="5396760" cy="4370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675"/>
              </a:spcBef>
              <a:buNone/>
              <a:tabLst>
                <a:tab algn="l" pos="0"/>
                <a:tab algn="l" pos="1344600"/>
                <a:tab algn="l" pos="2689200"/>
                <a:tab algn="l" pos="4033800"/>
                <a:tab algn="l" pos="5378400"/>
                <a:tab algn="l" pos="6723000"/>
                <a:tab algn="l" pos="8067600"/>
                <a:tab algn="l" pos="9412200"/>
                <a:tab algn="l" pos="107568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notes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10.xml.rels><?xml version="1.0" encoding="UTF-8"?>
<Relationships xmlns="http://schemas.openxmlformats.org/package/2006/relationships"><Relationship Id="rId1" Type="http://schemas.openxmlformats.org/officeDocument/2006/relationships/slide" Target="../slides/slide10.xml"/><Relationship Id="rId2" Type="http://schemas.openxmlformats.org/officeDocument/2006/relationships/notesMaster" Target="../notesMasters/notesMaster1.xml"/>
</Relationships>
</file>

<file path=ppt/notesSlides/_rels/notesSlide11.xml.rels><?xml version="1.0" encoding="UTF-8"?>
<Relationships xmlns="http://schemas.openxmlformats.org/package/2006/relationships"><Relationship Id="rId1" Type="http://schemas.openxmlformats.org/officeDocument/2006/relationships/slide" Target="../slides/slide11.xml"/><Relationship Id="rId2" Type="http://schemas.openxmlformats.org/officeDocument/2006/relationships/notesMaster" Target="../notesMasters/notesMaster1.xml"/>
</Relationships>
</file>

<file path=ppt/notesSlides/_rels/notesSlide12.xml.rels><?xml version="1.0" encoding="UTF-8"?>
<Relationships xmlns="http://schemas.openxmlformats.org/package/2006/relationships"><Relationship Id="rId1" Type="http://schemas.openxmlformats.org/officeDocument/2006/relationships/slide" Target="../slides/slide12.xml"/><Relationship Id="rId2" Type="http://schemas.openxmlformats.org/officeDocument/2006/relationships/notesMaster" Target="../notesMasters/notesMaster1.xml"/>
</Relationships>
</file>

<file path=ppt/notesSlides/_rels/notesSlide13.xml.rels><?xml version="1.0" encoding="UTF-8"?>
<Relationships xmlns="http://schemas.openxmlformats.org/package/2006/relationships"><Relationship Id="rId1" Type="http://schemas.openxmlformats.org/officeDocument/2006/relationships/slide" Target="../slides/slide13.xml"/><Relationship Id="rId2" Type="http://schemas.openxmlformats.org/officeDocument/2006/relationships/notesMaster" Target="../notesMasters/notesMaster1.xml"/>
</Relationships>
</file>

<file path=ppt/notesSlides/_rels/notesSlide14.xml.rels><?xml version="1.0" encoding="UTF-8"?>
<Relationships xmlns="http://schemas.openxmlformats.org/package/2006/relationships"><Relationship Id="rId1" Type="http://schemas.openxmlformats.org/officeDocument/2006/relationships/slide" Target="../slides/slide14.xml"/><Relationship Id="rId2" Type="http://schemas.openxmlformats.org/officeDocument/2006/relationships/notesMaster" Target="../notesMasters/notesMaster1.xml"/>
</Relationships>
</file>

<file path=ppt/notesSlides/_rels/notesSlide15.xml.rels><?xml version="1.0" encoding="UTF-8"?>
<Relationships xmlns="http://schemas.openxmlformats.org/package/2006/relationships"><Relationship Id="rId1" Type="http://schemas.openxmlformats.org/officeDocument/2006/relationships/slide" Target="../slides/slide15.xml"/><Relationship Id="rId2" Type="http://schemas.openxmlformats.org/officeDocument/2006/relationships/notesMaster" Target="../notesMasters/notesMaster1.xml"/>
</Relationships>
</file>

<file path=ppt/notesSlides/_rels/notesSlide16.xml.rels><?xml version="1.0" encoding="UTF-8"?>
<Relationships xmlns="http://schemas.openxmlformats.org/package/2006/relationships"><Relationship Id="rId1" Type="http://schemas.openxmlformats.org/officeDocument/2006/relationships/slide" Target="../slides/slide16.xml"/><Relationship Id="rId2" Type="http://schemas.openxmlformats.org/officeDocument/2006/relationships/notesMaster" Target="../notesMasters/notesMaster1.xml"/>
</Relationships>
</file>

<file path=ppt/notesSlides/_rels/notesSlide17.xml.rels><?xml version="1.0" encoding="UTF-8"?>
<Relationships xmlns="http://schemas.openxmlformats.org/package/2006/relationships"><Relationship Id="rId1" Type="http://schemas.openxmlformats.org/officeDocument/2006/relationships/slide" Target="../slides/slide17.xml"/><Relationship Id="rId2" Type="http://schemas.openxmlformats.org/officeDocument/2006/relationships/notesMaster" Target="../notesMasters/notesMaster1.xml"/>
</Relationships>
</file>

<file path=ppt/notesSlides/_rels/notesSlide18.xml.rels><?xml version="1.0" encoding="UTF-8"?>
<Relationships xmlns="http://schemas.openxmlformats.org/package/2006/relationships"><Relationship Id="rId1" Type="http://schemas.openxmlformats.org/officeDocument/2006/relationships/slide" Target="../slides/slide18.xml"/><Relationship Id="rId2" Type="http://schemas.openxmlformats.org/officeDocument/2006/relationships/notesMaster" Target="../notesMasters/notesMaster1.xml"/>
</Relationships>
</file>

<file path=ppt/notesSlides/_rels/notesSlide19.xml.rels><?xml version="1.0" encoding="UTF-8"?>
<Relationships xmlns="http://schemas.openxmlformats.org/package/2006/relationships"><Relationship Id="rId1" Type="http://schemas.openxmlformats.org/officeDocument/2006/relationships/slide" Target="../slides/slide19.xml"/><Relationship Id="rId2" Type="http://schemas.openxmlformats.org/officeDocument/2006/relationships/notesMaster" Target="../notesMasters/notesMaster1.xml"/>
</Relationships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_rels/notesSlide20.xml.rels><?xml version="1.0" encoding="UTF-8"?>
<Relationships xmlns="http://schemas.openxmlformats.org/package/2006/relationships"><Relationship Id="rId1" Type="http://schemas.openxmlformats.org/officeDocument/2006/relationships/slide" Target="../slides/slide20.xml"/><Relationship Id="rId2" Type="http://schemas.openxmlformats.org/officeDocument/2006/relationships/notesMaster" Target="../notesMasters/notesMaster1.xml"/>
</Relationships>
</file>

<file path=ppt/notesSlides/_rels/notesSlide21.xml.rels><?xml version="1.0" encoding="UTF-8"?>
<Relationships xmlns="http://schemas.openxmlformats.org/package/2006/relationships"><Relationship Id="rId1" Type="http://schemas.openxmlformats.org/officeDocument/2006/relationships/slide" Target="../slides/slide21.xml"/><Relationship Id="rId2" Type="http://schemas.openxmlformats.org/officeDocument/2006/relationships/notesMaster" Target="../notesMasters/notesMaster1.xml"/>
</Relationships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
</Relationships>
</file>

<file path=ppt/notesSlides/_rels/notesSlide6.xml.rels><?xml version="1.0" encoding="UTF-8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
</Relationships>
</file>

<file path=ppt/notesSlides/_rels/notesSlide7.xml.rels><?xml version="1.0" encoding="UTF-8"?>
<Relationships xmlns="http://schemas.openxmlformats.org/package/2006/relationships"><Relationship Id="rId1" Type="http://schemas.openxmlformats.org/officeDocument/2006/relationships/slide" Target="../slides/slide7.xml"/><Relationship Id="rId2" Type="http://schemas.openxmlformats.org/officeDocument/2006/relationships/notesMaster" Target="../notesMasters/notesMaster1.xml"/>
</Relationships>
</file>

<file path=ppt/notesSlides/_rels/notesSlide8.xml.rels><?xml version="1.0" encoding="UTF-8"?>
<Relationships xmlns="http://schemas.openxmlformats.org/package/2006/relationships"><Relationship Id="rId1" Type="http://schemas.openxmlformats.org/officeDocument/2006/relationships/slide" Target="../slides/slide8.xml"/><Relationship Id="rId2" Type="http://schemas.openxmlformats.org/officeDocument/2006/relationships/notesMaster" Target="../notesMasters/notesMaster1.xml"/>
</Relationships>
</file>

<file path=ppt/notesSlides/_rels/notesSlide9.xml.rels><?xml version="1.0" encoding="UTF-8"?>
<Relationships xmlns="http://schemas.openxmlformats.org/package/2006/relationships"><Relationship Id="rId1" Type="http://schemas.openxmlformats.org/officeDocument/2006/relationships/slide" Target="../slides/slide9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"/>
          <p:cNvSpPr/>
          <p:nvPr/>
        </p:nvSpPr>
        <p:spPr>
          <a:xfrm>
            <a:off x="3821040" y="9360"/>
            <a:ext cx="2924280" cy="45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0" y="9360"/>
            <a:ext cx="2922480" cy="45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PlaceHolder 1"/>
          <p:cNvSpPr>
            <a:spLocks noGrp="1"/>
          </p:cNvSpPr>
          <p:nvPr>
            <p:ph type="sldImg"/>
          </p:nvPr>
        </p:nvSpPr>
        <p:spPr>
          <a:xfrm>
            <a:off x="1103400" y="1290600"/>
            <a:ext cx="4540320" cy="3405240"/>
          </a:xfrm>
          <a:prstGeom prst="rect">
            <a:avLst/>
          </a:prstGeom>
          <a:ln w="0">
            <a:noFill/>
          </a:ln>
        </p:spPr>
      </p:sp>
    </p:spTree>
  </p:cSld>
</p:note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"/>
          <p:cNvSpPr/>
          <p:nvPr/>
        </p:nvSpPr>
        <p:spPr>
          <a:xfrm>
            <a:off x="3821040" y="9360"/>
            <a:ext cx="2924280" cy="45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6" name=""/>
          <p:cNvSpPr/>
          <p:nvPr/>
        </p:nvSpPr>
        <p:spPr>
          <a:xfrm>
            <a:off x="0" y="9360"/>
            <a:ext cx="2922480" cy="45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7" name="PlaceHolder 1"/>
          <p:cNvSpPr>
            <a:spLocks noGrp="1"/>
          </p:cNvSpPr>
          <p:nvPr>
            <p:ph type="sldImg"/>
          </p:nvPr>
        </p:nvSpPr>
        <p:spPr>
          <a:xfrm>
            <a:off x="1103400" y="1290600"/>
            <a:ext cx="4540320" cy="3405240"/>
          </a:xfrm>
          <a:prstGeom prst="rect">
            <a:avLst/>
          </a:prstGeom>
          <a:ln w="0">
            <a:noFill/>
          </a:ln>
        </p:spPr>
      </p:sp>
      <p:sp>
        <p:nvSpPr>
          <p:cNvPr id="248" name="PlaceHolder 2"/>
          <p:cNvSpPr>
            <a:spLocks noGrp="1"/>
          </p:cNvSpPr>
          <p:nvPr>
            <p:ph type="body"/>
          </p:nvPr>
        </p:nvSpPr>
        <p:spPr>
          <a:xfrm>
            <a:off x="899640" y="4619520"/>
            <a:ext cx="4945320" cy="439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675"/>
              </a:spcBef>
              <a:buNone/>
              <a:tabLst>
                <a:tab algn="l" pos="0"/>
                <a:tab algn="l" pos="1344600"/>
                <a:tab algn="l" pos="2689200"/>
                <a:tab algn="l" pos="4033800"/>
                <a:tab algn="l" pos="5378400"/>
                <a:tab algn="l" pos="6723000"/>
                <a:tab algn="l" pos="8067600"/>
                <a:tab algn="l" pos="9412200"/>
                <a:tab algn="l" pos="107568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"/>
          <p:cNvSpPr/>
          <p:nvPr/>
        </p:nvSpPr>
        <p:spPr>
          <a:xfrm>
            <a:off x="3821040" y="9360"/>
            <a:ext cx="2924280" cy="45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0" name=""/>
          <p:cNvSpPr/>
          <p:nvPr/>
        </p:nvSpPr>
        <p:spPr>
          <a:xfrm>
            <a:off x="0" y="9360"/>
            <a:ext cx="2922480" cy="45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1" name="PlaceHolder 1"/>
          <p:cNvSpPr>
            <a:spLocks noGrp="1"/>
          </p:cNvSpPr>
          <p:nvPr>
            <p:ph type="sldImg"/>
          </p:nvPr>
        </p:nvSpPr>
        <p:spPr>
          <a:xfrm>
            <a:off x="1103400" y="1290600"/>
            <a:ext cx="4540320" cy="3405240"/>
          </a:xfrm>
          <a:prstGeom prst="rect">
            <a:avLst/>
          </a:prstGeom>
          <a:ln w="0">
            <a:noFill/>
          </a:ln>
        </p:spPr>
      </p:sp>
      <p:sp>
        <p:nvSpPr>
          <p:cNvPr id="252" name="PlaceHolder 2"/>
          <p:cNvSpPr>
            <a:spLocks noGrp="1"/>
          </p:cNvSpPr>
          <p:nvPr>
            <p:ph type="body"/>
          </p:nvPr>
        </p:nvSpPr>
        <p:spPr>
          <a:xfrm>
            <a:off x="899640" y="4619520"/>
            <a:ext cx="4945320" cy="439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675"/>
              </a:spcBef>
              <a:buNone/>
              <a:tabLst>
                <a:tab algn="l" pos="0"/>
                <a:tab algn="l" pos="1344600"/>
                <a:tab algn="l" pos="2689200"/>
                <a:tab algn="l" pos="4033800"/>
                <a:tab algn="l" pos="5378400"/>
                <a:tab algn="l" pos="6723000"/>
                <a:tab algn="l" pos="8067600"/>
                <a:tab algn="l" pos="9412200"/>
                <a:tab algn="l" pos="107568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"/>
          <p:cNvSpPr/>
          <p:nvPr/>
        </p:nvSpPr>
        <p:spPr>
          <a:xfrm>
            <a:off x="3821040" y="9360"/>
            <a:ext cx="2924280" cy="45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4" name=""/>
          <p:cNvSpPr/>
          <p:nvPr/>
        </p:nvSpPr>
        <p:spPr>
          <a:xfrm>
            <a:off x="0" y="9360"/>
            <a:ext cx="2922480" cy="45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5" name="PlaceHolder 1"/>
          <p:cNvSpPr>
            <a:spLocks noGrp="1"/>
          </p:cNvSpPr>
          <p:nvPr>
            <p:ph type="sldImg"/>
          </p:nvPr>
        </p:nvSpPr>
        <p:spPr>
          <a:xfrm>
            <a:off x="1103400" y="1290600"/>
            <a:ext cx="4540320" cy="3405240"/>
          </a:xfrm>
          <a:prstGeom prst="rect">
            <a:avLst/>
          </a:prstGeom>
          <a:ln w="0">
            <a:noFill/>
          </a:ln>
        </p:spPr>
      </p:sp>
      <p:sp>
        <p:nvSpPr>
          <p:cNvPr id="256" name="PlaceHolder 2"/>
          <p:cNvSpPr>
            <a:spLocks noGrp="1"/>
          </p:cNvSpPr>
          <p:nvPr>
            <p:ph type="body"/>
          </p:nvPr>
        </p:nvSpPr>
        <p:spPr>
          <a:xfrm>
            <a:off x="899640" y="4619520"/>
            <a:ext cx="4945320" cy="439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675"/>
              </a:spcBef>
              <a:buNone/>
              <a:tabLst>
                <a:tab algn="l" pos="0"/>
                <a:tab algn="l" pos="1344600"/>
                <a:tab algn="l" pos="2689200"/>
                <a:tab algn="l" pos="4033800"/>
                <a:tab algn="l" pos="5378400"/>
                <a:tab algn="l" pos="6723000"/>
                <a:tab algn="l" pos="8067600"/>
                <a:tab algn="l" pos="9412200"/>
                <a:tab algn="l" pos="107568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"/>
          <p:cNvSpPr/>
          <p:nvPr/>
        </p:nvSpPr>
        <p:spPr>
          <a:xfrm>
            <a:off x="3821040" y="9360"/>
            <a:ext cx="2924280" cy="45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8" name=""/>
          <p:cNvSpPr/>
          <p:nvPr/>
        </p:nvSpPr>
        <p:spPr>
          <a:xfrm>
            <a:off x="0" y="9360"/>
            <a:ext cx="2922480" cy="45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9" name="PlaceHolder 1"/>
          <p:cNvSpPr>
            <a:spLocks noGrp="1"/>
          </p:cNvSpPr>
          <p:nvPr>
            <p:ph type="sldImg"/>
          </p:nvPr>
        </p:nvSpPr>
        <p:spPr>
          <a:xfrm>
            <a:off x="1103400" y="1290600"/>
            <a:ext cx="4540320" cy="3405240"/>
          </a:xfrm>
          <a:prstGeom prst="rect">
            <a:avLst/>
          </a:prstGeom>
          <a:ln w="0">
            <a:noFill/>
          </a:ln>
        </p:spPr>
      </p:sp>
      <p:sp>
        <p:nvSpPr>
          <p:cNvPr id="260" name="PlaceHolder 2"/>
          <p:cNvSpPr>
            <a:spLocks noGrp="1"/>
          </p:cNvSpPr>
          <p:nvPr>
            <p:ph type="body"/>
          </p:nvPr>
        </p:nvSpPr>
        <p:spPr>
          <a:xfrm>
            <a:off x="899640" y="4619520"/>
            <a:ext cx="4945320" cy="439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675"/>
              </a:spcBef>
              <a:buNone/>
              <a:tabLst>
                <a:tab algn="l" pos="0"/>
                <a:tab algn="l" pos="1344600"/>
                <a:tab algn="l" pos="2689200"/>
                <a:tab algn="l" pos="4033800"/>
                <a:tab algn="l" pos="5378400"/>
                <a:tab algn="l" pos="6723000"/>
                <a:tab algn="l" pos="8067600"/>
                <a:tab algn="l" pos="9412200"/>
                <a:tab algn="l" pos="107568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"/>
          <p:cNvSpPr/>
          <p:nvPr/>
        </p:nvSpPr>
        <p:spPr>
          <a:xfrm>
            <a:off x="3821040" y="9360"/>
            <a:ext cx="2924280" cy="45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2" name=""/>
          <p:cNvSpPr/>
          <p:nvPr/>
        </p:nvSpPr>
        <p:spPr>
          <a:xfrm>
            <a:off x="0" y="9360"/>
            <a:ext cx="2922480" cy="45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3" name="PlaceHolder 1"/>
          <p:cNvSpPr>
            <a:spLocks noGrp="1"/>
          </p:cNvSpPr>
          <p:nvPr>
            <p:ph type="sldImg"/>
          </p:nvPr>
        </p:nvSpPr>
        <p:spPr>
          <a:xfrm>
            <a:off x="1103400" y="1290600"/>
            <a:ext cx="4540320" cy="3405240"/>
          </a:xfrm>
          <a:prstGeom prst="rect">
            <a:avLst/>
          </a:prstGeom>
          <a:ln w="0">
            <a:noFill/>
          </a:ln>
        </p:spPr>
      </p:sp>
      <p:sp>
        <p:nvSpPr>
          <p:cNvPr id="264" name="PlaceHolder 2"/>
          <p:cNvSpPr>
            <a:spLocks noGrp="1"/>
          </p:cNvSpPr>
          <p:nvPr>
            <p:ph type="body"/>
          </p:nvPr>
        </p:nvSpPr>
        <p:spPr>
          <a:xfrm>
            <a:off x="899640" y="4619520"/>
            <a:ext cx="4945320" cy="439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675"/>
              </a:spcBef>
              <a:buNone/>
              <a:tabLst>
                <a:tab algn="l" pos="0"/>
                <a:tab algn="l" pos="1344600"/>
                <a:tab algn="l" pos="2689200"/>
                <a:tab algn="l" pos="4033800"/>
                <a:tab algn="l" pos="5378400"/>
                <a:tab algn="l" pos="6723000"/>
                <a:tab algn="l" pos="8067600"/>
                <a:tab algn="l" pos="9412200"/>
                <a:tab algn="l" pos="107568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"/>
          <p:cNvSpPr/>
          <p:nvPr/>
        </p:nvSpPr>
        <p:spPr>
          <a:xfrm>
            <a:off x="3821040" y="9360"/>
            <a:ext cx="2924280" cy="45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" name=""/>
          <p:cNvSpPr/>
          <p:nvPr/>
        </p:nvSpPr>
        <p:spPr>
          <a:xfrm>
            <a:off x="0" y="9360"/>
            <a:ext cx="2922480" cy="45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" name="PlaceHolder 1"/>
          <p:cNvSpPr>
            <a:spLocks noGrp="1"/>
          </p:cNvSpPr>
          <p:nvPr>
            <p:ph type="sldImg"/>
          </p:nvPr>
        </p:nvSpPr>
        <p:spPr>
          <a:xfrm>
            <a:off x="1103400" y="1290600"/>
            <a:ext cx="4540320" cy="3405240"/>
          </a:xfrm>
          <a:prstGeom prst="rect">
            <a:avLst/>
          </a:prstGeom>
          <a:ln w="0">
            <a:noFill/>
          </a:ln>
        </p:spPr>
      </p:sp>
      <p:sp>
        <p:nvSpPr>
          <p:cNvPr id="268" name="PlaceHolder 2"/>
          <p:cNvSpPr>
            <a:spLocks noGrp="1"/>
          </p:cNvSpPr>
          <p:nvPr>
            <p:ph type="body"/>
          </p:nvPr>
        </p:nvSpPr>
        <p:spPr>
          <a:xfrm>
            <a:off x="899640" y="4619520"/>
            <a:ext cx="4945320" cy="439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675"/>
              </a:spcBef>
              <a:buNone/>
              <a:tabLst>
                <a:tab algn="l" pos="0"/>
                <a:tab algn="l" pos="1344600"/>
                <a:tab algn="l" pos="2689200"/>
                <a:tab algn="l" pos="4033800"/>
                <a:tab algn="l" pos="5378400"/>
                <a:tab algn="l" pos="6723000"/>
                <a:tab algn="l" pos="8067600"/>
                <a:tab algn="l" pos="9412200"/>
                <a:tab algn="l" pos="107568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"/>
          <p:cNvSpPr/>
          <p:nvPr/>
        </p:nvSpPr>
        <p:spPr>
          <a:xfrm>
            <a:off x="3821040" y="9360"/>
            <a:ext cx="2924280" cy="45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0" name=""/>
          <p:cNvSpPr/>
          <p:nvPr/>
        </p:nvSpPr>
        <p:spPr>
          <a:xfrm>
            <a:off x="0" y="9360"/>
            <a:ext cx="2922480" cy="45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1" name="PlaceHolder 1"/>
          <p:cNvSpPr>
            <a:spLocks noGrp="1"/>
          </p:cNvSpPr>
          <p:nvPr>
            <p:ph type="sldImg"/>
          </p:nvPr>
        </p:nvSpPr>
        <p:spPr>
          <a:xfrm>
            <a:off x="1103400" y="1290600"/>
            <a:ext cx="4540320" cy="3405240"/>
          </a:xfrm>
          <a:prstGeom prst="rect">
            <a:avLst/>
          </a:prstGeom>
          <a:ln w="0">
            <a:noFill/>
          </a:ln>
        </p:spPr>
      </p:sp>
      <p:sp>
        <p:nvSpPr>
          <p:cNvPr id="272" name="PlaceHolder 2"/>
          <p:cNvSpPr>
            <a:spLocks noGrp="1"/>
          </p:cNvSpPr>
          <p:nvPr>
            <p:ph type="body"/>
          </p:nvPr>
        </p:nvSpPr>
        <p:spPr>
          <a:xfrm>
            <a:off x="899640" y="4619520"/>
            <a:ext cx="4945320" cy="439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675"/>
              </a:spcBef>
              <a:buNone/>
              <a:tabLst>
                <a:tab algn="l" pos="0"/>
                <a:tab algn="l" pos="1344600"/>
                <a:tab algn="l" pos="2689200"/>
                <a:tab algn="l" pos="4033800"/>
                <a:tab algn="l" pos="5378400"/>
                <a:tab algn="l" pos="6723000"/>
                <a:tab algn="l" pos="8067600"/>
                <a:tab algn="l" pos="9412200"/>
                <a:tab algn="l" pos="107568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"/>
          <p:cNvSpPr/>
          <p:nvPr/>
        </p:nvSpPr>
        <p:spPr>
          <a:xfrm>
            <a:off x="3821040" y="9360"/>
            <a:ext cx="2924280" cy="45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4" name=""/>
          <p:cNvSpPr/>
          <p:nvPr/>
        </p:nvSpPr>
        <p:spPr>
          <a:xfrm>
            <a:off x="0" y="9360"/>
            <a:ext cx="2922480" cy="45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5" name="PlaceHolder 1"/>
          <p:cNvSpPr>
            <a:spLocks noGrp="1"/>
          </p:cNvSpPr>
          <p:nvPr>
            <p:ph type="sldImg"/>
          </p:nvPr>
        </p:nvSpPr>
        <p:spPr>
          <a:xfrm>
            <a:off x="1103400" y="1290600"/>
            <a:ext cx="4540320" cy="3405240"/>
          </a:xfrm>
          <a:prstGeom prst="rect">
            <a:avLst/>
          </a:prstGeom>
          <a:ln w="0">
            <a:noFill/>
          </a:ln>
        </p:spPr>
      </p:sp>
      <p:sp>
        <p:nvSpPr>
          <p:cNvPr id="276" name="PlaceHolder 2"/>
          <p:cNvSpPr>
            <a:spLocks noGrp="1"/>
          </p:cNvSpPr>
          <p:nvPr>
            <p:ph type="body"/>
          </p:nvPr>
        </p:nvSpPr>
        <p:spPr>
          <a:xfrm>
            <a:off x="899640" y="4619520"/>
            <a:ext cx="4945320" cy="439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675"/>
              </a:spcBef>
              <a:buNone/>
              <a:tabLst>
                <a:tab algn="l" pos="0"/>
                <a:tab algn="l" pos="1344600"/>
                <a:tab algn="l" pos="2689200"/>
                <a:tab algn="l" pos="4033800"/>
                <a:tab algn="l" pos="5378400"/>
                <a:tab algn="l" pos="6723000"/>
                <a:tab algn="l" pos="8067600"/>
                <a:tab algn="l" pos="9412200"/>
                <a:tab algn="l" pos="107568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"/>
          <p:cNvSpPr/>
          <p:nvPr/>
        </p:nvSpPr>
        <p:spPr>
          <a:xfrm>
            <a:off x="3821040" y="9360"/>
            <a:ext cx="2924280" cy="45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8" name=""/>
          <p:cNvSpPr/>
          <p:nvPr/>
        </p:nvSpPr>
        <p:spPr>
          <a:xfrm>
            <a:off x="0" y="9360"/>
            <a:ext cx="2922480" cy="45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9" name="PlaceHolder 1"/>
          <p:cNvSpPr>
            <a:spLocks noGrp="1"/>
          </p:cNvSpPr>
          <p:nvPr>
            <p:ph type="sldImg"/>
          </p:nvPr>
        </p:nvSpPr>
        <p:spPr>
          <a:xfrm>
            <a:off x="1103400" y="1290600"/>
            <a:ext cx="4540320" cy="3405240"/>
          </a:xfrm>
          <a:prstGeom prst="rect">
            <a:avLst/>
          </a:prstGeom>
          <a:ln w="0">
            <a:noFill/>
          </a:ln>
        </p:spPr>
      </p:sp>
      <p:sp>
        <p:nvSpPr>
          <p:cNvPr id="280" name="PlaceHolder 2"/>
          <p:cNvSpPr>
            <a:spLocks noGrp="1"/>
          </p:cNvSpPr>
          <p:nvPr>
            <p:ph type="body"/>
          </p:nvPr>
        </p:nvSpPr>
        <p:spPr>
          <a:xfrm>
            <a:off x="899640" y="4619520"/>
            <a:ext cx="4945320" cy="439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675"/>
              </a:spcBef>
              <a:buNone/>
              <a:tabLst>
                <a:tab algn="l" pos="0"/>
                <a:tab algn="l" pos="1344600"/>
                <a:tab algn="l" pos="2689200"/>
                <a:tab algn="l" pos="4033800"/>
                <a:tab algn="l" pos="5378400"/>
                <a:tab algn="l" pos="6723000"/>
                <a:tab algn="l" pos="8067600"/>
                <a:tab algn="l" pos="9412200"/>
                <a:tab algn="l" pos="107568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"/>
          <p:cNvSpPr/>
          <p:nvPr/>
        </p:nvSpPr>
        <p:spPr>
          <a:xfrm>
            <a:off x="3821040" y="9360"/>
            <a:ext cx="2924280" cy="45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2" name=""/>
          <p:cNvSpPr/>
          <p:nvPr/>
        </p:nvSpPr>
        <p:spPr>
          <a:xfrm>
            <a:off x="0" y="9360"/>
            <a:ext cx="2922480" cy="45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3" name="PlaceHolder 1"/>
          <p:cNvSpPr>
            <a:spLocks noGrp="1"/>
          </p:cNvSpPr>
          <p:nvPr>
            <p:ph type="sldImg"/>
          </p:nvPr>
        </p:nvSpPr>
        <p:spPr>
          <a:xfrm>
            <a:off x="1103400" y="1290600"/>
            <a:ext cx="4540320" cy="3405240"/>
          </a:xfrm>
          <a:prstGeom prst="rect">
            <a:avLst/>
          </a:prstGeom>
          <a:ln w="0">
            <a:noFill/>
          </a:ln>
        </p:spPr>
      </p:sp>
      <p:sp>
        <p:nvSpPr>
          <p:cNvPr id="284" name="PlaceHolder 2"/>
          <p:cNvSpPr>
            <a:spLocks noGrp="1"/>
          </p:cNvSpPr>
          <p:nvPr>
            <p:ph type="body"/>
          </p:nvPr>
        </p:nvSpPr>
        <p:spPr>
          <a:xfrm>
            <a:off x="899640" y="4619520"/>
            <a:ext cx="4945320" cy="439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675"/>
              </a:spcBef>
              <a:buNone/>
              <a:tabLst>
                <a:tab algn="l" pos="0"/>
                <a:tab algn="l" pos="1344600"/>
                <a:tab algn="l" pos="2689200"/>
                <a:tab algn="l" pos="4033800"/>
                <a:tab algn="l" pos="5378400"/>
                <a:tab algn="l" pos="6723000"/>
                <a:tab algn="l" pos="8067600"/>
                <a:tab algn="l" pos="9412200"/>
                <a:tab algn="l" pos="107568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"/>
          <p:cNvSpPr/>
          <p:nvPr/>
        </p:nvSpPr>
        <p:spPr>
          <a:xfrm>
            <a:off x="3821040" y="9360"/>
            <a:ext cx="2924280" cy="45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0" y="9360"/>
            <a:ext cx="2922480" cy="45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PlaceHolder 1"/>
          <p:cNvSpPr>
            <a:spLocks noGrp="1"/>
          </p:cNvSpPr>
          <p:nvPr>
            <p:ph type="sldImg"/>
          </p:nvPr>
        </p:nvSpPr>
        <p:spPr>
          <a:xfrm>
            <a:off x="1103400" y="1290600"/>
            <a:ext cx="4540320" cy="3405240"/>
          </a:xfrm>
          <a:prstGeom prst="rect">
            <a:avLst/>
          </a:prstGeom>
          <a:ln w="0">
            <a:noFill/>
          </a:ln>
        </p:spPr>
      </p:sp>
      <p:sp>
        <p:nvSpPr>
          <p:cNvPr id="216" name="PlaceHolder 2"/>
          <p:cNvSpPr>
            <a:spLocks noGrp="1"/>
          </p:cNvSpPr>
          <p:nvPr>
            <p:ph type="body"/>
          </p:nvPr>
        </p:nvSpPr>
        <p:spPr>
          <a:xfrm>
            <a:off x="899640" y="4619520"/>
            <a:ext cx="4945320" cy="439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675"/>
              </a:spcBef>
              <a:buNone/>
              <a:tabLst>
                <a:tab algn="l" pos="0"/>
                <a:tab algn="l" pos="1344600"/>
                <a:tab algn="l" pos="2689200"/>
                <a:tab algn="l" pos="4033800"/>
                <a:tab algn="l" pos="5378400"/>
                <a:tab algn="l" pos="6723000"/>
                <a:tab algn="l" pos="8067600"/>
                <a:tab algn="l" pos="9412200"/>
                <a:tab algn="l" pos="107568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"/>
          <p:cNvSpPr/>
          <p:nvPr/>
        </p:nvSpPr>
        <p:spPr>
          <a:xfrm>
            <a:off x="3821040" y="9360"/>
            <a:ext cx="2924280" cy="45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6" name=""/>
          <p:cNvSpPr/>
          <p:nvPr/>
        </p:nvSpPr>
        <p:spPr>
          <a:xfrm>
            <a:off x="0" y="9360"/>
            <a:ext cx="2922480" cy="45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7" name="PlaceHolder 1"/>
          <p:cNvSpPr>
            <a:spLocks noGrp="1"/>
          </p:cNvSpPr>
          <p:nvPr>
            <p:ph type="sldImg"/>
          </p:nvPr>
        </p:nvSpPr>
        <p:spPr>
          <a:xfrm>
            <a:off x="1103400" y="1290600"/>
            <a:ext cx="4540320" cy="3405240"/>
          </a:xfrm>
          <a:prstGeom prst="rect">
            <a:avLst/>
          </a:prstGeom>
          <a:ln w="0">
            <a:noFill/>
          </a:ln>
        </p:spPr>
      </p:sp>
      <p:sp>
        <p:nvSpPr>
          <p:cNvPr id="288" name="PlaceHolder 2"/>
          <p:cNvSpPr>
            <a:spLocks noGrp="1"/>
          </p:cNvSpPr>
          <p:nvPr>
            <p:ph type="body"/>
          </p:nvPr>
        </p:nvSpPr>
        <p:spPr>
          <a:xfrm>
            <a:off x="899640" y="4619520"/>
            <a:ext cx="4945320" cy="439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675"/>
              </a:spcBef>
              <a:buNone/>
              <a:tabLst>
                <a:tab algn="l" pos="0"/>
                <a:tab algn="l" pos="1344600"/>
                <a:tab algn="l" pos="2689200"/>
                <a:tab algn="l" pos="4033800"/>
                <a:tab algn="l" pos="5378400"/>
                <a:tab algn="l" pos="6723000"/>
                <a:tab algn="l" pos="8067600"/>
                <a:tab algn="l" pos="9412200"/>
                <a:tab algn="l" pos="107568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"/>
          <p:cNvSpPr/>
          <p:nvPr/>
        </p:nvSpPr>
        <p:spPr>
          <a:xfrm>
            <a:off x="3821040" y="9360"/>
            <a:ext cx="2924280" cy="45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0" name=""/>
          <p:cNvSpPr/>
          <p:nvPr/>
        </p:nvSpPr>
        <p:spPr>
          <a:xfrm>
            <a:off x="0" y="9360"/>
            <a:ext cx="2922480" cy="45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1" name="PlaceHolder 1"/>
          <p:cNvSpPr>
            <a:spLocks noGrp="1"/>
          </p:cNvSpPr>
          <p:nvPr>
            <p:ph type="sldImg"/>
          </p:nvPr>
        </p:nvSpPr>
        <p:spPr>
          <a:xfrm>
            <a:off x="1103400" y="1290600"/>
            <a:ext cx="4540320" cy="3405240"/>
          </a:xfrm>
          <a:prstGeom prst="rect">
            <a:avLst/>
          </a:prstGeom>
          <a:ln w="0">
            <a:noFill/>
          </a:ln>
        </p:spPr>
      </p:sp>
      <p:sp>
        <p:nvSpPr>
          <p:cNvPr id="292" name="PlaceHolder 2"/>
          <p:cNvSpPr>
            <a:spLocks noGrp="1"/>
          </p:cNvSpPr>
          <p:nvPr>
            <p:ph type="body"/>
          </p:nvPr>
        </p:nvSpPr>
        <p:spPr>
          <a:xfrm>
            <a:off x="899640" y="4619520"/>
            <a:ext cx="4945320" cy="439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675"/>
              </a:spcBef>
              <a:buNone/>
              <a:tabLst>
                <a:tab algn="l" pos="0"/>
                <a:tab algn="l" pos="1344600"/>
                <a:tab algn="l" pos="2689200"/>
                <a:tab algn="l" pos="4033800"/>
                <a:tab algn="l" pos="5378400"/>
                <a:tab algn="l" pos="6723000"/>
                <a:tab algn="l" pos="8067600"/>
                <a:tab algn="l" pos="9412200"/>
                <a:tab algn="l" pos="107568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"/>
          <p:cNvSpPr/>
          <p:nvPr/>
        </p:nvSpPr>
        <p:spPr>
          <a:xfrm>
            <a:off x="3821040" y="9360"/>
            <a:ext cx="2924280" cy="45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>
            <a:off x="0" y="9360"/>
            <a:ext cx="2922480" cy="45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PlaceHolder 1"/>
          <p:cNvSpPr>
            <a:spLocks noGrp="1"/>
          </p:cNvSpPr>
          <p:nvPr>
            <p:ph type="sldImg"/>
          </p:nvPr>
        </p:nvSpPr>
        <p:spPr>
          <a:xfrm>
            <a:off x="1103400" y="1290600"/>
            <a:ext cx="4540320" cy="3405240"/>
          </a:xfrm>
          <a:prstGeom prst="rect">
            <a:avLst/>
          </a:prstGeom>
          <a:ln w="0">
            <a:noFill/>
          </a:ln>
        </p:spPr>
      </p:sp>
      <p:sp>
        <p:nvSpPr>
          <p:cNvPr id="220" name="PlaceHolder 2"/>
          <p:cNvSpPr>
            <a:spLocks noGrp="1"/>
          </p:cNvSpPr>
          <p:nvPr>
            <p:ph type="body"/>
          </p:nvPr>
        </p:nvSpPr>
        <p:spPr>
          <a:xfrm>
            <a:off x="899640" y="4619520"/>
            <a:ext cx="4945320" cy="439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675"/>
              </a:spcBef>
              <a:buNone/>
              <a:tabLst>
                <a:tab algn="l" pos="0"/>
                <a:tab algn="l" pos="1344600"/>
                <a:tab algn="l" pos="2689200"/>
                <a:tab algn="l" pos="4033800"/>
                <a:tab algn="l" pos="5378400"/>
                <a:tab algn="l" pos="6723000"/>
                <a:tab algn="l" pos="8067600"/>
                <a:tab algn="l" pos="9412200"/>
                <a:tab algn="l" pos="107568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"/>
          <p:cNvSpPr/>
          <p:nvPr/>
        </p:nvSpPr>
        <p:spPr>
          <a:xfrm>
            <a:off x="3821040" y="9360"/>
            <a:ext cx="2924280" cy="45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"/>
          <p:cNvSpPr/>
          <p:nvPr/>
        </p:nvSpPr>
        <p:spPr>
          <a:xfrm>
            <a:off x="0" y="9360"/>
            <a:ext cx="2922480" cy="45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" name="PlaceHolder 1"/>
          <p:cNvSpPr>
            <a:spLocks noGrp="1"/>
          </p:cNvSpPr>
          <p:nvPr>
            <p:ph type="sldImg"/>
          </p:nvPr>
        </p:nvSpPr>
        <p:spPr>
          <a:xfrm>
            <a:off x="1103400" y="1290600"/>
            <a:ext cx="4540320" cy="3405240"/>
          </a:xfrm>
          <a:prstGeom prst="rect">
            <a:avLst/>
          </a:prstGeom>
          <a:ln w="0">
            <a:noFill/>
          </a:ln>
        </p:spPr>
      </p:sp>
      <p:sp>
        <p:nvSpPr>
          <p:cNvPr id="224" name="PlaceHolder 2"/>
          <p:cNvSpPr>
            <a:spLocks noGrp="1"/>
          </p:cNvSpPr>
          <p:nvPr>
            <p:ph type="body"/>
          </p:nvPr>
        </p:nvSpPr>
        <p:spPr>
          <a:xfrm>
            <a:off x="899640" y="4619520"/>
            <a:ext cx="4945320" cy="439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675"/>
              </a:spcBef>
              <a:buNone/>
              <a:tabLst>
                <a:tab algn="l" pos="0"/>
                <a:tab algn="l" pos="1344600"/>
                <a:tab algn="l" pos="2689200"/>
                <a:tab algn="l" pos="4033800"/>
                <a:tab algn="l" pos="5378400"/>
                <a:tab algn="l" pos="6723000"/>
                <a:tab algn="l" pos="8067600"/>
                <a:tab algn="l" pos="9412200"/>
                <a:tab algn="l" pos="107568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"/>
          <p:cNvSpPr/>
          <p:nvPr/>
        </p:nvSpPr>
        <p:spPr>
          <a:xfrm>
            <a:off x="3821040" y="9360"/>
            <a:ext cx="2924280" cy="45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" name=""/>
          <p:cNvSpPr/>
          <p:nvPr/>
        </p:nvSpPr>
        <p:spPr>
          <a:xfrm>
            <a:off x="0" y="9360"/>
            <a:ext cx="2922480" cy="45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" name="PlaceHolder 1"/>
          <p:cNvSpPr>
            <a:spLocks noGrp="1"/>
          </p:cNvSpPr>
          <p:nvPr>
            <p:ph type="sldImg"/>
          </p:nvPr>
        </p:nvSpPr>
        <p:spPr>
          <a:xfrm>
            <a:off x="1103400" y="1290600"/>
            <a:ext cx="4540320" cy="3405240"/>
          </a:xfrm>
          <a:prstGeom prst="rect">
            <a:avLst/>
          </a:prstGeom>
          <a:ln w="0">
            <a:noFill/>
          </a:ln>
        </p:spPr>
      </p:sp>
      <p:sp>
        <p:nvSpPr>
          <p:cNvPr id="228" name="PlaceHolder 2"/>
          <p:cNvSpPr>
            <a:spLocks noGrp="1"/>
          </p:cNvSpPr>
          <p:nvPr>
            <p:ph type="body"/>
          </p:nvPr>
        </p:nvSpPr>
        <p:spPr>
          <a:xfrm>
            <a:off x="899640" y="4619520"/>
            <a:ext cx="4945320" cy="439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675"/>
              </a:spcBef>
              <a:buNone/>
              <a:tabLst>
                <a:tab algn="l" pos="0"/>
                <a:tab algn="l" pos="1344600"/>
                <a:tab algn="l" pos="2689200"/>
                <a:tab algn="l" pos="4033800"/>
                <a:tab algn="l" pos="5378400"/>
                <a:tab algn="l" pos="6723000"/>
                <a:tab algn="l" pos="8067600"/>
                <a:tab algn="l" pos="9412200"/>
                <a:tab algn="l" pos="107568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"/>
          <p:cNvSpPr/>
          <p:nvPr/>
        </p:nvSpPr>
        <p:spPr>
          <a:xfrm>
            <a:off x="3821040" y="9360"/>
            <a:ext cx="2924280" cy="45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"/>
          <p:cNvSpPr/>
          <p:nvPr/>
        </p:nvSpPr>
        <p:spPr>
          <a:xfrm>
            <a:off x="0" y="9360"/>
            <a:ext cx="2922480" cy="45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PlaceHolder 1"/>
          <p:cNvSpPr>
            <a:spLocks noGrp="1"/>
          </p:cNvSpPr>
          <p:nvPr>
            <p:ph type="sldImg"/>
          </p:nvPr>
        </p:nvSpPr>
        <p:spPr>
          <a:xfrm>
            <a:off x="1103400" y="1290600"/>
            <a:ext cx="4540320" cy="3405240"/>
          </a:xfrm>
          <a:prstGeom prst="rect">
            <a:avLst/>
          </a:prstGeom>
          <a:ln w="0">
            <a:noFill/>
          </a:ln>
        </p:spPr>
      </p:sp>
      <p:sp>
        <p:nvSpPr>
          <p:cNvPr id="232" name="PlaceHolder 2"/>
          <p:cNvSpPr>
            <a:spLocks noGrp="1"/>
          </p:cNvSpPr>
          <p:nvPr>
            <p:ph type="body"/>
          </p:nvPr>
        </p:nvSpPr>
        <p:spPr>
          <a:xfrm>
            <a:off x="899640" y="4619520"/>
            <a:ext cx="4945320" cy="439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675"/>
              </a:spcBef>
              <a:buNone/>
              <a:tabLst>
                <a:tab algn="l" pos="0"/>
                <a:tab algn="l" pos="1344600"/>
                <a:tab algn="l" pos="2689200"/>
                <a:tab algn="l" pos="4033800"/>
                <a:tab algn="l" pos="5378400"/>
                <a:tab algn="l" pos="6723000"/>
                <a:tab algn="l" pos="8067600"/>
                <a:tab algn="l" pos="9412200"/>
                <a:tab algn="l" pos="107568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"/>
          <p:cNvSpPr/>
          <p:nvPr/>
        </p:nvSpPr>
        <p:spPr>
          <a:xfrm>
            <a:off x="3821040" y="9360"/>
            <a:ext cx="2924280" cy="45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4" name=""/>
          <p:cNvSpPr/>
          <p:nvPr/>
        </p:nvSpPr>
        <p:spPr>
          <a:xfrm>
            <a:off x="0" y="9360"/>
            <a:ext cx="2922480" cy="45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5" name="PlaceHolder 1"/>
          <p:cNvSpPr>
            <a:spLocks noGrp="1"/>
          </p:cNvSpPr>
          <p:nvPr>
            <p:ph type="sldImg"/>
          </p:nvPr>
        </p:nvSpPr>
        <p:spPr>
          <a:xfrm>
            <a:off x="1103400" y="1290600"/>
            <a:ext cx="4540320" cy="3405240"/>
          </a:xfrm>
          <a:prstGeom prst="rect">
            <a:avLst/>
          </a:prstGeom>
          <a:ln w="0">
            <a:noFill/>
          </a:ln>
        </p:spPr>
      </p:sp>
      <p:sp>
        <p:nvSpPr>
          <p:cNvPr id="236" name="PlaceHolder 2"/>
          <p:cNvSpPr>
            <a:spLocks noGrp="1"/>
          </p:cNvSpPr>
          <p:nvPr>
            <p:ph type="body"/>
          </p:nvPr>
        </p:nvSpPr>
        <p:spPr>
          <a:xfrm>
            <a:off x="899640" y="4619520"/>
            <a:ext cx="4945320" cy="439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675"/>
              </a:spcBef>
              <a:buNone/>
              <a:tabLst>
                <a:tab algn="l" pos="0"/>
                <a:tab algn="l" pos="1344600"/>
                <a:tab algn="l" pos="2689200"/>
                <a:tab algn="l" pos="4033800"/>
                <a:tab algn="l" pos="5378400"/>
                <a:tab algn="l" pos="6723000"/>
                <a:tab algn="l" pos="8067600"/>
                <a:tab algn="l" pos="9412200"/>
                <a:tab algn="l" pos="107568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"/>
          <p:cNvSpPr/>
          <p:nvPr/>
        </p:nvSpPr>
        <p:spPr>
          <a:xfrm>
            <a:off x="3821040" y="9360"/>
            <a:ext cx="2924280" cy="45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8" name=""/>
          <p:cNvSpPr/>
          <p:nvPr/>
        </p:nvSpPr>
        <p:spPr>
          <a:xfrm>
            <a:off x="0" y="9360"/>
            <a:ext cx="2922480" cy="45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9" name="PlaceHolder 1"/>
          <p:cNvSpPr>
            <a:spLocks noGrp="1"/>
          </p:cNvSpPr>
          <p:nvPr>
            <p:ph type="sldImg"/>
          </p:nvPr>
        </p:nvSpPr>
        <p:spPr>
          <a:xfrm>
            <a:off x="1103400" y="1290600"/>
            <a:ext cx="4540320" cy="3405240"/>
          </a:xfrm>
          <a:prstGeom prst="rect">
            <a:avLst/>
          </a:prstGeom>
          <a:ln w="0">
            <a:noFill/>
          </a:ln>
        </p:spPr>
      </p:sp>
      <p:sp>
        <p:nvSpPr>
          <p:cNvPr id="240" name="PlaceHolder 2"/>
          <p:cNvSpPr>
            <a:spLocks noGrp="1"/>
          </p:cNvSpPr>
          <p:nvPr>
            <p:ph type="body"/>
          </p:nvPr>
        </p:nvSpPr>
        <p:spPr>
          <a:xfrm>
            <a:off x="899640" y="4619520"/>
            <a:ext cx="4945320" cy="439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675"/>
              </a:spcBef>
              <a:buNone/>
              <a:tabLst>
                <a:tab algn="l" pos="0"/>
                <a:tab algn="l" pos="1344600"/>
                <a:tab algn="l" pos="2689200"/>
                <a:tab algn="l" pos="4033800"/>
                <a:tab algn="l" pos="5378400"/>
                <a:tab algn="l" pos="6723000"/>
                <a:tab algn="l" pos="8067600"/>
                <a:tab algn="l" pos="9412200"/>
                <a:tab algn="l" pos="107568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"/>
          <p:cNvSpPr/>
          <p:nvPr/>
        </p:nvSpPr>
        <p:spPr>
          <a:xfrm>
            <a:off x="3821040" y="9360"/>
            <a:ext cx="2924280" cy="45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2" name=""/>
          <p:cNvSpPr/>
          <p:nvPr/>
        </p:nvSpPr>
        <p:spPr>
          <a:xfrm>
            <a:off x="0" y="9360"/>
            <a:ext cx="2922480" cy="45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3" name="PlaceHolder 1"/>
          <p:cNvSpPr>
            <a:spLocks noGrp="1"/>
          </p:cNvSpPr>
          <p:nvPr>
            <p:ph type="sldImg"/>
          </p:nvPr>
        </p:nvSpPr>
        <p:spPr>
          <a:xfrm>
            <a:off x="1103400" y="1290600"/>
            <a:ext cx="4540320" cy="3405240"/>
          </a:xfrm>
          <a:prstGeom prst="rect">
            <a:avLst/>
          </a:prstGeom>
          <a:ln w="0">
            <a:noFill/>
          </a:ln>
        </p:spPr>
      </p:sp>
      <p:sp>
        <p:nvSpPr>
          <p:cNvPr id="244" name="PlaceHolder 2"/>
          <p:cNvSpPr>
            <a:spLocks noGrp="1"/>
          </p:cNvSpPr>
          <p:nvPr>
            <p:ph type="body"/>
          </p:nvPr>
        </p:nvSpPr>
        <p:spPr>
          <a:xfrm>
            <a:off x="899640" y="4619520"/>
            <a:ext cx="4945320" cy="439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675"/>
              </a:spcBef>
              <a:buNone/>
              <a:tabLst>
                <a:tab algn="l" pos="0"/>
                <a:tab algn="l" pos="1344600"/>
                <a:tab algn="l" pos="2689200"/>
                <a:tab algn="l" pos="4033800"/>
                <a:tab algn="l" pos="5378400"/>
                <a:tab algn="l" pos="6723000"/>
                <a:tab algn="l" pos="8067600"/>
                <a:tab algn="l" pos="9412200"/>
                <a:tab algn="l" pos="107568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196560" y="209160"/>
            <a:ext cx="880092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4400" strike="noStrike" u="none">
              <a:solidFill>
                <a:srgbClr val="ffffff"/>
              </a:solidFill>
              <a:effectLst/>
              <a:uFillTx/>
              <a:latin typeface="Plantin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380520" y="2209320"/>
            <a:ext cx="8458200" cy="3429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indent="0">
              <a:spcBef>
                <a:spcPts val="850"/>
              </a:spcBef>
              <a:spcAft>
                <a:spcPts val="850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400" strike="noStrike" u="none">
              <a:solidFill>
                <a:srgbClr val="fafd00"/>
              </a:solidFill>
              <a:effectLst/>
              <a:uFillTx/>
              <a:latin typeface="Planti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8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96560" y="209160"/>
            <a:ext cx="880092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ffffff"/>
                </a:solidFill>
                <a:effectLst/>
                <a:uFillTx/>
                <a:latin typeface="Plantin"/>
              </a:rPr>
              <a:t>Click to edit the title text format</a:t>
            </a:r>
            <a:endParaRPr b="1" lang="en-US" sz="4400" strike="noStrike" u="none">
              <a:solidFill>
                <a:srgbClr val="ffffff"/>
              </a:solidFill>
              <a:effectLst/>
              <a:uFillTx/>
              <a:latin typeface="Planti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380520" y="2209320"/>
            <a:ext cx="8458200" cy="3429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 fontScale="62500" lnSpcReduction="19999"/>
          </a:bodyPr>
          <a:p>
            <a:pPr marL="571680" indent="-571680">
              <a:spcBef>
                <a:spcPts val="850"/>
              </a:spcBef>
              <a:spcAft>
                <a:spcPts val="850"/>
              </a:spcAft>
              <a:buClr>
                <a:srgbClr val="b50069"/>
              </a:buClr>
              <a:buSzPct val="6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400" strike="noStrike" u="none">
                <a:solidFill>
                  <a:srgbClr val="fafd00"/>
                </a:solidFill>
                <a:effectLst/>
                <a:uFillTx/>
                <a:latin typeface="Plantin"/>
              </a:rPr>
              <a:t>Click to edit the outline text format</a:t>
            </a:r>
            <a:endParaRPr b="0" lang="en-US" sz="3400" strike="noStrike" u="none">
              <a:solidFill>
                <a:srgbClr val="fafd00"/>
              </a:solidFill>
              <a:effectLst/>
              <a:uFillTx/>
              <a:latin typeface="Plantin"/>
            </a:endParaRPr>
          </a:p>
          <a:p>
            <a:pPr lvl="1" marL="1027080" indent="-341280">
              <a:spcBef>
                <a:spcPts val="850"/>
              </a:spcBef>
              <a:spcAft>
                <a:spcPts val="850"/>
              </a:spcAft>
              <a:buClr>
                <a:srgbClr val="d93192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400" strike="noStrike" u="none">
                <a:solidFill>
                  <a:srgbClr val="fafd00"/>
                </a:solidFill>
                <a:effectLst/>
                <a:uFillTx/>
                <a:latin typeface="Plantin"/>
              </a:rPr>
              <a:t>Second Outline Level</a:t>
            </a:r>
            <a:endParaRPr b="0" lang="en-US" sz="3400" strike="noStrike" u="none">
              <a:solidFill>
                <a:srgbClr val="fafd00"/>
              </a:solidFill>
              <a:effectLst/>
              <a:uFillTx/>
              <a:latin typeface="Plantin"/>
            </a:endParaRPr>
          </a:p>
          <a:p>
            <a:pPr lvl="2" marL="1465200" indent="-323640">
              <a:spcBef>
                <a:spcPts val="850"/>
              </a:spcBef>
              <a:spcAft>
                <a:spcPts val="850"/>
              </a:spcAft>
              <a:buClr>
                <a:srgbClr val="00ae00"/>
              </a:buClr>
              <a:buSzPct val="90000"/>
              <a:buFont typeface="Planti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400" strike="noStrike" u="none">
                <a:solidFill>
                  <a:srgbClr val="fafd00"/>
                </a:solidFill>
                <a:effectLst/>
                <a:uFillTx/>
                <a:latin typeface="Plantin"/>
              </a:rPr>
              <a:t>Third Outline Level</a:t>
            </a:r>
            <a:endParaRPr b="0" lang="en-US" sz="3400" strike="noStrike" u="none">
              <a:solidFill>
                <a:srgbClr val="fafd00"/>
              </a:solidFill>
              <a:effectLst/>
              <a:uFillTx/>
              <a:latin typeface="Plantin"/>
            </a:endParaRPr>
          </a:p>
          <a:p>
            <a:pPr lvl="3" marL="2103480" indent="-523800">
              <a:spcBef>
                <a:spcPts val="850"/>
              </a:spcBef>
              <a:spcAft>
                <a:spcPts val="850"/>
              </a:spcAft>
              <a:buClr>
                <a:srgbClr val="c80777"/>
              </a:buClr>
              <a:buSzPct val="6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400" strike="noStrike" u="none">
                <a:solidFill>
                  <a:srgbClr val="fafd00"/>
                </a:solidFill>
                <a:effectLst/>
                <a:uFillTx/>
                <a:latin typeface="Plantin"/>
              </a:rPr>
              <a:t>Fourth Outline Level</a:t>
            </a:r>
            <a:endParaRPr b="0" lang="en-US" sz="3400" strike="noStrike" u="none">
              <a:solidFill>
                <a:srgbClr val="fafd00"/>
              </a:solidFill>
              <a:effectLst/>
              <a:uFillTx/>
              <a:latin typeface="Plantin"/>
            </a:endParaRPr>
          </a:p>
          <a:p>
            <a:pPr lvl="4" marL="2817720" indent="-523800">
              <a:spcBef>
                <a:spcPts val="850"/>
              </a:spcBef>
              <a:spcAft>
                <a:spcPts val="850"/>
              </a:spcAft>
              <a:buClr>
                <a:srgbClr val="c80777"/>
              </a:buClr>
              <a:buSzPct val="6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400" strike="noStrike" u="none">
                <a:solidFill>
                  <a:srgbClr val="fafd00"/>
                </a:solidFill>
                <a:effectLst/>
                <a:uFillTx/>
                <a:latin typeface="Plantin"/>
              </a:rPr>
              <a:t>Fifth Outline Level</a:t>
            </a:r>
            <a:endParaRPr b="0" lang="en-US" sz="3400" strike="noStrike" u="none">
              <a:solidFill>
                <a:srgbClr val="fafd00"/>
              </a:solidFill>
              <a:effectLst/>
              <a:uFillTx/>
              <a:latin typeface="Plantin"/>
            </a:endParaRPr>
          </a:p>
          <a:p>
            <a:pPr lvl="5" marL="2817720" indent="-523800">
              <a:spcBef>
                <a:spcPts val="850"/>
              </a:spcBef>
              <a:spcAft>
                <a:spcPts val="850"/>
              </a:spcAft>
              <a:buClr>
                <a:srgbClr val="000000"/>
              </a:buClr>
              <a:buSzPct val="6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400" strike="noStrike" u="none">
                <a:solidFill>
                  <a:srgbClr val="fafd00"/>
                </a:solidFill>
                <a:effectLst/>
                <a:uFillTx/>
                <a:latin typeface="Plantin"/>
              </a:rPr>
              <a:t>Sixth Outline Level</a:t>
            </a:r>
            <a:endParaRPr b="0" lang="en-US" sz="3400" strike="noStrike" u="none">
              <a:solidFill>
                <a:srgbClr val="fafd00"/>
              </a:solidFill>
              <a:effectLst/>
              <a:uFillTx/>
              <a:latin typeface="Plantin"/>
            </a:endParaRPr>
          </a:p>
          <a:p>
            <a:pPr lvl="6" marL="2817720" indent="-523800">
              <a:spcBef>
                <a:spcPts val="850"/>
              </a:spcBef>
              <a:spcAft>
                <a:spcPts val="850"/>
              </a:spcAft>
              <a:buClr>
                <a:srgbClr val="000000"/>
              </a:buClr>
              <a:buSzPct val="6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400" strike="noStrike" u="none">
                <a:solidFill>
                  <a:srgbClr val="fafd00"/>
                </a:solidFill>
                <a:effectLst/>
                <a:uFillTx/>
                <a:latin typeface="Plantin"/>
              </a:rPr>
              <a:t>Seventh Outline Level</a:t>
            </a:r>
            <a:endParaRPr b="0" lang="en-US" sz="3400" strike="noStrike" u="none">
              <a:solidFill>
                <a:srgbClr val="fafd00"/>
              </a:solidFill>
              <a:effectLst/>
              <a:uFillTx/>
              <a:latin typeface="Plantin"/>
            </a:endParaRPr>
          </a:p>
        </p:txBody>
      </p:sp>
      <p:sp>
        <p:nvSpPr>
          <p:cNvPr id="2" name=""/>
          <p:cNvSpPr/>
          <p:nvPr/>
        </p:nvSpPr>
        <p:spPr>
          <a:xfrm>
            <a:off x="393840" y="1371600"/>
            <a:ext cx="8432640" cy="0"/>
          </a:xfrm>
          <a:prstGeom prst="line">
            <a:avLst/>
          </a:prstGeom>
          <a:ln w="25560">
            <a:solidFill>
              <a:srgbClr val="cecece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304920" y="6113520"/>
            <a:ext cx="1371600" cy="51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cecece"/>
                </a:solidFill>
                <a:effectLst/>
                <a:uFillTx/>
                <a:latin typeface="Times New Roman"/>
              </a:rPr>
              <a:t>ISDA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00008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"/>
          <p:cNvSpPr/>
          <p:nvPr/>
        </p:nvSpPr>
        <p:spPr>
          <a:xfrm>
            <a:off x="339840" y="304920"/>
            <a:ext cx="8329320" cy="6172200"/>
          </a:xfrm>
          <a:prstGeom prst="rect">
            <a:avLst/>
          </a:prstGeom>
          <a:gradFill rotWithShape="0">
            <a:gsLst>
              <a:gs pos="0">
                <a:srgbClr val="000080"/>
              </a:gs>
              <a:gs pos="100000">
                <a:srgbClr val="000066"/>
              </a:gs>
            </a:gsLst>
            <a:path path="rect">
              <a:fillToRect l="50000" t="50000" r="50000" b="50000"/>
            </a:path>
          </a:gradFill>
          <a:ln w="12600">
            <a:solidFill>
              <a:srgbClr val="000000"/>
            </a:solidFill>
            <a:miter/>
          </a:ln>
          <a:effectLst>
            <a:outerShdw dist="188838" dir="2862256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0" y="151920"/>
            <a:ext cx="9144000" cy="44960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lnSpc>
                <a:spcPct val="100000"/>
              </a:lnSpc>
              <a:spcAft>
                <a:spcPts val="60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afd00"/>
                </a:solidFill>
                <a:effectLst/>
                <a:uFillTx/>
                <a:latin typeface="Times New Roman"/>
              </a:rPr>
              <a:t>International Swaps and Derivatives Association, Inc.</a:t>
            </a:r>
            <a:br>
              <a:rPr sz="2400"/>
            </a:br>
            <a:br>
              <a:rPr sz="2400"/>
            </a:br>
            <a:br>
              <a:rPr sz="2400"/>
            </a:br>
            <a:r>
              <a:rPr b="1" lang="en-US" sz="3000" strike="noStrike" u="none">
                <a:solidFill>
                  <a:srgbClr val="ffffff"/>
                </a:solidFill>
                <a:effectLst/>
                <a:uFillTx/>
                <a:latin typeface="Plantin"/>
              </a:rPr>
              <a:t>DRAFT</a:t>
            </a:r>
            <a:br>
              <a:rPr sz="3000"/>
            </a:br>
            <a:r>
              <a:rPr b="1" lang="en-US" sz="3000" strike="noStrike" u="none">
                <a:solidFill>
                  <a:srgbClr val="ffffff"/>
                </a:solidFill>
                <a:effectLst/>
                <a:uFillTx/>
                <a:latin typeface="Plantin"/>
              </a:rPr>
              <a:t> 2001 ISDA Cross-Agreement Bridge</a:t>
            </a:r>
            <a:br>
              <a:rPr sz="3000"/>
            </a:br>
            <a:br>
              <a:rPr sz="3000"/>
            </a:br>
            <a:br>
              <a:rPr sz="2400"/>
            </a:br>
            <a:r>
              <a:rPr b="1" i="1" lang="en-US" sz="2400" strike="noStrike" u="none">
                <a:solidFill>
                  <a:srgbClr val="f9fd61"/>
                </a:solidFill>
                <a:effectLst/>
                <a:uFillTx/>
                <a:latin typeface="Plantin"/>
              </a:rPr>
              <a:t>22nd May, 2001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Plantin"/>
            </a:endParaRPr>
          </a:p>
        </p:txBody>
      </p:sp>
      <p:sp>
        <p:nvSpPr>
          <p:cNvPr id="27" name=""/>
          <p:cNvSpPr/>
          <p:nvPr/>
        </p:nvSpPr>
        <p:spPr>
          <a:xfrm>
            <a:off x="2514600" y="4648320"/>
            <a:ext cx="4116240" cy="0"/>
          </a:xfrm>
          <a:prstGeom prst="line">
            <a:avLst/>
          </a:prstGeom>
          <a:ln w="12600">
            <a:solidFill>
              <a:srgbClr val="fc012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3505320" y="5029200"/>
            <a:ext cx="2209680" cy="1014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304812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f9fd61"/>
                </a:solidFill>
                <a:effectLst/>
                <a:uFillTx/>
                <a:latin typeface="Palatino"/>
              </a:rPr>
              <a:t>John Berry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0000"/>
              </a:lnSpc>
              <a:spcBef>
                <a:spcPts val="1125"/>
              </a:spcBef>
              <a:tabLst>
                <a:tab algn="l" pos="0"/>
                <a:tab algn="l" pos="304812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ffff"/>
                </a:solidFill>
                <a:effectLst/>
                <a:uFillTx/>
                <a:latin typeface="Plantin"/>
              </a:rPr>
              <a:t>ISDA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 spd="slow">
    <p:fade thruBlk="true"/>
  </p:transition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00008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laceHolder 1"/>
          <p:cNvSpPr>
            <a:spLocks noGrp="1"/>
          </p:cNvSpPr>
          <p:nvPr>
            <p:ph type="title"/>
          </p:nvPr>
        </p:nvSpPr>
        <p:spPr>
          <a:xfrm>
            <a:off x="0" y="-360"/>
            <a:ext cx="91440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ffffff"/>
                </a:solidFill>
                <a:effectLst/>
                <a:uFillTx/>
                <a:latin typeface="Plantin"/>
              </a:rPr>
              <a:t>ISDA Cross-Agreement Bridge</a:t>
            </a:r>
            <a:endParaRPr b="1" lang="en-US" sz="4400" strike="noStrike" u="none">
              <a:solidFill>
                <a:srgbClr val="ffffff"/>
              </a:solidFill>
              <a:effectLst/>
              <a:uFillTx/>
              <a:latin typeface="Plantin"/>
            </a:endParaRPr>
          </a:p>
        </p:txBody>
      </p:sp>
      <p:sp>
        <p:nvSpPr>
          <p:cNvPr id="114" name=""/>
          <p:cNvSpPr/>
          <p:nvPr/>
        </p:nvSpPr>
        <p:spPr>
          <a:xfrm>
            <a:off x="380880" y="990720"/>
            <a:ext cx="8431200" cy="0"/>
          </a:xfrm>
          <a:prstGeom prst="line">
            <a:avLst/>
          </a:prstGeom>
          <a:ln w="25560">
            <a:solidFill>
              <a:srgbClr val="cecece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304920" y="6172200"/>
            <a:ext cx="1143000" cy="51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cecece"/>
                </a:solidFill>
                <a:effectLst/>
                <a:uFillTx/>
                <a:latin typeface="Times New Roman"/>
              </a:rPr>
              <a:t>ISDA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457200" y="1219320"/>
            <a:ext cx="8153280" cy="498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914400" indent="-914400">
              <a:spcBef>
                <a:spcPts val="1375"/>
              </a:spcBef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Party Y may close out transactions outstanding under the ISDA, and: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914400" indent="-914400">
              <a:spcBef>
                <a:spcPts val="1375"/>
              </a:spcBef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(a)</a:t>
            </a: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rely on the provisions of the Bridge, which: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914400" indent="-914400">
              <a:spcBef>
                <a:spcPts val="1375"/>
              </a:spcBef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(i)</a:t>
            </a: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deem the event to constitute an Event of Default under the GMRA;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914400" indent="-914400">
              <a:spcBef>
                <a:spcPts val="1375"/>
              </a:spcBef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(ii)</a:t>
            </a: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provide for transactions under the GMRA to be closed out and valued in accordance with the GMRA; and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914400" indent="-914400">
              <a:spcBef>
                <a:spcPts val="1375"/>
              </a:spcBef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(iii)</a:t>
            </a: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provide for the net close-out amount due in respect of those transactions to be included in the Section 6 close-out mechanics of the ISDA as Unpaid Amounts; or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914400" indent="-914400">
              <a:spcBef>
                <a:spcPts val="1375"/>
              </a:spcBef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(b)</a:t>
            </a: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promptly notify Party X that the Bridge will not apply, </a:t>
            </a:r>
            <a:r>
              <a:rPr b="0" i="1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in which case it will be unable to close out transactions outstanding under the GMRA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 spd="slow">
    <p:strips dir="rd"/>
  </p:transition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00008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0" y="-360"/>
            <a:ext cx="91440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ffffff"/>
                </a:solidFill>
                <a:effectLst/>
                <a:uFillTx/>
                <a:latin typeface="Plantin"/>
              </a:rPr>
              <a:t>ISDA Cross-Agreement Bridge</a:t>
            </a:r>
            <a:endParaRPr b="1" lang="en-US" sz="4400" strike="noStrike" u="none">
              <a:solidFill>
                <a:srgbClr val="ffffff"/>
              </a:solidFill>
              <a:effectLst/>
              <a:uFillTx/>
              <a:latin typeface="Plantin"/>
            </a:endParaRPr>
          </a:p>
        </p:txBody>
      </p:sp>
      <p:sp>
        <p:nvSpPr>
          <p:cNvPr id="118" name=""/>
          <p:cNvSpPr/>
          <p:nvPr/>
        </p:nvSpPr>
        <p:spPr>
          <a:xfrm>
            <a:off x="380880" y="990720"/>
            <a:ext cx="8431200" cy="0"/>
          </a:xfrm>
          <a:prstGeom prst="line">
            <a:avLst/>
          </a:prstGeom>
          <a:ln w="25560">
            <a:solidFill>
              <a:srgbClr val="cecece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304920" y="6172200"/>
            <a:ext cx="1143000" cy="51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cecece"/>
                </a:solidFill>
                <a:effectLst/>
                <a:uFillTx/>
                <a:latin typeface="Times New Roman"/>
              </a:rPr>
              <a:t>ISDA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457200" y="1219320"/>
            <a:ext cx="8153280" cy="131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If Party Y chooses option (a), it may achieve a form of cross-product netting.  Only the Settlement Amount due under the ISDA (taking into account the net close-out amount due in respect of transactions under the GMRA) will be payable to, or by, Party Y: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5791320" y="3200400"/>
            <a:ext cx="1218960" cy="457200"/>
          </a:xfrm>
          <a:prstGeom prst="rect">
            <a:avLst/>
          </a:prstGeom>
          <a:noFill/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Plantin"/>
              </a:rPr>
              <a:t>ISDA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1600200" y="3505320"/>
            <a:ext cx="1219320" cy="457200"/>
          </a:xfrm>
          <a:prstGeom prst="rect">
            <a:avLst/>
          </a:prstGeom>
          <a:noFill/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Plantin"/>
              </a:rPr>
              <a:t>GMRA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1143000" y="2819520"/>
            <a:ext cx="2209680" cy="457200"/>
          </a:xfrm>
          <a:prstGeom prst="rect">
            <a:avLst/>
          </a:prstGeom>
          <a:noFill/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Plantin"/>
              </a:rPr>
              <a:t>Repo transactions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914400" y="4191120"/>
            <a:ext cx="2590920" cy="1066680"/>
          </a:xfrm>
          <a:prstGeom prst="rect">
            <a:avLst/>
          </a:prstGeom>
          <a:noFill/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Plantin"/>
              </a:rPr>
              <a:t>GMRA net close-out amount (USD 10m due to Party X)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4876920" y="3886200"/>
            <a:ext cx="3047760" cy="1371600"/>
          </a:xfrm>
          <a:prstGeom prst="rect">
            <a:avLst/>
          </a:prstGeom>
          <a:noFill/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Plantin"/>
              </a:rPr>
              <a:t>Section 6 close-out mechanics (USD 15m due to Party Y in respect of derivative transactions)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4952880" y="2514600"/>
            <a:ext cx="2895840" cy="457200"/>
          </a:xfrm>
          <a:prstGeom prst="rect">
            <a:avLst/>
          </a:prstGeom>
          <a:noFill/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Plantin"/>
              </a:rPr>
              <a:t>Derivative transactions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2209680" y="3276720"/>
            <a:ext cx="0" cy="228600"/>
          </a:xfrm>
          <a:prstGeom prst="line">
            <a:avLst/>
          </a:prstGeom>
          <a:ln w="12600">
            <a:solidFill>
              <a:srgbClr val="fc0128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3505320" y="4648320"/>
            <a:ext cx="1371600" cy="0"/>
          </a:xfrm>
          <a:prstGeom prst="line">
            <a:avLst/>
          </a:prstGeom>
          <a:ln w="12600">
            <a:solidFill>
              <a:srgbClr val="fc0128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4876920" y="5486400"/>
            <a:ext cx="3047760" cy="762120"/>
          </a:xfrm>
          <a:prstGeom prst="rect">
            <a:avLst/>
          </a:prstGeom>
          <a:noFill/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dc0000"/>
                </a:solidFill>
                <a:effectLst/>
                <a:uFillTx/>
                <a:latin typeface="Plantin"/>
              </a:rPr>
              <a:t>ISDA Settlement Amount:</a:t>
            </a:r>
            <a:br>
              <a:rPr sz="2000"/>
            </a:br>
            <a:r>
              <a:rPr b="1" i="1" lang="en-US" sz="2000" strike="noStrike" u="none">
                <a:solidFill>
                  <a:srgbClr val="dc0000"/>
                </a:solidFill>
                <a:effectLst/>
                <a:uFillTx/>
                <a:latin typeface="Plantin"/>
              </a:rPr>
              <a:t>USD 5m due to Party 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2209680" y="3962520"/>
            <a:ext cx="0" cy="228600"/>
          </a:xfrm>
          <a:prstGeom prst="line">
            <a:avLst/>
          </a:prstGeom>
          <a:ln w="12600">
            <a:solidFill>
              <a:srgbClr val="fc0128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6400800" y="2971800"/>
            <a:ext cx="0" cy="228600"/>
          </a:xfrm>
          <a:prstGeom prst="line">
            <a:avLst/>
          </a:prstGeom>
          <a:ln w="12600">
            <a:solidFill>
              <a:srgbClr val="fc0128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6400800" y="5257800"/>
            <a:ext cx="0" cy="228600"/>
          </a:xfrm>
          <a:prstGeom prst="line">
            <a:avLst/>
          </a:prstGeom>
          <a:ln w="12600">
            <a:solidFill>
              <a:srgbClr val="fc0128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6400800" y="3657600"/>
            <a:ext cx="0" cy="228600"/>
          </a:xfrm>
          <a:prstGeom prst="line">
            <a:avLst/>
          </a:prstGeom>
          <a:ln w="12600">
            <a:solidFill>
              <a:srgbClr val="fc0128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 spd="slow">
    <p:strips dir="rd"/>
  </p:transition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00008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PlaceHolder 1"/>
          <p:cNvSpPr>
            <a:spLocks noGrp="1"/>
          </p:cNvSpPr>
          <p:nvPr>
            <p:ph type="title"/>
          </p:nvPr>
        </p:nvSpPr>
        <p:spPr>
          <a:xfrm>
            <a:off x="0" y="-360"/>
            <a:ext cx="91440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ffffff"/>
                </a:solidFill>
                <a:effectLst/>
                <a:uFillTx/>
                <a:latin typeface="Plantin"/>
              </a:rPr>
              <a:t>ISDA Cross-Agreement Bridge</a:t>
            </a:r>
            <a:endParaRPr b="1" lang="en-US" sz="4400" strike="noStrike" u="none">
              <a:solidFill>
                <a:srgbClr val="ffffff"/>
              </a:solidFill>
              <a:effectLst/>
              <a:uFillTx/>
              <a:latin typeface="Plantin"/>
            </a:endParaRPr>
          </a:p>
        </p:txBody>
      </p:sp>
      <p:sp>
        <p:nvSpPr>
          <p:cNvPr id="135" name=""/>
          <p:cNvSpPr/>
          <p:nvPr/>
        </p:nvSpPr>
        <p:spPr>
          <a:xfrm>
            <a:off x="380880" y="990720"/>
            <a:ext cx="8431200" cy="0"/>
          </a:xfrm>
          <a:prstGeom prst="line">
            <a:avLst/>
          </a:prstGeom>
          <a:ln w="25560">
            <a:solidFill>
              <a:srgbClr val="cecece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304920" y="6172200"/>
            <a:ext cx="1143000" cy="51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cecece"/>
                </a:solidFill>
                <a:effectLst/>
                <a:uFillTx/>
                <a:latin typeface="Times New Roman"/>
              </a:rPr>
              <a:t>ISDA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457200" y="1219320"/>
            <a:ext cx="8153280" cy="100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If Party Y chooses option (b), it will not be able to close out transactions outstanding under the GMRA.  It may, of course, close out transactions outstanding under the ISDA: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5791320" y="3505320"/>
            <a:ext cx="1218960" cy="457200"/>
          </a:xfrm>
          <a:prstGeom prst="rect">
            <a:avLst/>
          </a:prstGeom>
          <a:noFill/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Plantin"/>
              </a:rPr>
              <a:t>ISDA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1523880" y="3505320"/>
            <a:ext cx="1219320" cy="457200"/>
          </a:xfrm>
          <a:prstGeom prst="rect">
            <a:avLst/>
          </a:prstGeom>
          <a:noFill/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Plantin"/>
              </a:rPr>
              <a:t>GMRA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1066680" y="2819520"/>
            <a:ext cx="2210040" cy="457200"/>
          </a:xfrm>
          <a:prstGeom prst="rect">
            <a:avLst/>
          </a:prstGeom>
          <a:noFill/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Plantin"/>
              </a:rPr>
              <a:t>Repo transactions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4952880" y="2819520"/>
            <a:ext cx="2895840" cy="457200"/>
          </a:xfrm>
          <a:prstGeom prst="rect">
            <a:avLst/>
          </a:prstGeom>
          <a:noFill/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Plantin"/>
              </a:rPr>
              <a:t>Derivative transactions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2133720" y="3276720"/>
            <a:ext cx="0" cy="228600"/>
          </a:xfrm>
          <a:prstGeom prst="line">
            <a:avLst/>
          </a:prstGeom>
          <a:ln w="12600">
            <a:solidFill>
              <a:srgbClr val="fc0128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4876920" y="4191120"/>
            <a:ext cx="3047760" cy="761760"/>
          </a:xfrm>
          <a:prstGeom prst="rect">
            <a:avLst/>
          </a:prstGeom>
          <a:noFill/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dc0000"/>
                </a:solidFill>
                <a:effectLst/>
                <a:uFillTx/>
                <a:latin typeface="Plantin"/>
              </a:rPr>
              <a:t>ISDA Settlement Amount:</a:t>
            </a:r>
            <a:br>
              <a:rPr sz="2000"/>
            </a:br>
            <a:r>
              <a:rPr b="1" i="1" lang="en-US" sz="2000" strike="noStrike" u="none">
                <a:solidFill>
                  <a:srgbClr val="dc0000"/>
                </a:solidFill>
                <a:effectLst/>
                <a:uFillTx/>
                <a:latin typeface="Plantin"/>
              </a:rPr>
              <a:t>USD 15m due to Party 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6400800" y="3276720"/>
            <a:ext cx="0" cy="228600"/>
          </a:xfrm>
          <a:prstGeom prst="line">
            <a:avLst/>
          </a:prstGeom>
          <a:ln w="12600">
            <a:solidFill>
              <a:srgbClr val="fc0128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6400800" y="3962520"/>
            <a:ext cx="0" cy="228600"/>
          </a:xfrm>
          <a:prstGeom prst="line">
            <a:avLst/>
          </a:prstGeom>
          <a:ln w="12600">
            <a:solidFill>
              <a:srgbClr val="fc0128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 spd="slow">
    <p:strips dir="rd"/>
  </p:transition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00008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0" y="-360"/>
            <a:ext cx="91440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ffffff"/>
                </a:solidFill>
                <a:effectLst/>
                <a:uFillTx/>
                <a:latin typeface="Plantin"/>
              </a:rPr>
              <a:t>ISDA Cross-Agreement Bridge</a:t>
            </a:r>
            <a:endParaRPr b="1" lang="en-US" sz="4400" strike="noStrike" u="none">
              <a:solidFill>
                <a:srgbClr val="ffffff"/>
              </a:solidFill>
              <a:effectLst/>
              <a:uFillTx/>
              <a:latin typeface="Plantin"/>
            </a:endParaRPr>
          </a:p>
        </p:txBody>
      </p:sp>
      <p:sp>
        <p:nvSpPr>
          <p:cNvPr id="147" name=""/>
          <p:cNvSpPr/>
          <p:nvPr/>
        </p:nvSpPr>
        <p:spPr>
          <a:xfrm>
            <a:off x="380880" y="990720"/>
            <a:ext cx="8431200" cy="0"/>
          </a:xfrm>
          <a:prstGeom prst="line">
            <a:avLst/>
          </a:prstGeom>
          <a:ln w="25560">
            <a:solidFill>
              <a:srgbClr val="cecece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304920" y="6172200"/>
            <a:ext cx="1143000" cy="51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cecece"/>
                </a:solidFill>
                <a:effectLst/>
                <a:uFillTx/>
                <a:latin typeface="Times New Roman"/>
              </a:rPr>
              <a:t>ISDA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457200" y="1219320"/>
            <a:ext cx="8153280" cy="4889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914400" indent="-914400" algn="ctr">
              <a:spcBef>
                <a:spcPts val="1624"/>
              </a:spcBef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Scenario 3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914400" indent="-914400">
              <a:spcBef>
                <a:spcPts val="1375"/>
              </a:spcBef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1.</a:t>
            </a: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Parties X and Y have entered into the following agreements: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914400" indent="-914400">
              <a:spcBef>
                <a:spcPts val="1375"/>
              </a:spcBef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ISDA Master Agreement</a:t>
            </a:r>
            <a:br>
              <a:rPr sz="2200"/>
            </a:b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GMRA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914400" indent="-914400">
              <a:spcBef>
                <a:spcPts val="1375"/>
              </a:spcBef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2.</a:t>
            </a: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ISDA Master Agreement includes Bridge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914400" indent="-914400">
              <a:spcBef>
                <a:spcPts val="1375"/>
              </a:spcBef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3.</a:t>
            </a: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GMRA specified as Bridged Agreement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914400" indent="-914400">
              <a:spcBef>
                <a:spcPts val="1375"/>
              </a:spcBef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4.</a:t>
            </a: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Standard Bridging Events apply (i.e. all Events of Default under the ISDA Master Agreement)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914400" indent="-914400">
              <a:spcBef>
                <a:spcPts val="1375"/>
              </a:spcBef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5.</a:t>
            </a: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Event occurs that constitutes, with respect to Party X, an event of default under the Bridged Agreement (GMRA), </a:t>
            </a:r>
            <a:r>
              <a:rPr b="0" i="1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but NOT an Event of Default under the ISDA Master Agreement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 spd="slow">
    <p:strips dir="rd"/>
  </p:transition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00008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PlaceHolder 1"/>
          <p:cNvSpPr>
            <a:spLocks noGrp="1"/>
          </p:cNvSpPr>
          <p:nvPr>
            <p:ph type="title"/>
          </p:nvPr>
        </p:nvSpPr>
        <p:spPr>
          <a:xfrm>
            <a:off x="0" y="-360"/>
            <a:ext cx="91440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ffffff"/>
                </a:solidFill>
                <a:effectLst/>
                <a:uFillTx/>
                <a:latin typeface="Plantin"/>
              </a:rPr>
              <a:t>ISDA Cross-Agreement Bridge</a:t>
            </a:r>
            <a:endParaRPr b="1" lang="en-US" sz="4400" strike="noStrike" u="none">
              <a:solidFill>
                <a:srgbClr val="ffffff"/>
              </a:solidFill>
              <a:effectLst/>
              <a:uFillTx/>
              <a:latin typeface="Plantin"/>
            </a:endParaRPr>
          </a:p>
        </p:txBody>
      </p:sp>
      <p:sp>
        <p:nvSpPr>
          <p:cNvPr id="151" name=""/>
          <p:cNvSpPr/>
          <p:nvPr/>
        </p:nvSpPr>
        <p:spPr>
          <a:xfrm>
            <a:off x="380880" y="990720"/>
            <a:ext cx="8431200" cy="0"/>
          </a:xfrm>
          <a:prstGeom prst="line">
            <a:avLst/>
          </a:prstGeom>
          <a:ln w="25560">
            <a:solidFill>
              <a:srgbClr val="cecece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304920" y="6172200"/>
            <a:ext cx="1143000" cy="51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cecece"/>
                </a:solidFill>
                <a:effectLst/>
                <a:uFillTx/>
                <a:latin typeface="Times New Roman"/>
              </a:rPr>
              <a:t>ISDA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457200" y="1219320"/>
            <a:ext cx="8153280" cy="2118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3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Party Y may close out transactions outstanding under the GMRA, in accordance with the provisions of the GMRA, but: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3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(a)</a:t>
            </a: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the Bridge will not apply (a Bridging Event has not occurred);</a:t>
            </a:r>
            <a:br>
              <a:rPr sz="2200"/>
            </a:b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and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3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(b)</a:t>
            </a: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it may not close out transactions outstanding under the ISDA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 spd="slow">
    <p:strips dir="rd"/>
  </p:transition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00008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PlaceHolder 1"/>
          <p:cNvSpPr>
            <a:spLocks noGrp="1"/>
          </p:cNvSpPr>
          <p:nvPr>
            <p:ph type="title"/>
          </p:nvPr>
        </p:nvSpPr>
        <p:spPr>
          <a:xfrm>
            <a:off x="0" y="-360"/>
            <a:ext cx="91440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ffffff"/>
                </a:solidFill>
                <a:effectLst/>
                <a:uFillTx/>
                <a:latin typeface="Plantin"/>
              </a:rPr>
              <a:t>ISDA Cross-Agreement Bridge</a:t>
            </a:r>
            <a:endParaRPr b="1" lang="en-US" sz="4400" strike="noStrike" u="none">
              <a:solidFill>
                <a:srgbClr val="ffffff"/>
              </a:solidFill>
              <a:effectLst/>
              <a:uFillTx/>
              <a:latin typeface="Plantin"/>
            </a:endParaRPr>
          </a:p>
        </p:txBody>
      </p:sp>
      <p:sp>
        <p:nvSpPr>
          <p:cNvPr id="155" name=""/>
          <p:cNvSpPr/>
          <p:nvPr/>
        </p:nvSpPr>
        <p:spPr>
          <a:xfrm>
            <a:off x="380880" y="990720"/>
            <a:ext cx="8431200" cy="0"/>
          </a:xfrm>
          <a:prstGeom prst="line">
            <a:avLst/>
          </a:prstGeom>
          <a:ln w="25560">
            <a:solidFill>
              <a:srgbClr val="cecece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304920" y="6172200"/>
            <a:ext cx="1143000" cy="51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cecece"/>
                </a:solidFill>
                <a:effectLst/>
                <a:uFillTx/>
                <a:latin typeface="Times New Roman"/>
              </a:rPr>
              <a:t>ISDA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457200" y="1219320"/>
            <a:ext cx="81532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If Party Y chooses to close-out transactions under the GMRA: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5791320" y="3124080"/>
            <a:ext cx="1218960" cy="457200"/>
          </a:xfrm>
          <a:prstGeom prst="rect">
            <a:avLst/>
          </a:prstGeom>
          <a:noFill/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Plantin"/>
              </a:rPr>
              <a:t>ISDA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1905120" y="3124080"/>
            <a:ext cx="1218960" cy="457200"/>
          </a:xfrm>
          <a:prstGeom prst="rect">
            <a:avLst/>
          </a:prstGeom>
          <a:noFill/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Plantin"/>
              </a:rPr>
              <a:t>GMRA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1371600" y="2438280"/>
            <a:ext cx="2209680" cy="457200"/>
          </a:xfrm>
          <a:prstGeom prst="rect">
            <a:avLst/>
          </a:prstGeom>
          <a:noFill/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Plantin"/>
              </a:rPr>
              <a:t>Repo transactions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1219320" y="3809880"/>
            <a:ext cx="2590560" cy="1067040"/>
          </a:xfrm>
          <a:prstGeom prst="rect">
            <a:avLst/>
          </a:prstGeom>
          <a:noFill/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dc0000"/>
                </a:solidFill>
                <a:effectLst/>
                <a:uFillTx/>
                <a:latin typeface="Plantin"/>
              </a:rPr>
              <a:t>GMRA net close-out amount: USD 10m due to Party X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4952880" y="2438280"/>
            <a:ext cx="2895840" cy="457200"/>
          </a:xfrm>
          <a:prstGeom prst="rect">
            <a:avLst/>
          </a:prstGeom>
          <a:noFill/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Plantin"/>
              </a:rPr>
              <a:t>Derivative transactions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2514600" y="2895480"/>
            <a:ext cx="0" cy="228600"/>
          </a:xfrm>
          <a:prstGeom prst="line">
            <a:avLst/>
          </a:prstGeom>
          <a:ln w="12600">
            <a:solidFill>
              <a:srgbClr val="fc0128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2514600" y="3581280"/>
            <a:ext cx="0" cy="228600"/>
          </a:xfrm>
          <a:prstGeom prst="line">
            <a:avLst/>
          </a:prstGeom>
          <a:ln w="12600">
            <a:solidFill>
              <a:srgbClr val="fc0128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6400800" y="2895480"/>
            <a:ext cx="0" cy="228600"/>
          </a:xfrm>
          <a:prstGeom prst="line">
            <a:avLst/>
          </a:prstGeom>
          <a:ln w="12600">
            <a:solidFill>
              <a:srgbClr val="fc0128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 spd="slow">
    <p:strips dir="rd"/>
  </p:transition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00008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PlaceHolder 1"/>
          <p:cNvSpPr>
            <a:spLocks noGrp="1"/>
          </p:cNvSpPr>
          <p:nvPr>
            <p:ph type="title"/>
          </p:nvPr>
        </p:nvSpPr>
        <p:spPr>
          <a:xfrm>
            <a:off x="0" y="-360"/>
            <a:ext cx="91440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ffffff"/>
                </a:solidFill>
                <a:effectLst/>
                <a:uFillTx/>
                <a:latin typeface="Plantin"/>
              </a:rPr>
              <a:t>ISDA Cross-Agreement Bridge</a:t>
            </a:r>
            <a:endParaRPr b="1" lang="en-US" sz="4400" strike="noStrike" u="none">
              <a:solidFill>
                <a:srgbClr val="ffffff"/>
              </a:solidFill>
              <a:effectLst/>
              <a:uFillTx/>
              <a:latin typeface="Plantin"/>
            </a:endParaRPr>
          </a:p>
        </p:txBody>
      </p:sp>
      <p:sp>
        <p:nvSpPr>
          <p:cNvPr id="167" name=""/>
          <p:cNvSpPr/>
          <p:nvPr/>
        </p:nvSpPr>
        <p:spPr>
          <a:xfrm>
            <a:off x="380880" y="990720"/>
            <a:ext cx="8431200" cy="0"/>
          </a:xfrm>
          <a:prstGeom prst="line">
            <a:avLst/>
          </a:prstGeom>
          <a:ln w="25560">
            <a:solidFill>
              <a:srgbClr val="cecece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304920" y="6172200"/>
            <a:ext cx="1143000" cy="51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cecece"/>
                </a:solidFill>
                <a:effectLst/>
                <a:uFillTx/>
                <a:latin typeface="Times New Roman"/>
              </a:rPr>
              <a:t>ISDA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457200" y="1219320"/>
            <a:ext cx="8153280" cy="522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914400" indent="-914400" algn="ctr">
              <a:spcBef>
                <a:spcPts val="1624"/>
              </a:spcBef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Scenario 4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914400" indent="-914400">
              <a:spcBef>
                <a:spcPts val="1375"/>
              </a:spcBef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1.</a:t>
            </a: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Parties X and Y have entered into the following agreements: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914400" indent="-914400">
              <a:spcBef>
                <a:spcPts val="1375"/>
              </a:spcBef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ISDA Master Agreement</a:t>
            </a:r>
            <a:br>
              <a:rPr sz="2200"/>
            </a:b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GMRA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914400" indent="-914400">
              <a:spcBef>
                <a:spcPts val="1375"/>
              </a:spcBef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2.</a:t>
            </a: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ISDA Master Agreement includes Bridge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914400" indent="-914400">
              <a:spcBef>
                <a:spcPts val="1375"/>
              </a:spcBef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3.</a:t>
            </a: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GMRA specified as Bridged Agreement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914400" indent="-914400">
              <a:spcBef>
                <a:spcPts val="1375"/>
              </a:spcBef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4.</a:t>
            </a: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	</a:t>
            </a:r>
            <a:r>
              <a:rPr b="0" i="1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Only Bridging Event is Bankruptcy Event of Default</a:t>
            </a: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 under Section 5(a)(vii) of the ISDA Master Agreement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914400" indent="-914400">
              <a:spcBef>
                <a:spcPts val="1375"/>
              </a:spcBef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5.</a:t>
            </a: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Event occurs that constitutes, with respect to Party X, an Event of Default under the ISDA Master Agreement (</a:t>
            </a:r>
            <a:r>
              <a:rPr b="0" i="1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but NOT a Bridging Event</a:t>
            </a: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), and</a:t>
            </a:r>
            <a:r>
              <a:rPr b="0" i="1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an event of default under the Bridged Agreement (GMRA)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 spd="slow">
    <p:strips dir="rd"/>
  </p:transition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00008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PlaceHolder 1"/>
          <p:cNvSpPr>
            <a:spLocks noGrp="1"/>
          </p:cNvSpPr>
          <p:nvPr>
            <p:ph type="title"/>
          </p:nvPr>
        </p:nvSpPr>
        <p:spPr>
          <a:xfrm>
            <a:off x="0" y="-360"/>
            <a:ext cx="91440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ffffff"/>
                </a:solidFill>
                <a:effectLst/>
                <a:uFillTx/>
                <a:latin typeface="Plantin"/>
              </a:rPr>
              <a:t>ISDA Cross-Agreement Bridge</a:t>
            </a:r>
            <a:endParaRPr b="1" lang="en-US" sz="4400" strike="noStrike" u="none">
              <a:solidFill>
                <a:srgbClr val="ffffff"/>
              </a:solidFill>
              <a:effectLst/>
              <a:uFillTx/>
              <a:latin typeface="Plantin"/>
            </a:endParaRPr>
          </a:p>
        </p:txBody>
      </p:sp>
      <p:sp>
        <p:nvSpPr>
          <p:cNvPr id="171" name=""/>
          <p:cNvSpPr/>
          <p:nvPr/>
        </p:nvSpPr>
        <p:spPr>
          <a:xfrm>
            <a:off x="380880" y="990720"/>
            <a:ext cx="8431200" cy="0"/>
          </a:xfrm>
          <a:prstGeom prst="line">
            <a:avLst/>
          </a:prstGeom>
          <a:ln w="25560">
            <a:solidFill>
              <a:srgbClr val="cecece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304920" y="6172200"/>
            <a:ext cx="1143000" cy="51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cecece"/>
                </a:solidFill>
                <a:effectLst/>
                <a:uFillTx/>
                <a:latin typeface="Times New Roman"/>
              </a:rPr>
              <a:t>ISDA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457200" y="1219320"/>
            <a:ext cx="8153280" cy="178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914400" indent="-914400">
              <a:spcBef>
                <a:spcPts val="1375"/>
              </a:spcBef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The Bridge will not apply.  Party Y may: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914400" indent="-914400">
              <a:spcBef>
                <a:spcPts val="1375"/>
              </a:spcBef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(a)</a:t>
            </a: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close out transactions outstanding under the ISDA; and/or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914400" indent="-914400">
              <a:spcBef>
                <a:spcPts val="1375"/>
              </a:spcBef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(b)</a:t>
            </a: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close out transactions outstanding under the GMRA, in accordance with the provisions of the GMRA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 spd="slow">
    <p:strips dir="rd"/>
  </p:transition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00008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PlaceHolder 1"/>
          <p:cNvSpPr>
            <a:spLocks noGrp="1"/>
          </p:cNvSpPr>
          <p:nvPr>
            <p:ph type="title"/>
          </p:nvPr>
        </p:nvSpPr>
        <p:spPr>
          <a:xfrm>
            <a:off x="0" y="-360"/>
            <a:ext cx="91440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ffffff"/>
                </a:solidFill>
                <a:effectLst/>
                <a:uFillTx/>
                <a:latin typeface="Plantin"/>
              </a:rPr>
              <a:t>ISDA Cross-Agreement Bridge</a:t>
            </a:r>
            <a:endParaRPr b="1" lang="en-US" sz="4400" strike="noStrike" u="none">
              <a:solidFill>
                <a:srgbClr val="ffffff"/>
              </a:solidFill>
              <a:effectLst/>
              <a:uFillTx/>
              <a:latin typeface="Plantin"/>
            </a:endParaRPr>
          </a:p>
        </p:txBody>
      </p:sp>
      <p:sp>
        <p:nvSpPr>
          <p:cNvPr id="175" name=""/>
          <p:cNvSpPr/>
          <p:nvPr/>
        </p:nvSpPr>
        <p:spPr>
          <a:xfrm>
            <a:off x="380880" y="990720"/>
            <a:ext cx="8431200" cy="0"/>
          </a:xfrm>
          <a:prstGeom prst="line">
            <a:avLst/>
          </a:prstGeom>
          <a:ln w="25560">
            <a:solidFill>
              <a:srgbClr val="cecece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304920" y="6172200"/>
            <a:ext cx="1143000" cy="51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cecece"/>
                </a:solidFill>
                <a:effectLst/>
                <a:uFillTx/>
                <a:latin typeface="Times New Roman"/>
              </a:rPr>
              <a:t>ISDA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457200" y="1219320"/>
            <a:ext cx="8153280" cy="131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Although Party Y may close out transactions under either or both the GMRA and the ISDA, if it does close out transactions under both agreements, it will not achieve a net close-out position.  Two different amounts will be due, although this time (c.f. Scenario 1, option (b)), Party X is not insolvent: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5867280" y="3733920"/>
            <a:ext cx="1219320" cy="457200"/>
          </a:xfrm>
          <a:prstGeom prst="rect">
            <a:avLst/>
          </a:prstGeom>
          <a:noFill/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Plantin"/>
              </a:rPr>
              <a:t>ISDA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1600200" y="3733920"/>
            <a:ext cx="1219320" cy="457200"/>
          </a:xfrm>
          <a:prstGeom prst="rect">
            <a:avLst/>
          </a:prstGeom>
          <a:noFill/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Plantin"/>
              </a:rPr>
              <a:t>GMRA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1066680" y="3048120"/>
            <a:ext cx="2210040" cy="457200"/>
          </a:xfrm>
          <a:prstGeom prst="rect">
            <a:avLst/>
          </a:prstGeom>
          <a:noFill/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Plantin"/>
              </a:rPr>
              <a:t>Repo transactions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914400" y="4419720"/>
            <a:ext cx="2590920" cy="1066680"/>
          </a:xfrm>
          <a:prstGeom prst="rect">
            <a:avLst/>
          </a:prstGeom>
          <a:noFill/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dc0000"/>
                </a:solidFill>
                <a:effectLst/>
                <a:uFillTx/>
                <a:latin typeface="Plantin"/>
              </a:rPr>
              <a:t>GMRA net close-out amount: USD 10m due to Party X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5029200" y="3048120"/>
            <a:ext cx="2895480" cy="457200"/>
          </a:xfrm>
          <a:prstGeom prst="rect">
            <a:avLst/>
          </a:prstGeom>
          <a:noFill/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Plantin"/>
              </a:rPr>
              <a:t>Derivative transactions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2209680" y="3505320"/>
            <a:ext cx="0" cy="228600"/>
          </a:xfrm>
          <a:prstGeom prst="line">
            <a:avLst/>
          </a:prstGeom>
          <a:ln w="12600">
            <a:solidFill>
              <a:srgbClr val="fc0128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4952880" y="4419720"/>
            <a:ext cx="3048120" cy="761760"/>
          </a:xfrm>
          <a:prstGeom prst="rect">
            <a:avLst/>
          </a:prstGeom>
          <a:noFill/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dc0000"/>
                </a:solidFill>
                <a:effectLst/>
                <a:uFillTx/>
                <a:latin typeface="Plantin"/>
              </a:rPr>
              <a:t>ISDA Settlement Amount:</a:t>
            </a:r>
            <a:br>
              <a:rPr sz="2000"/>
            </a:br>
            <a:r>
              <a:rPr b="1" i="1" lang="en-US" sz="2000" strike="noStrike" u="none">
                <a:solidFill>
                  <a:srgbClr val="dc0000"/>
                </a:solidFill>
                <a:effectLst/>
                <a:uFillTx/>
                <a:latin typeface="Plantin"/>
              </a:rPr>
              <a:t>USD 15m due to Party 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2209680" y="4191120"/>
            <a:ext cx="0" cy="228600"/>
          </a:xfrm>
          <a:prstGeom prst="line">
            <a:avLst/>
          </a:prstGeom>
          <a:ln w="12600">
            <a:solidFill>
              <a:srgbClr val="fc0128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6477120" y="3505320"/>
            <a:ext cx="0" cy="228600"/>
          </a:xfrm>
          <a:prstGeom prst="line">
            <a:avLst/>
          </a:prstGeom>
          <a:ln w="12600">
            <a:solidFill>
              <a:srgbClr val="fc0128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6477120" y="4191120"/>
            <a:ext cx="0" cy="228600"/>
          </a:xfrm>
          <a:prstGeom prst="line">
            <a:avLst/>
          </a:prstGeom>
          <a:ln w="12600">
            <a:solidFill>
              <a:srgbClr val="fc0128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 spd="slow">
    <p:strips dir="rd"/>
  </p:transition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00008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PlaceHolder 1"/>
          <p:cNvSpPr>
            <a:spLocks noGrp="1"/>
          </p:cNvSpPr>
          <p:nvPr>
            <p:ph type="title"/>
          </p:nvPr>
        </p:nvSpPr>
        <p:spPr>
          <a:xfrm>
            <a:off x="0" y="-360"/>
            <a:ext cx="91440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ffffff"/>
                </a:solidFill>
                <a:effectLst/>
                <a:uFillTx/>
                <a:latin typeface="Plantin"/>
              </a:rPr>
              <a:t>ISDA Cross-Agreement Bridge</a:t>
            </a:r>
            <a:endParaRPr b="1" lang="en-US" sz="4400" strike="noStrike" u="none">
              <a:solidFill>
                <a:srgbClr val="ffffff"/>
              </a:solidFill>
              <a:effectLst/>
              <a:uFillTx/>
              <a:latin typeface="Plantin"/>
            </a:endParaRPr>
          </a:p>
        </p:txBody>
      </p:sp>
      <p:sp>
        <p:nvSpPr>
          <p:cNvPr id="189" name=""/>
          <p:cNvSpPr/>
          <p:nvPr/>
        </p:nvSpPr>
        <p:spPr>
          <a:xfrm>
            <a:off x="380880" y="990720"/>
            <a:ext cx="8431200" cy="0"/>
          </a:xfrm>
          <a:prstGeom prst="line">
            <a:avLst/>
          </a:prstGeom>
          <a:ln w="25560">
            <a:solidFill>
              <a:srgbClr val="cecece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304920" y="6172200"/>
            <a:ext cx="1143000" cy="51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cecece"/>
                </a:solidFill>
                <a:effectLst/>
                <a:uFillTx/>
                <a:latin typeface="Times New Roman"/>
              </a:rPr>
              <a:t>ISDA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457200" y="1219320"/>
            <a:ext cx="8153280" cy="504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914400" indent="-914400" algn="ctr">
              <a:spcBef>
                <a:spcPts val="1624"/>
              </a:spcBef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Scenario 5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914400" indent="-914400">
              <a:spcBef>
                <a:spcPts val="1375"/>
              </a:spcBef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1.</a:t>
            </a: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Parties X and Y have entered into the following agreements: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914400" indent="-914400">
              <a:spcBef>
                <a:spcPts val="1375"/>
              </a:spcBef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ISDA Master Agreement</a:t>
            </a:r>
            <a:br>
              <a:rPr sz="2200"/>
            </a:b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GMRA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914400" indent="-914400">
              <a:spcBef>
                <a:spcPts val="1375"/>
              </a:spcBef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2.</a:t>
            </a: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ISDA Master Agreement </a:t>
            </a:r>
            <a:r>
              <a:rPr b="0" i="1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does NOT include Bridge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914400" indent="-914400">
              <a:spcBef>
                <a:spcPts val="1375"/>
              </a:spcBef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3.</a:t>
            </a: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	</a:t>
            </a:r>
            <a:r>
              <a:rPr b="0" i="1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“Specified Transaction” includes repo transactions between the parties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914400" indent="-914400">
              <a:spcBef>
                <a:spcPts val="1375"/>
              </a:spcBef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4.</a:t>
            </a: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A default (not insolvency), with respect to Party X, under a repo transaction occurs, constituting a Default under Specified Transaction under Section 5(a)(v) of the ISDA Master Agreement, and, of course, an Event of Default under the GMRA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 spd="slow">
    <p:strips dir="rd"/>
  </p:transition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00008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0" y="-360"/>
            <a:ext cx="91440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ffffff"/>
                </a:solidFill>
                <a:effectLst/>
                <a:uFillTx/>
                <a:latin typeface="Plantin"/>
              </a:rPr>
              <a:t>ISDA Cross-Agreement Bridge</a:t>
            </a:r>
            <a:endParaRPr b="1" lang="en-US" sz="4400" strike="noStrike" u="none">
              <a:solidFill>
                <a:srgbClr val="ffffff"/>
              </a:solidFill>
              <a:effectLst/>
              <a:uFillTx/>
              <a:latin typeface="Plantin"/>
            </a:endParaRPr>
          </a:p>
        </p:txBody>
      </p:sp>
      <p:sp>
        <p:nvSpPr>
          <p:cNvPr id="30" name=""/>
          <p:cNvSpPr/>
          <p:nvPr/>
        </p:nvSpPr>
        <p:spPr>
          <a:xfrm>
            <a:off x="380880" y="990720"/>
            <a:ext cx="8431200" cy="0"/>
          </a:xfrm>
          <a:prstGeom prst="line">
            <a:avLst/>
          </a:prstGeom>
          <a:ln w="25560">
            <a:solidFill>
              <a:srgbClr val="cecece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609480" y="2057400"/>
            <a:ext cx="1524240" cy="685800"/>
          </a:xfrm>
          <a:prstGeom prst="rect">
            <a:avLst/>
          </a:prstGeom>
          <a:noFill/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afd00"/>
                </a:solidFill>
                <a:effectLst/>
                <a:uFillTx/>
                <a:latin typeface="Plantin"/>
              </a:rPr>
              <a:t>ISDA Master Agreement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304920" y="6172200"/>
            <a:ext cx="1143000" cy="51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cecece"/>
                </a:solidFill>
                <a:effectLst/>
                <a:uFillTx/>
                <a:latin typeface="Times New Roman"/>
              </a:rPr>
              <a:t>ISDA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609480" y="5410080"/>
            <a:ext cx="2057400" cy="685800"/>
          </a:xfrm>
          <a:prstGeom prst="rect">
            <a:avLst/>
          </a:prstGeom>
          <a:noFill/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afd00"/>
                </a:solidFill>
                <a:effectLst/>
                <a:uFillTx/>
                <a:latin typeface="Plantin"/>
              </a:rPr>
              <a:t>Master Securities Loan Agreement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609480" y="2895480"/>
            <a:ext cx="2514600" cy="685800"/>
          </a:xfrm>
          <a:prstGeom prst="rect">
            <a:avLst/>
          </a:prstGeom>
          <a:noFill/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afd00"/>
                </a:solidFill>
                <a:effectLst/>
                <a:uFillTx/>
                <a:latin typeface="Plantin"/>
              </a:rPr>
              <a:t>Global Master Repurchase Agreement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3429000" y="2895480"/>
            <a:ext cx="2286000" cy="990720"/>
          </a:xfrm>
          <a:prstGeom prst="rect">
            <a:avLst/>
          </a:prstGeom>
          <a:noFill/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afd00"/>
                </a:solidFill>
                <a:effectLst/>
                <a:uFillTx/>
                <a:latin typeface="Plantin"/>
              </a:rPr>
              <a:t>International Foreign Exchange Master Agreement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3429000" y="2057400"/>
            <a:ext cx="2362320" cy="685800"/>
          </a:xfrm>
          <a:prstGeom prst="rect">
            <a:avLst/>
          </a:prstGeom>
          <a:noFill/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afd00"/>
                </a:solidFill>
                <a:effectLst/>
                <a:uFillTx/>
                <a:latin typeface="Plantin"/>
              </a:rPr>
              <a:t>Overseas Securities Lender’s Agreement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3429000" y="4038480"/>
            <a:ext cx="2514600" cy="990720"/>
          </a:xfrm>
          <a:prstGeom prst="rect">
            <a:avLst/>
          </a:prstGeom>
          <a:noFill/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afd00"/>
                </a:solidFill>
                <a:effectLst/>
                <a:uFillTx/>
                <a:latin typeface="Plantin"/>
              </a:rPr>
              <a:t>International Currency Options Market Master Agreement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609480" y="3733920"/>
            <a:ext cx="2133720" cy="685800"/>
          </a:xfrm>
          <a:prstGeom prst="rect">
            <a:avLst/>
          </a:prstGeom>
          <a:noFill/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afd00"/>
                </a:solidFill>
                <a:effectLst/>
                <a:uFillTx/>
                <a:latin typeface="Plantin"/>
              </a:rPr>
              <a:t>Master Repurchase Agreement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3429000" y="5181480"/>
            <a:ext cx="2057400" cy="685800"/>
          </a:xfrm>
          <a:prstGeom prst="rect">
            <a:avLst/>
          </a:prstGeom>
          <a:noFill/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afd00"/>
                </a:solidFill>
                <a:effectLst/>
                <a:uFillTx/>
                <a:latin typeface="Plantin"/>
              </a:rPr>
              <a:t>European Master Agreement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609480" y="4572000"/>
            <a:ext cx="2210040" cy="685800"/>
          </a:xfrm>
          <a:prstGeom prst="rect">
            <a:avLst/>
          </a:prstGeom>
          <a:noFill/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afd00"/>
                </a:solidFill>
                <a:effectLst/>
                <a:uFillTx/>
                <a:latin typeface="Plantin"/>
              </a:rPr>
              <a:t>FOA Master Netting Agreement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6248520" y="2057400"/>
            <a:ext cx="1904760" cy="685800"/>
          </a:xfrm>
          <a:prstGeom prst="rect">
            <a:avLst/>
          </a:prstGeom>
          <a:noFill/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afd00"/>
                </a:solidFill>
                <a:effectLst/>
                <a:uFillTx/>
                <a:latin typeface="Plantin"/>
              </a:rPr>
              <a:t>EFET - General Agreement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6248520" y="3962520"/>
            <a:ext cx="2209680" cy="761760"/>
          </a:xfrm>
          <a:prstGeom prst="rect">
            <a:avLst/>
          </a:prstGeom>
          <a:noFill/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afd00"/>
                </a:solidFill>
                <a:effectLst/>
                <a:uFillTx/>
                <a:latin typeface="Plantin"/>
              </a:rPr>
              <a:t>EFAA - Grid Trade Master Agreement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762120" y="1219320"/>
            <a:ext cx="7924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Variety of agreements in parties’ trading relationship: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6248520" y="2895480"/>
            <a:ext cx="2209680" cy="914400"/>
          </a:xfrm>
          <a:prstGeom prst="rect">
            <a:avLst/>
          </a:prstGeom>
          <a:noFill/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afd00"/>
                </a:solidFill>
                <a:effectLst/>
                <a:uFillTx/>
                <a:latin typeface="Plantin"/>
              </a:rPr>
              <a:t>Nordic Association - Financial Energy Master Agreement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 spd="slow">
    <p:strips dir="rd"/>
  </p:transition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00008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PlaceHolder 1"/>
          <p:cNvSpPr>
            <a:spLocks noGrp="1"/>
          </p:cNvSpPr>
          <p:nvPr>
            <p:ph type="title"/>
          </p:nvPr>
        </p:nvSpPr>
        <p:spPr>
          <a:xfrm>
            <a:off x="0" y="-360"/>
            <a:ext cx="91440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ffffff"/>
                </a:solidFill>
                <a:effectLst/>
                <a:uFillTx/>
                <a:latin typeface="Plantin"/>
              </a:rPr>
              <a:t>ISDA Cross-Agreement Bridge</a:t>
            </a:r>
            <a:endParaRPr b="1" lang="en-US" sz="4400" strike="noStrike" u="none">
              <a:solidFill>
                <a:srgbClr val="ffffff"/>
              </a:solidFill>
              <a:effectLst/>
              <a:uFillTx/>
              <a:latin typeface="Plantin"/>
            </a:endParaRPr>
          </a:p>
        </p:txBody>
      </p:sp>
      <p:sp>
        <p:nvSpPr>
          <p:cNvPr id="193" name=""/>
          <p:cNvSpPr/>
          <p:nvPr/>
        </p:nvSpPr>
        <p:spPr>
          <a:xfrm>
            <a:off x="380880" y="990720"/>
            <a:ext cx="8431200" cy="0"/>
          </a:xfrm>
          <a:prstGeom prst="line">
            <a:avLst/>
          </a:prstGeom>
          <a:ln w="25560">
            <a:solidFill>
              <a:srgbClr val="cecece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304920" y="6172200"/>
            <a:ext cx="1143000" cy="51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cecece"/>
                </a:solidFill>
                <a:effectLst/>
                <a:uFillTx/>
                <a:latin typeface="Times New Roman"/>
              </a:rPr>
              <a:t>ISDA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457200" y="1219320"/>
            <a:ext cx="8153280" cy="178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914400" indent="-914400">
              <a:spcBef>
                <a:spcPts val="1375"/>
              </a:spcBef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The Bridge will not apply.  Party Y may: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914400" indent="-914400">
              <a:spcBef>
                <a:spcPts val="1375"/>
              </a:spcBef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(a)</a:t>
            </a: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close out transactions outstanding under the ISDA; and/or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914400" indent="-914400">
              <a:spcBef>
                <a:spcPts val="1375"/>
              </a:spcBef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(b)</a:t>
            </a: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close out transactions outstanding under the GMRA, in accordance with the provisions of the GMRA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 spd="slow">
    <p:strips dir="rd"/>
  </p:transition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00008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PlaceHolder 1"/>
          <p:cNvSpPr>
            <a:spLocks noGrp="1"/>
          </p:cNvSpPr>
          <p:nvPr>
            <p:ph type="title"/>
          </p:nvPr>
        </p:nvSpPr>
        <p:spPr>
          <a:xfrm>
            <a:off x="0" y="-360"/>
            <a:ext cx="91440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ffffff"/>
                </a:solidFill>
                <a:effectLst/>
                <a:uFillTx/>
                <a:latin typeface="Plantin"/>
              </a:rPr>
              <a:t>ISDA Cross-Agreement Bridge</a:t>
            </a:r>
            <a:endParaRPr b="1" lang="en-US" sz="4400" strike="noStrike" u="none">
              <a:solidFill>
                <a:srgbClr val="ffffff"/>
              </a:solidFill>
              <a:effectLst/>
              <a:uFillTx/>
              <a:latin typeface="Plantin"/>
            </a:endParaRPr>
          </a:p>
        </p:txBody>
      </p:sp>
      <p:sp>
        <p:nvSpPr>
          <p:cNvPr id="197" name=""/>
          <p:cNvSpPr/>
          <p:nvPr/>
        </p:nvSpPr>
        <p:spPr>
          <a:xfrm>
            <a:off x="380880" y="990720"/>
            <a:ext cx="8431200" cy="0"/>
          </a:xfrm>
          <a:prstGeom prst="line">
            <a:avLst/>
          </a:prstGeom>
          <a:ln w="25560">
            <a:solidFill>
              <a:srgbClr val="cecece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304920" y="6172200"/>
            <a:ext cx="1143000" cy="51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cecece"/>
                </a:solidFill>
                <a:effectLst/>
                <a:uFillTx/>
                <a:latin typeface="Times New Roman"/>
              </a:rPr>
              <a:t>ISDA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457200" y="1219320"/>
            <a:ext cx="8153280" cy="131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Although Party Y may close out transactions under either or both the GMRA and the ISDA, if it does close out transactions under both agreements, it will not achieve a net close-out position.  Two different amounts will be due, although this time (c.f. Scenario 1, option (b)), Party X is not insolvent: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5867280" y="3733920"/>
            <a:ext cx="1219320" cy="457200"/>
          </a:xfrm>
          <a:prstGeom prst="rect">
            <a:avLst/>
          </a:prstGeom>
          <a:noFill/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Plantin"/>
              </a:rPr>
              <a:t>ISDA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1600200" y="3733920"/>
            <a:ext cx="1219320" cy="457200"/>
          </a:xfrm>
          <a:prstGeom prst="rect">
            <a:avLst/>
          </a:prstGeom>
          <a:noFill/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Plantin"/>
              </a:rPr>
              <a:t>GMRA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1066680" y="3048120"/>
            <a:ext cx="2210040" cy="457200"/>
          </a:xfrm>
          <a:prstGeom prst="rect">
            <a:avLst/>
          </a:prstGeom>
          <a:noFill/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Plantin"/>
              </a:rPr>
              <a:t>Repo transactions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914400" y="4419720"/>
            <a:ext cx="2590920" cy="1066680"/>
          </a:xfrm>
          <a:prstGeom prst="rect">
            <a:avLst/>
          </a:prstGeom>
          <a:noFill/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dc0000"/>
                </a:solidFill>
                <a:effectLst/>
                <a:uFillTx/>
                <a:latin typeface="Plantin"/>
              </a:rPr>
              <a:t>GMRA net close-out amount: USD 10m due to Party X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5029200" y="3048120"/>
            <a:ext cx="2895480" cy="457200"/>
          </a:xfrm>
          <a:prstGeom prst="rect">
            <a:avLst/>
          </a:prstGeom>
          <a:noFill/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Plantin"/>
              </a:rPr>
              <a:t>Derivative transactions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2209680" y="3505320"/>
            <a:ext cx="0" cy="228600"/>
          </a:xfrm>
          <a:prstGeom prst="line">
            <a:avLst/>
          </a:prstGeom>
          <a:ln w="12600">
            <a:solidFill>
              <a:srgbClr val="fc0128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4952880" y="4419720"/>
            <a:ext cx="3048120" cy="761760"/>
          </a:xfrm>
          <a:prstGeom prst="rect">
            <a:avLst/>
          </a:prstGeom>
          <a:noFill/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dc0000"/>
                </a:solidFill>
                <a:effectLst/>
                <a:uFillTx/>
                <a:latin typeface="Plantin"/>
              </a:rPr>
              <a:t>ISDA Settlement Amount:</a:t>
            </a:r>
            <a:br>
              <a:rPr sz="2000"/>
            </a:br>
            <a:r>
              <a:rPr b="1" i="1" lang="en-US" sz="2000" strike="noStrike" u="none">
                <a:solidFill>
                  <a:srgbClr val="dc0000"/>
                </a:solidFill>
                <a:effectLst/>
                <a:uFillTx/>
                <a:latin typeface="Plantin"/>
              </a:rPr>
              <a:t>USD 15m due to Party 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2209680" y="4191120"/>
            <a:ext cx="0" cy="228600"/>
          </a:xfrm>
          <a:prstGeom prst="line">
            <a:avLst/>
          </a:prstGeom>
          <a:ln w="12600">
            <a:solidFill>
              <a:srgbClr val="fc0128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6477120" y="3505320"/>
            <a:ext cx="0" cy="228600"/>
          </a:xfrm>
          <a:prstGeom prst="line">
            <a:avLst/>
          </a:prstGeom>
          <a:ln w="12600">
            <a:solidFill>
              <a:srgbClr val="fc0128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6477120" y="4191120"/>
            <a:ext cx="0" cy="228600"/>
          </a:xfrm>
          <a:prstGeom prst="line">
            <a:avLst/>
          </a:prstGeom>
          <a:ln w="12600">
            <a:solidFill>
              <a:srgbClr val="fc0128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 spd="slow">
    <p:strips dir="rd"/>
  </p:transition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00008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0" y="-360"/>
            <a:ext cx="91440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ffffff"/>
                </a:solidFill>
                <a:effectLst/>
                <a:uFillTx/>
                <a:latin typeface="Plantin"/>
              </a:rPr>
              <a:t>ISDA Cross-Agreement Bridge</a:t>
            </a:r>
            <a:endParaRPr b="1" lang="en-US" sz="4400" strike="noStrike" u="none">
              <a:solidFill>
                <a:srgbClr val="ffffff"/>
              </a:solidFill>
              <a:effectLst/>
              <a:uFillTx/>
              <a:latin typeface="Plantin"/>
            </a:endParaRPr>
          </a:p>
        </p:txBody>
      </p:sp>
      <p:sp>
        <p:nvSpPr>
          <p:cNvPr id="46" name=""/>
          <p:cNvSpPr/>
          <p:nvPr/>
        </p:nvSpPr>
        <p:spPr>
          <a:xfrm>
            <a:off x="380880" y="990720"/>
            <a:ext cx="8431200" cy="0"/>
          </a:xfrm>
          <a:prstGeom prst="line">
            <a:avLst/>
          </a:prstGeom>
          <a:ln w="25560">
            <a:solidFill>
              <a:srgbClr val="cecece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304920" y="6172200"/>
            <a:ext cx="1143000" cy="51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cecece"/>
                </a:solidFill>
                <a:effectLst/>
                <a:uFillTx/>
                <a:latin typeface="Times New Roman"/>
              </a:rPr>
              <a:t>ISDA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5029200" y="5029200"/>
            <a:ext cx="1219320" cy="609480"/>
          </a:xfrm>
          <a:prstGeom prst="rect">
            <a:avLst/>
          </a:prstGeom>
          <a:noFill/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afd00"/>
                </a:solidFill>
                <a:effectLst/>
                <a:uFillTx/>
                <a:latin typeface="Plantin"/>
              </a:rPr>
              <a:t>OSLA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609480" y="1219320"/>
            <a:ext cx="7925040" cy="48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Using a “Master Master”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2971800" y="5029200"/>
            <a:ext cx="1371600" cy="609480"/>
          </a:xfrm>
          <a:prstGeom prst="rect">
            <a:avLst/>
          </a:prstGeom>
          <a:noFill/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afd00"/>
                </a:solidFill>
                <a:effectLst/>
                <a:uFillTx/>
                <a:latin typeface="Plantin"/>
              </a:rPr>
              <a:t>GMRA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6934320" y="5029200"/>
            <a:ext cx="1295280" cy="609480"/>
          </a:xfrm>
          <a:prstGeom prst="rect">
            <a:avLst/>
          </a:prstGeom>
          <a:noFill/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afd00"/>
                </a:solidFill>
                <a:effectLst/>
                <a:uFillTx/>
                <a:latin typeface="Plantin"/>
              </a:rPr>
              <a:t>MRA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1066680" y="5029200"/>
            <a:ext cx="1219320" cy="609480"/>
          </a:xfrm>
          <a:prstGeom prst="rect">
            <a:avLst/>
          </a:prstGeom>
          <a:noFill/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afd00"/>
                </a:solidFill>
                <a:effectLst/>
                <a:uFillTx/>
                <a:latin typeface="Plantin"/>
              </a:rPr>
              <a:t>ISDA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3352680" y="2438280"/>
            <a:ext cx="2590920" cy="1447920"/>
          </a:xfrm>
          <a:prstGeom prst="rect">
            <a:avLst/>
          </a:prstGeom>
          <a:solidFill>
            <a:srgbClr val="e40000"/>
          </a:solidFill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Plantin"/>
              </a:rPr>
              <a:t>Cross-Product Master Agreement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 flipH="1">
            <a:off x="2286000" y="3962520"/>
            <a:ext cx="990720" cy="914400"/>
          </a:xfrm>
          <a:prstGeom prst="line">
            <a:avLst/>
          </a:prstGeom>
          <a:ln w="2844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 flipH="1">
            <a:off x="3886200" y="3962520"/>
            <a:ext cx="533520" cy="914400"/>
          </a:xfrm>
          <a:prstGeom prst="line">
            <a:avLst/>
          </a:prstGeom>
          <a:ln w="2844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5029200" y="3962520"/>
            <a:ext cx="533520" cy="914400"/>
          </a:xfrm>
          <a:prstGeom prst="line">
            <a:avLst/>
          </a:prstGeom>
          <a:ln w="2844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6019920" y="3962520"/>
            <a:ext cx="990360" cy="914400"/>
          </a:xfrm>
          <a:prstGeom prst="line">
            <a:avLst/>
          </a:prstGeom>
          <a:ln w="2844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 spd="slow">
    <p:strips dir="rd"/>
  </p:transition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00008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0" y="-360"/>
            <a:ext cx="91440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ffffff"/>
                </a:solidFill>
                <a:effectLst/>
                <a:uFillTx/>
                <a:latin typeface="Plantin"/>
              </a:rPr>
              <a:t>ISDA Cross-Agreement Bridge</a:t>
            </a:r>
            <a:endParaRPr b="1" lang="en-US" sz="4400" strike="noStrike" u="none">
              <a:solidFill>
                <a:srgbClr val="ffffff"/>
              </a:solidFill>
              <a:effectLst/>
              <a:uFillTx/>
              <a:latin typeface="Plantin"/>
            </a:endParaRPr>
          </a:p>
        </p:txBody>
      </p:sp>
      <p:sp>
        <p:nvSpPr>
          <p:cNvPr id="59" name=""/>
          <p:cNvSpPr/>
          <p:nvPr/>
        </p:nvSpPr>
        <p:spPr>
          <a:xfrm>
            <a:off x="380880" y="990720"/>
            <a:ext cx="8431200" cy="0"/>
          </a:xfrm>
          <a:prstGeom prst="line">
            <a:avLst/>
          </a:prstGeom>
          <a:ln w="25560">
            <a:solidFill>
              <a:srgbClr val="cecece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304920" y="6172200"/>
            <a:ext cx="1143000" cy="51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cecece"/>
                </a:solidFill>
                <a:effectLst/>
                <a:uFillTx/>
                <a:latin typeface="Times New Roman"/>
              </a:rPr>
              <a:t>ISDA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3886200" y="5029200"/>
            <a:ext cx="1219320" cy="609480"/>
          </a:xfrm>
          <a:prstGeom prst="rect">
            <a:avLst/>
          </a:prstGeom>
          <a:noFill/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afd00"/>
                </a:solidFill>
                <a:effectLst/>
                <a:uFillTx/>
                <a:latin typeface="Plantin"/>
              </a:rPr>
              <a:t>OSLA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457200" y="1219320"/>
            <a:ext cx="8229600" cy="48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Using the ISDA Master Agreement as a “Master Master”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1676520" y="5029200"/>
            <a:ext cx="1371600" cy="609480"/>
          </a:xfrm>
          <a:prstGeom prst="rect">
            <a:avLst/>
          </a:prstGeom>
          <a:noFill/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afd00"/>
                </a:solidFill>
                <a:effectLst/>
                <a:uFillTx/>
                <a:latin typeface="Plantin"/>
              </a:rPr>
              <a:t>GMRA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5943600" y="5029200"/>
            <a:ext cx="1295280" cy="609480"/>
          </a:xfrm>
          <a:prstGeom prst="rect">
            <a:avLst/>
          </a:prstGeom>
          <a:noFill/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afd00"/>
                </a:solidFill>
                <a:effectLst/>
                <a:uFillTx/>
                <a:latin typeface="Plantin"/>
              </a:rPr>
              <a:t>MRA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3276720" y="2362320"/>
            <a:ext cx="2438280" cy="1904760"/>
          </a:xfrm>
          <a:prstGeom prst="rect">
            <a:avLst/>
          </a:prstGeom>
          <a:solidFill>
            <a:srgbClr val="e40000"/>
          </a:solidFill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Plantin"/>
              </a:rPr>
              <a:t>ISDA Master Agreement </a:t>
            </a:r>
            <a:r>
              <a:rPr b="1" i="1" lang="en-US" sz="2800" strike="noStrike" u="none">
                <a:solidFill>
                  <a:srgbClr val="ffcc00"/>
                </a:solidFill>
                <a:effectLst/>
                <a:uFillTx/>
                <a:latin typeface="Plantin"/>
              </a:rPr>
              <a:t>plus</a:t>
            </a:r>
            <a:r>
              <a:rPr b="1" i="1" lang="en-US" sz="2800" strike="noStrike" u="none">
                <a:solidFill>
                  <a:srgbClr val="ffffff"/>
                </a:solidFill>
                <a:effectLst/>
                <a:uFillTx/>
                <a:latin typeface="Plantin"/>
              </a:rPr>
              <a:t> </a:t>
            </a:r>
            <a:br>
              <a:rPr sz="2800"/>
            </a:b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Plantin"/>
              </a:rPr>
              <a:t>Bridge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 flipH="1">
            <a:off x="2514240" y="4343400"/>
            <a:ext cx="685800" cy="533520"/>
          </a:xfrm>
          <a:prstGeom prst="line">
            <a:avLst/>
          </a:prstGeom>
          <a:ln w="2844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4495680" y="4343400"/>
            <a:ext cx="0" cy="533520"/>
          </a:xfrm>
          <a:prstGeom prst="line">
            <a:avLst/>
          </a:prstGeom>
          <a:ln w="2844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5791320" y="4343400"/>
            <a:ext cx="685800" cy="533520"/>
          </a:xfrm>
          <a:prstGeom prst="line">
            <a:avLst/>
          </a:prstGeom>
          <a:ln w="2844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 spd="slow">
    <p:strips dir="rd"/>
  </p:transition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00008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0" y="-360"/>
            <a:ext cx="91440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ffffff"/>
                </a:solidFill>
                <a:effectLst/>
                <a:uFillTx/>
                <a:latin typeface="Plantin"/>
              </a:rPr>
              <a:t>ISDA Cross-Agreement Bridge</a:t>
            </a:r>
            <a:endParaRPr b="1" lang="en-US" sz="4400" strike="noStrike" u="none">
              <a:solidFill>
                <a:srgbClr val="ffffff"/>
              </a:solidFill>
              <a:effectLst/>
              <a:uFillTx/>
              <a:latin typeface="Plantin"/>
            </a:endParaRPr>
          </a:p>
        </p:txBody>
      </p:sp>
      <p:sp>
        <p:nvSpPr>
          <p:cNvPr id="70" name=""/>
          <p:cNvSpPr/>
          <p:nvPr/>
        </p:nvSpPr>
        <p:spPr>
          <a:xfrm>
            <a:off x="380880" y="990720"/>
            <a:ext cx="8431200" cy="0"/>
          </a:xfrm>
          <a:prstGeom prst="line">
            <a:avLst/>
          </a:prstGeom>
          <a:ln w="25560">
            <a:solidFill>
              <a:srgbClr val="cecece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304920" y="6172200"/>
            <a:ext cx="1143000" cy="51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cecece"/>
                </a:solidFill>
                <a:effectLst/>
                <a:uFillTx/>
                <a:latin typeface="Times New Roman"/>
              </a:rPr>
              <a:t>ISDA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457200" y="1219320"/>
            <a:ext cx="8153280" cy="4889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914400" indent="-914400" algn="ctr">
              <a:spcBef>
                <a:spcPts val="1624"/>
              </a:spcBef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Scenario 1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914400" indent="-914400">
              <a:spcBef>
                <a:spcPts val="1375"/>
              </a:spcBef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1.</a:t>
            </a: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Parties X and Y have entered into the following agreements: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914400" indent="-914400">
              <a:spcBef>
                <a:spcPts val="1375"/>
              </a:spcBef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ISDA Master Agreement</a:t>
            </a:r>
            <a:br>
              <a:rPr sz="2200"/>
            </a:b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GMRA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914400" indent="-914400">
              <a:spcBef>
                <a:spcPts val="1375"/>
              </a:spcBef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2.</a:t>
            </a: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ISDA Master Agreement includes Bridge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914400" indent="-914400">
              <a:spcBef>
                <a:spcPts val="1375"/>
              </a:spcBef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3.</a:t>
            </a: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GMRA specified as Bridged Agreement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914400" indent="-914400">
              <a:spcBef>
                <a:spcPts val="1375"/>
              </a:spcBef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4.</a:t>
            </a: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Standard Bridging Events apply (i.e. all Events of Default under the ISDA Master Agreement)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914400" indent="-914400">
              <a:spcBef>
                <a:spcPts val="1375"/>
              </a:spcBef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5.</a:t>
            </a: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Event occurs that constitutes, with respect to Party X, an Event of Default under the ISDA Master Agreement and an event of default under the Bridged Agreement (GMRA)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 spd="slow">
    <p:strips dir="rd"/>
  </p:transition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00008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0" y="-360"/>
            <a:ext cx="91440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ffffff"/>
                </a:solidFill>
                <a:effectLst/>
                <a:uFillTx/>
                <a:latin typeface="Plantin"/>
              </a:rPr>
              <a:t>ISDA Cross-Agreement Bridge</a:t>
            </a:r>
            <a:endParaRPr b="1" lang="en-US" sz="4400" strike="noStrike" u="none">
              <a:solidFill>
                <a:srgbClr val="ffffff"/>
              </a:solidFill>
              <a:effectLst/>
              <a:uFillTx/>
              <a:latin typeface="Plantin"/>
            </a:endParaRPr>
          </a:p>
        </p:txBody>
      </p:sp>
      <p:sp>
        <p:nvSpPr>
          <p:cNvPr id="74" name=""/>
          <p:cNvSpPr/>
          <p:nvPr/>
        </p:nvSpPr>
        <p:spPr>
          <a:xfrm>
            <a:off x="380880" y="990720"/>
            <a:ext cx="8431200" cy="0"/>
          </a:xfrm>
          <a:prstGeom prst="line">
            <a:avLst/>
          </a:prstGeom>
          <a:ln w="25560">
            <a:solidFill>
              <a:srgbClr val="cecece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304920" y="6172200"/>
            <a:ext cx="1143000" cy="51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cecece"/>
                </a:solidFill>
                <a:effectLst/>
                <a:uFillTx/>
                <a:latin typeface="Times New Roman"/>
              </a:rPr>
              <a:t>ISDA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457200" y="1219320"/>
            <a:ext cx="8153280" cy="498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914400" indent="-914400">
              <a:spcBef>
                <a:spcPts val="1375"/>
              </a:spcBef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Party Y may close out transactions outstanding under the ISDA, and: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914400" indent="-914400">
              <a:spcBef>
                <a:spcPts val="1375"/>
              </a:spcBef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(a)</a:t>
            </a: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rely on the provisions of the Bridge, which: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914400" indent="-914400">
              <a:spcBef>
                <a:spcPts val="1375"/>
              </a:spcBef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(i)</a:t>
            </a: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deem the event to constitute an Event of Default under the GMRA;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914400" indent="-914400">
              <a:spcBef>
                <a:spcPts val="1375"/>
              </a:spcBef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(ii)</a:t>
            </a: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provide for transactions under the GMRA to be closed out and valued in accordance with the GMRA; and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914400" indent="-914400">
              <a:spcBef>
                <a:spcPts val="1375"/>
              </a:spcBef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(iii)</a:t>
            </a: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provide for the net close-out amount due in respect of those transactions to be included in the Section 6 close-out mechanics of the ISDA as Unpaid Amounts; or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914400" indent="-914400">
              <a:spcBef>
                <a:spcPts val="1375"/>
              </a:spcBef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(b)</a:t>
            </a: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promptly notify Party X that the Bridge will not apply and close out (or not) transactions outstanding under the GMRA pursuant to the provisions of the GMRA itself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 spd="slow">
    <p:strips dir="rd"/>
  </p:transition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00008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0" y="-360"/>
            <a:ext cx="91440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ffffff"/>
                </a:solidFill>
                <a:effectLst/>
                <a:uFillTx/>
                <a:latin typeface="Plantin"/>
              </a:rPr>
              <a:t>ISDA Cross-Agreement Bridge</a:t>
            </a:r>
            <a:endParaRPr b="1" lang="en-US" sz="4400" strike="noStrike" u="none">
              <a:solidFill>
                <a:srgbClr val="ffffff"/>
              </a:solidFill>
              <a:effectLst/>
              <a:uFillTx/>
              <a:latin typeface="Plantin"/>
            </a:endParaRPr>
          </a:p>
        </p:txBody>
      </p:sp>
      <p:sp>
        <p:nvSpPr>
          <p:cNvPr id="78" name=""/>
          <p:cNvSpPr/>
          <p:nvPr/>
        </p:nvSpPr>
        <p:spPr>
          <a:xfrm>
            <a:off x="380880" y="990720"/>
            <a:ext cx="8431200" cy="0"/>
          </a:xfrm>
          <a:prstGeom prst="line">
            <a:avLst/>
          </a:prstGeom>
          <a:ln w="25560">
            <a:solidFill>
              <a:srgbClr val="cecece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304920" y="6172200"/>
            <a:ext cx="1143000" cy="51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cecece"/>
                </a:solidFill>
                <a:effectLst/>
                <a:uFillTx/>
                <a:latin typeface="Times New Roman"/>
              </a:rPr>
              <a:t>ISDA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457200" y="1219320"/>
            <a:ext cx="8153280" cy="131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If Party Y chooses option (a), it may achieve a form of cross-product netting.  Only the Settlement Amount due under the ISDA (taking into account the net close-out amount due in respect of transactions under the GMRA) will be payable to, or by, Party Y: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5791320" y="3200400"/>
            <a:ext cx="1218960" cy="457200"/>
          </a:xfrm>
          <a:prstGeom prst="rect">
            <a:avLst/>
          </a:prstGeom>
          <a:noFill/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Plantin"/>
              </a:rPr>
              <a:t>ISDA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1600200" y="3505320"/>
            <a:ext cx="1219320" cy="457200"/>
          </a:xfrm>
          <a:prstGeom prst="rect">
            <a:avLst/>
          </a:prstGeom>
          <a:noFill/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Plantin"/>
              </a:rPr>
              <a:t>GMRA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1066680" y="2819520"/>
            <a:ext cx="2210040" cy="457200"/>
          </a:xfrm>
          <a:prstGeom prst="rect">
            <a:avLst/>
          </a:prstGeom>
          <a:noFill/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Plantin"/>
              </a:rPr>
              <a:t>Repo transactions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914400" y="4191120"/>
            <a:ext cx="2590920" cy="1066680"/>
          </a:xfrm>
          <a:prstGeom prst="rect">
            <a:avLst/>
          </a:prstGeom>
          <a:noFill/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Plantin"/>
              </a:rPr>
              <a:t>GMRA net close-out amount (USD 10m due to Party X)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4876920" y="3886200"/>
            <a:ext cx="3047760" cy="1371600"/>
          </a:xfrm>
          <a:prstGeom prst="rect">
            <a:avLst/>
          </a:prstGeom>
          <a:noFill/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Plantin"/>
              </a:rPr>
              <a:t>Section 6 close-out mechanics (USD 15m due to Party Y in respect of derivative transactions)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4952880" y="2514600"/>
            <a:ext cx="2895840" cy="457200"/>
          </a:xfrm>
          <a:prstGeom prst="rect">
            <a:avLst/>
          </a:prstGeom>
          <a:noFill/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Plantin"/>
              </a:rPr>
              <a:t>Derivative transactions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2209680" y="3276720"/>
            <a:ext cx="0" cy="228600"/>
          </a:xfrm>
          <a:prstGeom prst="line">
            <a:avLst/>
          </a:prstGeom>
          <a:ln w="12600">
            <a:solidFill>
              <a:srgbClr val="fc0128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3505320" y="4648320"/>
            <a:ext cx="1371600" cy="0"/>
          </a:xfrm>
          <a:prstGeom prst="line">
            <a:avLst/>
          </a:prstGeom>
          <a:ln w="12600">
            <a:solidFill>
              <a:srgbClr val="fc0128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4876920" y="5486400"/>
            <a:ext cx="3047760" cy="762120"/>
          </a:xfrm>
          <a:prstGeom prst="rect">
            <a:avLst/>
          </a:prstGeom>
          <a:noFill/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dc0000"/>
                </a:solidFill>
                <a:effectLst/>
                <a:uFillTx/>
                <a:latin typeface="Plantin"/>
              </a:rPr>
              <a:t>ISDA Settlement Amount:</a:t>
            </a:r>
            <a:br>
              <a:rPr sz="2000"/>
            </a:br>
            <a:r>
              <a:rPr b="1" i="1" lang="en-US" sz="2000" strike="noStrike" u="none">
                <a:solidFill>
                  <a:srgbClr val="dc0000"/>
                </a:solidFill>
                <a:effectLst/>
                <a:uFillTx/>
                <a:latin typeface="Plantin"/>
              </a:rPr>
              <a:t>USD 5m due to Party 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2209680" y="3962520"/>
            <a:ext cx="0" cy="228600"/>
          </a:xfrm>
          <a:prstGeom prst="line">
            <a:avLst/>
          </a:prstGeom>
          <a:ln w="12600">
            <a:solidFill>
              <a:srgbClr val="fc0128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6400800" y="2971800"/>
            <a:ext cx="0" cy="228600"/>
          </a:xfrm>
          <a:prstGeom prst="line">
            <a:avLst/>
          </a:prstGeom>
          <a:ln w="12600">
            <a:solidFill>
              <a:srgbClr val="fc0128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6400800" y="5257800"/>
            <a:ext cx="0" cy="228600"/>
          </a:xfrm>
          <a:prstGeom prst="line">
            <a:avLst/>
          </a:prstGeom>
          <a:ln w="12600">
            <a:solidFill>
              <a:srgbClr val="fc0128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6400800" y="3657600"/>
            <a:ext cx="0" cy="228600"/>
          </a:xfrm>
          <a:prstGeom prst="line">
            <a:avLst/>
          </a:prstGeom>
          <a:ln w="12600">
            <a:solidFill>
              <a:srgbClr val="fc0128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 spd="slow">
    <p:strips dir="rd"/>
  </p:transition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00008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0" y="-360"/>
            <a:ext cx="91440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ffffff"/>
                </a:solidFill>
                <a:effectLst/>
                <a:uFillTx/>
                <a:latin typeface="Plantin"/>
              </a:rPr>
              <a:t>ISDA Cross-Agreement Bridge</a:t>
            </a:r>
            <a:endParaRPr b="1" lang="en-US" sz="4400" strike="noStrike" u="none">
              <a:solidFill>
                <a:srgbClr val="ffffff"/>
              </a:solidFill>
              <a:effectLst/>
              <a:uFillTx/>
              <a:latin typeface="Plantin"/>
            </a:endParaRPr>
          </a:p>
        </p:txBody>
      </p:sp>
      <p:sp>
        <p:nvSpPr>
          <p:cNvPr id="95" name=""/>
          <p:cNvSpPr/>
          <p:nvPr/>
        </p:nvSpPr>
        <p:spPr>
          <a:xfrm>
            <a:off x="380880" y="990720"/>
            <a:ext cx="8431200" cy="0"/>
          </a:xfrm>
          <a:prstGeom prst="line">
            <a:avLst/>
          </a:prstGeom>
          <a:ln w="25560">
            <a:solidFill>
              <a:srgbClr val="cecece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304920" y="6172200"/>
            <a:ext cx="1143000" cy="51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cecece"/>
                </a:solidFill>
                <a:effectLst/>
                <a:uFillTx/>
                <a:latin typeface="Times New Roman"/>
              </a:rPr>
              <a:t>ISDA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457200" y="1219320"/>
            <a:ext cx="8153280" cy="131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If Party Y chooses option (b), and closes out transactions under both the GMRA and the ISDA, it will not achieve a net close-out position.  Two different amounts will be due, at least one of which might be due to Party X, which could be insolvent: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5791320" y="3505320"/>
            <a:ext cx="1218960" cy="457200"/>
          </a:xfrm>
          <a:prstGeom prst="rect">
            <a:avLst/>
          </a:prstGeom>
          <a:noFill/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Plantin"/>
              </a:rPr>
              <a:t>ISDA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1600200" y="3505320"/>
            <a:ext cx="1219320" cy="457200"/>
          </a:xfrm>
          <a:prstGeom prst="rect">
            <a:avLst/>
          </a:prstGeom>
          <a:noFill/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Plantin"/>
              </a:rPr>
              <a:t>GMRA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1066680" y="2819520"/>
            <a:ext cx="2210040" cy="457200"/>
          </a:xfrm>
          <a:prstGeom prst="rect">
            <a:avLst/>
          </a:prstGeom>
          <a:noFill/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Plantin"/>
              </a:rPr>
              <a:t>Repo transactions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914400" y="4191120"/>
            <a:ext cx="2590920" cy="1066680"/>
          </a:xfrm>
          <a:prstGeom prst="rect">
            <a:avLst/>
          </a:prstGeom>
          <a:noFill/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dc0000"/>
                </a:solidFill>
                <a:effectLst/>
                <a:uFillTx/>
                <a:latin typeface="Plantin"/>
              </a:rPr>
              <a:t>GMRA net close-out amount: USD 10m due to Party X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4952880" y="2819520"/>
            <a:ext cx="2895840" cy="457200"/>
          </a:xfrm>
          <a:prstGeom prst="rect">
            <a:avLst/>
          </a:prstGeom>
          <a:noFill/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Plantin"/>
              </a:rPr>
              <a:t>Derivative transactions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2209680" y="3276720"/>
            <a:ext cx="0" cy="228600"/>
          </a:xfrm>
          <a:prstGeom prst="line">
            <a:avLst/>
          </a:prstGeom>
          <a:ln w="12600">
            <a:solidFill>
              <a:srgbClr val="fc0128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4876920" y="4191120"/>
            <a:ext cx="3047760" cy="761760"/>
          </a:xfrm>
          <a:prstGeom prst="rect">
            <a:avLst/>
          </a:prstGeom>
          <a:noFill/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dc0000"/>
                </a:solidFill>
                <a:effectLst/>
                <a:uFillTx/>
                <a:latin typeface="Plantin"/>
              </a:rPr>
              <a:t>ISDA Settlement Amount:</a:t>
            </a:r>
            <a:br>
              <a:rPr sz="2000"/>
            </a:br>
            <a:r>
              <a:rPr b="1" i="1" lang="en-US" sz="2000" strike="noStrike" u="none">
                <a:solidFill>
                  <a:srgbClr val="dc0000"/>
                </a:solidFill>
                <a:effectLst/>
                <a:uFillTx/>
                <a:latin typeface="Plantin"/>
              </a:rPr>
              <a:t>USD 15m due to Party 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2209680" y="3962520"/>
            <a:ext cx="0" cy="228600"/>
          </a:xfrm>
          <a:prstGeom prst="line">
            <a:avLst/>
          </a:prstGeom>
          <a:ln w="12600">
            <a:solidFill>
              <a:srgbClr val="fc0128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6400800" y="3276720"/>
            <a:ext cx="0" cy="228600"/>
          </a:xfrm>
          <a:prstGeom prst="line">
            <a:avLst/>
          </a:prstGeom>
          <a:ln w="12600">
            <a:solidFill>
              <a:srgbClr val="fc0128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6400800" y="3962520"/>
            <a:ext cx="0" cy="228600"/>
          </a:xfrm>
          <a:prstGeom prst="line">
            <a:avLst/>
          </a:prstGeom>
          <a:ln w="12600">
            <a:solidFill>
              <a:srgbClr val="fc0128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533520" y="5486400"/>
            <a:ext cx="822960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sng">
                <a:solidFill>
                  <a:srgbClr val="f9fd61"/>
                </a:solidFill>
                <a:effectLst/>
                <a:uFillTx/>
                <a:latin typeface="Times New Roman"/>
              </a:rPr>
              <a:t>RESULT:</a:t>
            </a:r>
            <a:r>
              <a:rPr b="0" lang="en-US" sz="20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  Party Y may have to pay USD 10m to Party X’s insolvency estate, and claim in the insolvency for USD 15m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 spd="slow">
    <p:strips dir="rd"/>
  </p:transition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00008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0" y="-360"/>
            <a:ext cx="91440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ffffff"/>
                </a:solidFill>
                <a:effectLst/>
                <a:uFillTx/>
                <a:latin typeface="Plantin"/>
              </a:rPr>
              <a:t>ISDA Cross-Agreement Bridge</a:t>
            </a:r>
            <a:endParaRPr b="1" lang="en-US" sz="4400" strike="noStrike" u="none">
              <a:solidFill>
                <a:srgbClr val="ffffff"/>
              </a:solidFill>
              <a:effectLst/>
              <a:uFillTx/>
              <a:latin typeface="Plantin"/>
            </a:endParaRPr>
          </a:p>
        </p:txBody>
      </p:sp>
      <p:sp>
        <p:nvSpPr>
          <p:cNvPr id="110" name=""/>
          <p:cNvSpPr/>
          <p:nvPr/>
        </p:nvSpPr>
        <p:spPr>
          <a:xfrm>
            <a:off x="380880" y="990720"/>
            <a:ext cx="8431200" cy="0"/>
          </a:xfrm>
          <a:prstGeom prst="line">
            <a:avLst/>
          </a:prstGeom>
          <a:ln w="25560">
            <a:solidFill>
              <a:srgbClr val="cecece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304920" y="6172200"/>
            <a:ext cx="1143000" cy="51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cecece"/>
                </a:solidFill>
                <a:effectLst/>
                <a:uFillTx/>
                <a:latin typeface="Times New Roman"/>
              </a:rPr>
              <a:t>ISDA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457200" y="1219320"/>
            <a:ext cx="8153280" cy="4889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914400" indent="-914400" algn="ctr">
              <a:spcBef>
                <a:spcPts val="1624"/>
              </a:spcBef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Scenario 2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914400" indent="-914400">
              <a:spcBef>
                <a:spcPts val="1375"/>
              </a:spcBef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1.</a:t>
            </a: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Parties X and Y have entered into the following agreements: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914400" indent="-914400">
              <a:spcBef>
                <a:spcPts val="1375"/>
              </a:spcBef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ISDA Master Agreement</a:t>
            </a:r>
            <a:br>
              <a:rPr sz="2200"/>
            </a:b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GMRA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914400" indent="-914400">
              <a:spcBef>
                <a:spcPts val="1375"/>
              </a:spcBef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2.</a:t>
            </a: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ISDA Master Agreement includes Bridge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914400" indent="-914400">
              <a:spcBef>
                <a:spcPts val="1375"/>
              </a:spcBef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3.</a:t>
            </a: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GMRA specified as Bridged Agreement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914400" indent="-914400">
              <a:spcBef>
                <a:spcPts val="1375"/>
              </a:spcBef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4.</a:t>
            </a: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Standard Bridging Events apply (i.e. all Events of Default under the ISDA Master Agreement)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914400" indent="-914400">
              <a:spcBef>
                <a:spcPts val="1375"/>
              </a:spcBef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5.</a:t>
            </a: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Event occurs that constitutes, with respect to Party X, an Event of Default under the ISDA Master Agreement, </a:t>
            </a:r>
            <a:r>
              <a:rPr b="0" i="1" lang="en-US" sz="2200" strike="noStrike" u="none">
                <a:solidFill>
                  <a:srgbClr val="f9fd61"/>
                </a:solidFill>
                <a:effectLst/>
                <a:uFillTx/>
                <a:latin typeface="Times New Roman"/>
              </a:rPr>
              <a:t>but NOT an event of default under the Bridged Agreement (GMRA)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 spd="slow">
    <p:strips dir="rd"/>
  </p:transition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32811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1995-11-27T15:49:42Z</dcterms:created>
  <dc:creator> </dc:creator>
  <dc:description/>
  <dc:language>en-US</dc:language>
  <cp:lastModifiedBy>apapesch</cp:lastModifiedBy>
  <cp:lastPrinted>2000-12-01T06:17:43Z</cp:lastPrinted>
  <dcterms:modified xsi:type="dcterms:W3CDTF">2001-05-18T11:45:15Z</dcterms:modified>
  <cp:revision>84</cp:revision>
  <dc:subject/>
  <dc:title>ABN AMRO Bank N.V.  Derivatives Documentation Training Programme  USING ISDA DEFINITIONS  9th April, 1999</dc:title>
</cp:coreProperties>
</file>