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3.png" ContentType="image/png"/>
  <Override PartName="/ppt/media/image12.wmf" ContentType="image/x-wmf"/>
  <Override PartName="/ppt/media/image14.wmf" ContentType="image/x-wmf"/>
  <Override PartName="/ppt/media/image1.jpeg" ContentType="image/jpeg"/>
  <Override PartName="/ppt/media/image15.png" ContentType="image/png"/>
  <Override PartName="/ppt/media/image6.png" ContentType="image/png"/>
  <Override PartName="/ppt/media/image10.png" ContentType="image/png"/>
  <Override PartName="/ppt/media/image3.png" ContentType="image/png"/>
  <Override PartName="/ppt/media/image4.wmf" ContentType="image/x-wmf"/>
  <Override PartName="/ppt/media/image5.png" ContentType="image/png"/>
  <Override PartName="/ppt/media/image7.png" ContentType="image/png"/>
  <Override PartName="/ppt/media/image11.png" ContentType="image/png"/>
  <Override PartName="/ppt/media/image2.png" ContentType="image/png"/>
  <Override PartName="/ppt/media/image8.png" ContentType="image/png"/>
  <Override PartName="/ppt/media/image9.png" ContentType="image/png"/>
  <Override PartName="/ppt/embeddings/oleObject1.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oleObject" Target="../embeddings/oleObject1.bin"/><Relationship Id="rId5" Type="http://schemas.openxmlformats.org/officeDocument/2006/relationships/image" Target="../media/image3.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backgroundhr" descr=""/>
          <p:cNvPicPr/>
          <p:nvPr/>
        </p:nvPicPr>
        <p:blipFill>
          <a:blip r:embed="rId2"/>
          <a:stretch/>
        </p:blipFill>
        <p:spPr>
          <a:xfrm>
            <a:off x="0" y="0"/>
            <a:ext cx="9144000" cy="6858000"/>
          </a:xfrm>
          <a:prstGeom prst="rect">
            <a:avLst/>
          </a:prstGeom>
          <a:noFill/>
          <a:ln w="0">
            <a:noFill/>
          </a:ln>
        </p:spPr>
      </p:pic>
      <p:sp>
        <p:nvSpPr>
          <p:cNvPr id="1" name=""/>
          <p:cNvSpPr/>
          <p:nvPr/>
        </p:nvSpPr>
        <p:spPr>
          <a:xfrm>
            <a:off x="0" y="228600"/>
            <a:ext cx="9144000" cy="1066680"/>
          </a:xfrm>
          <a:prstGeom prst="rect">
            <a:avLst/>
          </a:prstGeom>
          <a:solidFill>
            <a:srgbClr val="80808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 name=""/>
          <p:cNvSpPr/>
          <p:nvPr/>
        </p:nvSpPr>
        <p:spPr>
          <a:xfrm>
            <a:off x="0" y="0"/>
            <a:ext cx="1066680" cy="685800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3" name=""/>
          <p:cNvSpPr/>
          <p:nvPr/>
        </p:nvSpPr>
        <p:spPr>
          <a:xfrm>
            <a:off x="0" y="152280"/>
            <a:ext cx="9144000" cy="106704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 name="PlaceHolder 1"/>
          <p:cNvSpPr>
            <a:spLocks noGrp="1"/>
          </p:cNvSpPr>
          <p:nvPr>
            <p:ph type="body"/>
          </p:nvPr>
        </p:nvSpPr>
        <p:spPr>
          <a:xfrm>
            <a:off x="1152360" y="1438200"/>
            <a:ext cx="7772400" cy="4114800"/>
          </a:xfrm>
          <a:prstGeom prst="rect">
            <a:avLst/>
          </a:prstGeom>
          <a:noFill/>
          <a:ln w="0">
            <a:noFill/>
          </a:ln>
        </p:spPr>
        <p:txBody>
          <a:bodyPr lIns="90000" rIns="90000" tIns="46800" bIns="46800" anchor="t">
            <a:normAutofit fontScale="92500" lnSpcReduction="9999"/>
          </a:bodyPr>
          <a:p>
            <a:pPr marL="343080" indent="-343080">
              <a:lnSpc>
                <a:spcPct val="150000"/>
              </a:lnSpc>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Click to edit the outline text format</a:t>
            </a:r>
            <a:endParaRPr b="0" lang="en-US" sz="2800" strike="noStrike" u="none">
              <a:solidFill>
                <a:srgbClr val="000000"/>
              </a:solidFill>
              <a:effectLst/>
              <a:uFillTx/>
              <a:latin typeface="Arial Narrow"/>
            </a:endParaRPr>
          </a:p>
          <a:p>
            <a:pPr lvl="1" marL="743040" indent="-285840">
              <a:lnSpc>
                <a:spcPct val="150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Second Outline Level</a:t>
            </a:r>
            <a:endParaRPr b="0" lang="en-US" sz="2800" strike="noStrike" u="none">
              <a:solidFill>
                <a:srgbClr val="000000"/>
              </a:solidFill>
              <a:effectLst/>
              <a:uFillTx/>
              <a:latin typeface="Arial Narrow"/>
            </a:endParaRPr>
          </a:p>
          <a:p>
            <a:pPr lvl="2" marL="1143000" indent="-228600">
              <a:lnSpc>
                <a:spcPct val="150000"/>
              </a:lnSpc>
              <a:buClr>
                <a:srgbClr val="0099ff"/>
              </a:buClr>
              <a:buSzPct val="62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Third Outline Level</a:t>
            </a:r>
            <a:endParaRPr b="0" lang="en-US" sz="2800" strike="noStrike" u="none">
              <a:solidFill>
                <a:srgbClr val="000000"/>
              </a:solidFill>
              <a:effectLst/>
              <a:uFillTx/>
              <a:latin typeface="Arial Narrow"/>
            </a:endParaRPr>
          </a:p>
          <a:p>
            <a:pPr lvl="3" marL="1600200" indent="-228600">
              <a:lnSpc>
                <a:spcPct val="15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Fourth Outline Level</a:t>
            </a:r>
            <a:endParaRPr b="0" lang="en-US" sz="2800" strike="noStrike" u="none">
              <a:solidFill>
                <a:srgbClr val="000000"/>
              </a:solidFill>
              <a:effectLst/>
              <a:uFillTx/>
              <a:latin typeface="Arial Narrow"/>
            </a:endParaRPr>
          </a:p>
          <a:p>
            <a:pPr lvl="4" marL="2057400" indent="-228600">
              <a:lnSpc>
                <a:spcPct val="15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Fifth Outline Level</a:t>
            </a:r>
            <a:endParaRPr b="0" lang="en-US" sz="2800" strike="noStrike" u="none">
              <a:solidFill>
                <a:srgbClr val="000000"/>
              </a:solidFill>
              <a:effectLst/>
              <a:uFillTx/>
              <a:latin typeface="Arial Narrow"/>
            </a:endParaRPr>
          </a:p>
          <a:p>
            <a:pPr lvl="5" marL="2057400" indent="-228600">
              <a:lnSpc>
                <a:spcPct val="150000"/>
              </a:lnSpc>
              <a:buClr>
                <a:srgbClr val="ffffff"/>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Sixth Outline Level</a:t>
            </a:r>
            <a:endParaRPr b="0" lang="en-US" sz="2800" strike="noStrike" u="none">
              <a:solidFill>
                <a:srgbClr val="000000"/>
              </a:solidFill>
              <a:effectLst/>
              <a:uFillTx/>
              <a:latin typeface="Arial Narrow"/>
            </a:endParaRPr>
          </a:p>
          <a:p>
            <a:pPr lvl="6" marL="2057400" indent="-228600">
              <a:lnSpc>
                <a:spcPct val="150000"/>
              </a:lnSpc>
              <a:buClr>
                <a:srgbClr val="ffffff"/>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Narrow"/>
              </a:rPr>
              <a:t>Seventh Outline Level</a:t>
            </a:r>
            <a:endParaRPr b="0" lang="en-US" sz="2800" strike="noStrike" u="none">
              <a:solidFill>
                <a:srgbClr val="000000"/>
              </a:solidFill>
              <a:effectLst/>
              <a:uFillTx/>
              <a:latin typeface="Arial Narrow"/>
            </a:endParaRPr>
          </a:p>
        </p:txBody>
      </p:sp>
      <p:sp>
        <p:nvSpPr>
          <p:cNvPr id="5" name="PlaceHolder 2"/>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Click to edit the title text format</a:t>
            </a:r>
            <a:endParaRPr b="0" lang="en-US" sz="3600" strike="noStrike" u="none">
              <a:solidFill>
                <a:srgbClr val="ffcc66"/>
              </a:solidFill>
              <a:effectLst/>
              <a:uFillTx/>
              <a:latin typeface="Tahoma"/>
            </a:endParaRPr>
          </a:p>
        </p:txBody>
      </p:sp>
      <p:sp>
        <p:nvSpPr>
          <p:cNvPr id="6" name=""/>
          <p:cNvSpPr/>
          <p:nvPr/>
        </p:nvSpPr>
        <p:spPr>
          <a:xfrm flipH="1">
            <a:off x="4819680" y="1476360"/>
            <a:ext cx="4324320" cy="5381640"/>
          </a:xfrm>
          <a:prstGeom prst="rtTriangle">
            <a:avLst/>
          </a:prstGeom>
          <a:solidFill>
            <a:srgbClr val="969696">
              <a:alpha val="50000"/>
            </a:srgbClr>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graphicFrame>
        <p:nvGraphicFramePr>
          <p:cNvPr id="7" name=""/>
          <p:cNvGraphicFramePr/>
          <p:nvPr/>
        </p:nvGraphicFramePr>
        <p:xfrm>
          <a:off x="19080" y="5392800"/>
          <a:ext cx="1008000" cy="1465200"/>
        </p:xfrm>
        <a:graphic>
          <a:graphicData uri="http://schemas.openxmlformats.org/presentationml/2006/ole">
            <p:oleObj r:id="rId4" spid="">
              <p:embed/>
              <p:pic>
                <p:nvPicPr>
                  <p:cNvPr id="8" name="" descr=""/>
                  <p:cNvPicPr/>
                  <p:nvPr/>
                </p:nvPicPr>
                <p:blipFill>
                  <a:blip r:embed="rId5"/>
                  <a:stretch/>
                </p:blipFill>
                <p:spPr>
                  <a:xfrm>
                    <a:off x="19080" y="5392800"/>
                    <a:ext cx="1008000" cy="1465200"/>
                  </a:xfrm>
                  <a:prstGeom prst="rect">
                    <a:avLst/>
                  </a:prstGeom>
                  <a:noFill/>
                  <a:ln w="0">
                    <a:noFill/>
                  </a:ln>
                </p:spPr>
              </p:pic>
            </p:oleObj>
          </a:graphicData>
        </a:graphic>
      </p:graphicFrame>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9" name="backgroundhr" descr=""/>
          <p:cNvPicPr/>
          <p:nvPr/>
        </p:nvPicPr>
        <p:blipFill>
          <a:blip r:embed="rId2"/>
          <a:stretch/>
        </p:blipFill>
        <p:spPr>
          <a:xfrm>
            <a:off x="0" y="0"/>
            <a:ext cx="9144000" cy="6858000"/>
          </a:xfrm>
          <a:prstGeom prst="rect">
            <a:avLst/>
          </a:prstGeom>
          <a:noFill/>
          <a:ln w="0">
            <a:noFill/>
          </a:ln>
        </p:spPr>
      </p:pic>
      <p:sp>
        <p:nvSpPr>
          <p:cNvPr id="10" name=""/>
          <p:cNvSpPr/>
          <p:nvPr/>
        </p:nvSpPr>
        <p:spPr>
          <a:xfrm>
            <a:off x="0" y="0"/>
            <a:ext cx="1066680" cy="685800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1" name=""/>
          <p:cNvSpPr/>
          <p:nvPr/>
        </p:nvSpPr>
        <p:spPr>
          <a:xfrm flipH="1">
            <a:off x="4819680" y="1476360"/>
            <a:ext cx="4324320" cy="5381640"/>
          </a:xfrm>
          <a:prstGeom prst="rtTriangle">
            <a:avLst/>
          </a:prstGeom>
          <a:solidFill>
            <a:srgbClr val="587898">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ffcc66"/>
                </a:solidFill>
                <a:effectLst/>
                <a:uFillTx/>
                <a:latin typeface="Tahoma"/>
              </a:rPr>
              <a:t>Click to edit the title text format</a:t>
            </a:r>
            <a:endParaRPr b="1" lang="en-US" sz="3400" strike="noStrike" u="none">
              <a:solidFill>
                <a:srgbClr val="ffcc66"/>
              </a:solidFill>
              <a:effectLst/>
              <a:uFillTx/>
              <a:latin typeface="Tahoma"/>
            </a:endParaRPr>
          </a:p>
        </p:txBody>
      </p:sp>
      <p:sp>
        <p:nvSpPr>
          <p:cNvPr id="1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Narrow"/>
              </a:rPr>
              <a:t>Click to edit the outline text format</a:t>
            </a:r>
            <a:endParaRPr b="1" lang="en-US" sz="2800" strike="noStrike" u="none">
              <a:solidFill>
                <a:srgbClr val="000000"/>
              </a:solidFill>
              <a:effectLst/>
              <a:uFillTx/>
              <a:latin typeface="Arial Narrow"/>
            </a:endParaRPr>
          </a:p>
          <a:p>
            <a:pPr lvl="1" marL="457200" indent="0" algn="ctr">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Second Outline Level</a:t>
            </a:r>
            <a:endParaRPr b="0" lang="en-US" sz="2400" strike="noStrike" u="none">
              <a:solidFill>
                <a:srgbClr val="000000"/>
              </a:solidFill>
              <a:effectLst/>
              <a:uFillTx/>
              <a:latin typeface="Arial Narrow"/>
            </a:endParaRPr>
          </a:p>
          <a:p>
            <a:pPr lvl="2" marL="914400" algn="ctr">
              <a:lnSpc>
                <a:spcPct val="125000"/>
              </a:lnSpc>
              <a:buClr>
                <a:srgbClr val="0099ff"/>
              </a:buClr>
              <a:buSzPct val="62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Third Outline Level</a:t>
            </a:r>
            <a:endParaRPr b="0" lang="en-US" sz="2200" strike="noStrike" u="none">
              <a:solidFill>
                <a:srgbClr val="000000"/>
              </a:solidFill>
              <a:effectLst/>
              <a:uFillTx/>
              <a:latin typeface="Arial Narrow"/>
            </a:endParaRPr>
          </a:p>
          <a:p>
            <a:pPr lvl="3" marL="1371600" algn="ctr">
              <a:spcBef>
                <a:spcPts val="499"/>
              </a:spcBef>
              <a:buClr>
                <a:srgbClr val="000000"/>
              </a:buClr>
              <a:buFont typeface="Arial Narrow"/>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Fourth Outline Level</a:t>
            </a:r>
            <a:endParaRPr b="0" lang="en-US" sz="2000" strike="noStrike" u="none">
              <a:solidFill>
                <a:srgbClr val="000000"/>
              </a:solidFill>
              <a:effectLst/>
              <a:uFillTx/>
              <a:latin typeface="Arial Narrow"/>
            </a:endParaRPr>
          </a:p>
          <a:p>
            <a:pPr lvl="4" marL="1828800" algn="ctr">
              <a:spcBef>
                <a:spcPts val="499"/>
              </a:spcBef>
              <a:buClr>
                <a:srgbClr val="000000"/>
              </a:buClr>
              <a:buFont typeface="Arial Narrow"/>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Fifth Outline Level</a:t>
            </a:r>
            <a:endParaRPr b="0" lang="en-US" sz="2000" strike="noStrike" u="none">
              <a:solidFill>
                <a:srgbClr val="000000"/>
              </a:solidFill>
              <a:effectLst/>
              <a:uFillTx/>
              <a:latin typeface="Arial Narrow"/>
            </a:endParaRPr>
          </a:p>
          <a:p>
            <a:pPr lvl="5" marL="1828800">
              <a:spcBef>
                <a:spcPts val="499"/>
              </a:spcBef>
              <a:buClr>
                <a:srgbClr val="ffffff"/>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Sixth Outline Level</a:t>
            </a:r>
            <a:endParaRPr b="0" lang="en-US" sz="2000" strike="noStrike" u="none">
              <a:solidFill>
                <a:srgbClr val="000000"/>
              </a:solidFill>
              <a:effectLst/>
              <a:uFillTx/>
              <a:latin typeface="Arial Narrow"/>
            </a:endParaRPr>
          </a:p>
          <a:p>
            <a:pPr lvl="6" marL="1828800">
              <a:spcBef>
                <a:spcPts val="499"/>
              </a:spcBef>
              <a:buClr>
                <a:srgbClr val="ffffff"/>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Seventh Outline Level</a:t>
            </a:r>
            <a:endParaRPr b="0" lang="en-US" sz="2000" strike="noStrike" u="none">
              <a:solidFill>
                <a:srgbClr val="000000"/>
              </a:solidFill>
              <a:effectLst/>
              <a:uFillTx/>
              <a:latin typeface="Arial Narrow"/>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image" Target="../media/image13.png"/><Relationship Id="rId3" Type="http://schemas.openxmlformats.org/officeDocument/2006/relationships/image" Target="../media/image13.png"/><Relationship Id="rId4"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3.png"/><Relationship Id="rId3" Type="http://schemas.openxmlformats.org/officeDocument/2006/relationships/image" Target="../media/image13.png"/><Relationship Id="rId4" Type="http://schemas.openxmlformats.org/officeDocument/2006/relationships/image" Target="../media/image13.png"/><Relationship Id="rId5" Type="http://schemas.openxmlformats.org/officeDocument/2006/relationships/image" Target="../media/image13.png"/><Relationship Id="rId6" Type="http://schemas.openxmlformats.org/officeDocument/2006/relationships/image" Target="../media/image13.png"/><Relationship Id="rId7"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image" Target="../media/image15.png"/><Relationship Id="rId3" Type="http://schemas.openxmlformats.org/officeDocument/2006/relationships/image" Target="../media/image15.png"/><Relationship Id="rId4" Type="http://schemas.openxmlformats.org/officeDocument/2006/relationships/image" Target="../media/image15.png"/><Relationship Id="rId5" Type="http://schemas.openxmlformats.org/officeDocument/2006/relationships/image" Target="../media/image15.png"/><Relationship Id="rId6" Type="http://schemas.openxmlformats.org/officeDocument/2006/relationships/image" Target="../media/image15.png"/><Relationship Id="rId7"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6.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6.png"/><Relationship Id="rId6"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6.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6.png"/><Relationship Id="rId6"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6.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6.png"/><Relationship Id="rId6"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image" Target="../media/image7.png"/><Relationship Id="rId5"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440000" y="4118040"/>
            <a:ext cx="7486560" cy="1191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44"/>
                </a:solidFill>
                <a:effectLst/>
                <a:uFillTx/>
                <a:latin typeface="Tahoma"/>
              </a:rPr>
              <a:t>Presentation to:</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44"/>
                </a:solidFill>
                <a:effectLst/>
                <a:uFillTx/>
                <a:latin typeface="Tahoma"/>
              </a:rPr>
              <a:t>ISDA 16</a:t>
            </a:r>
            <a:r>
              <a:rPr b="0" lang="en-US" sz="3200" strike="noStrike" u="none" baseline="30000">
                <a:solidFill>
                  <a:srgbClr val="000044"/>
                </a:solidFill>
                <a:effectLst/>
                <a:uFillTx/>
                <a:latin typeface="Tahoma"/>
              </a:rPr>
              <a:t>th</a:t>
            </a:r>
            <a:r>
              <a:rPr b="0" lang="en-US" sz="3200" strike="noStrike" u="none">
                <a:solidFill>
                  <a:srgbClr val="000044"/>
                </a:solidFill>
                <a:effectLst/>
                <a:uFillTx/>
                <a:latin typeface="Tahoma"/>
              </a:rPr>
              <a:t> Annual General Meeting</a:t>
            </a:r>
            <a:endParaRPr b="0" lang="en-US" sz="3200" strike="noStrike" u="none">
              <a:solidFill>
                <a:srgbClr val="ffffff"/>
              </a:solidFill>
              <a:effectLst/>
              <a:uFillTx/>
              <a:latin typeface="Times New Roman"/>
            </a:endParaRPr>
          </a:p>
        </p:txBody>
      </p:sp>
      <p:pic>
        <p:nvPicPr>
          <p:cNvPr id="15" name="logo%20across_small_ru_printable.emf" descr=""/>
          <p:cNvPicPr/>
          <p:nvPr/>
        </p:nvPicPr>
        <p:blipFill>
          <a:blip r:embed="rId1"/>
          <a:stretch/>
        </p:blipFill>
        <p:spPr>
          <a:xfrm>
            <a:off x="0" y="223920"/>
            <a:ext cx="5773680" cy="1400040"/>
          </a:xfrm>
          <a:prstGeom prst="rect">
            <a:avLst/>
          </a:prstGeom>
          <a:noFill/>
          <a:ln w="0">
            <a:noFill/>
          </a:ln>
        </p:spPr>
      </p:pic>
      <p:sp>
        <p:nvSpPr>
          <p:cNvPr id="16" name=""/>
          <p:cNvSpPr/>
          <p:nvPr/>
        </p:nvSpPr>
        <p:spPr>
          <a:xfrm>
            <a:off x="1657440" y="2232000"/>
            <a:ext cx="7486560" cy="1008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44"/>
                </a:solidFill>
                <a:effectLst/>
                <a:uFillTx/>
                <a:latin typeface="Tahoma"/>
              </a:rPr>
              <a:t>R. Martin Chavez</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44"/>
                </a:solidFill>
                <a:effectLst/>
                <a:uFillTx/>
                <a:latin typeface="Tahoma"/>
              </a:rPr>
              <a:t>CEO</a:t>
            </a:r>
            <a:endParaRPr b="0" lang="en-US" sz="2000" strike="noStrike" u="none">
              <a:solidFill>
                <a:srgbClr val="ffffff"/>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44"/>
                </a:solidFill>
                <a:effectLst/>
                <a:uFillTx/>
                <a:latin typeface="Tahoma"/>
              </a:rPr>
              <a:t>Kiodex, Inc.</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p:nvPr>
        </p:nvSpPr>
        <p:spPr>
          <a:xfrm>
            <a:off x="1123560" y="1342800"/>
            <a:ext cx="7839000" cy="1919160"/>
          </a:xfrm>
          <a:prstGeom prst="rect">
            <a:avLst/>
          </a:prstGeom>
          <a:noFill/>
          <a:ln w="0">
            <a:noFill/>
          </a:ln>
        </p:spPr>
        <p:txBody>
          <a:bodyPr lIns="92160" rIns="92160" tIns="46080" bIns="46080" anchor="t">
            <a:normAutofit fontScale="70000" lnSpcReduction="19999"/>
          </a:bodyPr>
          <a:p>
            <a:pPr marL="228600" indent="-228600">
              <a:lnSpc>
                <a:spcPct val="11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228600" indent="-228600">
              <a:lnSpc>
                <a:spcPct val="110000"/>
              </a:lnSpc>
              <a:spcBef>
                <a:spcPts val="499"/>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Predictability:  </a:t>
            </a:r>
            <a:r>
              <a:rPr b="0" lang="en-US" sz="1600" strike="noStrike" u="none">
                <a:solidFill>
                  <a:srgbClr val="000000"/>
                </a:solidFill>
                <a:effectLst/>
                <a:uFillTx/>
                <a:latin typeface="Arial Narrow"/>
                <a:ea typeface="Times New Roman"/>
              </a:rPr>
              <a:t>Software projects are notorious for their delayed delivery dates and cost overruns.  Kiodex is different.  We deliver specific and measurable results within the stated timeframe.  With the Risk Workbench</a:t>
            </a:r>
            <a:r>
              <a:rPr b="0" lang="en-US" sz="1600" strike="noStrike" u="none" baseline="30000">
                <a:solidFill>
                  <a:srgbClr val="000000"/>
                </a:solidFill>
                <a:effectLst/>
                <a:uFillTx/>
                <a:latin typeface="Arial Narrow"/>
                <a:ea typeface="Times New Roman"/>
              </a:rPr>
              <a:t>sm</a:t>
            </a:r>
            <a:r>
              <a:rPr b="0" lang="en-US" sz="1600" strike="noStrike" u="none">
                <a:solidFill>
                  <a:srgbClr val="000000"/>
                </a:solidFill>
                <a:effectLst/>
                <a:uFillTx/>
                <a:latin typeface="Arial Narrow"/>
                <a:ea typeface="Times New Roman"/>
              </a:rPr>
              <a:t>, you always know your monthly costs, and you know exactly when additional functionality will be released.</a:t>
            </a:r>
            <a:r>
              <a:rPr b="1" lang="en-US" sz="1600" strike="noStrike" u="none">
                <a:solidFill>
                  <a:srgbClr val="000000"/>
                </a:solidFill>
                <a:effectLst/>
                <a:uFillTx/>
                <a:latin typeface="Arial Narrow"/>
                <a:ea typeface="Arial"/>
              </a:rPr>
              <a:t> </a:t>
            </a:r>
            <a:endParaRPr b="0" lang="en-US" sz="1600" strike="noStrike" u="none">
              <a:solidFill>
                <a:srgbClr val="000000"/>
              </a:solidFill>
              <a:effectLst/>
              <a:uFillTx/>
              <a:latin typeface="Arial Narrow"/>
            </a:endParaRPr>
          </a:p>
          <a:p>
            <a:pPr marL="22860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228600" indent="-228600">
              <a:lnSpc>
                <a:spcPct val="100000"/>
              </a:lnSpc>
              <a:spcBef>
                <a:spcPts val="49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Times New Roman"/>
              </a:rPr>
              <a:t>Security and Audit Trails:  </a:t>
            </a:r>
            <a:r>
              <a:rPr b="0" lang="en-US" sz="1600" strike="noStrike" u="none">
                <a:solidFill>
                  <a:srgbClr val="000000"/>
                </a:solidFill>
                <a:effectLst/>
                <a:uFillTx/>
                <a:latin typeface="Arial Narrow"/>
                <a:ea typeface="Times New Roman"/>
              </a:rPr>
              <a:t>All data is transmitted using Secure Socket Layer (SSL) 128–bit encryption.  Our system also automatically generates audit trails for all user activity.</a:t>
            </a:r>
            <a:endParaRPr b="0" lang="en-US" sz="1600" strike="noStrike" u="none">
              <a:solidFill>
                <a:srgbClr val="000000"/>
              </a:solidFill>
              <a:effectLst/>
              <a:uFillTx/>
              <a:latin typeface="Arial Narrow"/>
            </a:endParaRPr>
          </a:p>
          <a:p>
            <a:pPr marL="22860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228600" indent="-228600">
              <a:lnSpc>
                <a:spcPct val="100000"/>
              </a:lnSpc>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Client Service:  </a:t>
            </a:r>
            <a:r>
              <a:rPr b="0" lang="en-US" sz="1600" strike="noStrike" u="none">
                <a:solidFill>
                  <a:srgbClr val="000000"/>
                </a:solidFill>
                <a:effectLst/>
                <a:uFillTx/>
                <a:latin typeface="Arial Narrow"/>
                <a:ea typeface="Arial"/>
              </a:rPr>
              <a:t>The Kiodex hallmark is client service.  Clients do not pay for Kiodex help-desk and client-care services.  Those services are free.  We take pride in our ability to build relationships with our clients. Kiodex is your risk management coach, and we place the resources of our entire team at your fingertips.</a:t>
            </a:r>
            <a:endParaRPr b="0" lang="en-US" sz="1600" strike="noStrike" u="none">
              <a:solidFill>
                <a:srgbClr val="000000"/>
              </a:solidFill>
              <a:effectLst/>
              <a:uFillTx/>
              <a:latin typeface="Arial Narrow"/>
            </a:endParaRPr>
          </a:p>
          <a:p>
            <a:pPr marL="228600" indent="0">
              <a:lnSpc>
                <a:spcPct val="1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Narrow"/>
            </a:endParaRPr>
          </a:p>
        </p:txBody>
      </p:sp>
      <p:sp>
        <p:nvSpPr>
          <p:cNvPr id="45"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6" name=""/>
          <p:cNvSpPr/>
          <p:nvPr/>
        </p:nvSpPr>
        <p:spPr>
          <a:xfrm>
            <a:off x="1257480" y="6324480"/>
            <a:ext cx="6867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47" name=""/>
          <p:cNvSpPr/>
          <p:nvPr/>
        </p:nvSpPr>
        <p:spPr>
          <a:xfrm>
            <a:off x="1130400" y="5397480"/>
            <a:ext cx="7899480" cy="1434600"/>
          </a:xfrm>
          <a:prstGeom prst="rect">
            <a:avLst/>
          </a:prstGeom>
          <a:noFill/>
          <a:ln w="0">
            <a:noFill/>
          </a:ln>
        </p:spPr>
        <p:style>
          <a:lnRef idx="0"/>
          <a:fillRef idx="0"/>
          <a:effectRef idx="0"/>
          <a:fontRef idx="minor"/>
        </p:style>
        <p:txBody>
          <a:bodyPr lIns="90000" rIns="90000" tIns="46800" bIns="46800" anchor="t">
            <a:spAutoFit/>
          </a:bodyPr>
          <a:p>
            <a:pPr algn="ct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66cc"/>
                </a:solidFill>
                <a:effectLst/>
                <a:uFillTx/>
                <a:latin typeface="Arial Narrow"/>
                <a:ea typeface="Arial"/>
              </a:rPr>
              <a:t>Future releases with feature enhancements will be immediately accessible and do not require users to transfer or manipulate old data.  In advance of upgrade dates, users will be advised of new functionality and features.</a:t>
            </a:r>
            <a:endParaRPr b="0" lang="en-US" sz="2000" strike="noStrike" u="none">
              <a:solidFill>
                <a:srgbClr val="ffffff"/>
              </a:solidFill>
              <a:effectLst/>
              <a:uFillTx/>
              <a:latin typeface="Times New Roman"/>
            </a:endParaRPr>
          </a:p>
        </p:txBody>
      </p:sp>
      <p:sp>
        <p:nvSpPr>
          <p:cNvPr id="48" name="PlaceHolder 2"/>
          <p:cNvSpPr>
            <a:spLocks noGrp="1"/>
          </p:cNvSpPr>
          <p:nvPr>
            <p:ph type="title"/>
          </p:nvPr>
        </p:nvSpPr>
        <p:spPr>
          <a:xfrm>
            <a:off x="380880" y="123480"/>
            <a:ext cx="876312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Value of the Risk Workbench</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9" name=""/>
          <p:cNvGraphicFramePr/>
          <p:nvPr/>
        </p:nvGraphicFramePr>
        <p:xfrm>
          <a:off x="1324080" y="1676520"/>
          <a:ext cx="1052280" cy="1562040"/>
        </p:xfrm>
        <a:graphic>
          <a:graphicData uri="http://schemas.openxmlformats.org/presentationml/2006/ole">
            <p:oleObj r:id="rId1" spid="">
              <p:embed/>
              <p:pic>
                <p:nvPicPr>
                  <p:cNvPr id="50" name="" descr=""/>
                  <p:cNvPicPr/>
                  <p:nvPr/>
                </p:nvPicPr>
                <p:blipFill>
                  <a:blip r:embed="rId2"/>
                  <a:stretch/>
                </p:blipFill>
                <p:spPr>
                  <a:xfrm>
                    <a:off x="1324080" y="1676520"/>
                    <a:ext cx="1052280" cy="1562040"/>
                  </a:xfrm>
                  <a:prstGeom prst="rect">
                    <a:avLst/>
                  </a:prstGeom>
                  <a:noFill/>
                  <a:ln w="0">
                    <a:noFill/>
                  </a:ln>
                </p:spPr>
              </p:pic>
            </p:oleObj>
          </a:graphicData>
        </a:graphic>
      </p:graphicFrame>
      <p:sp>
        <p:nvSpPr>
          <p:cNvPr id="51" name=""/>
          <p:cNvSpPr/>
          <p:nvPr/>
        </p:nvSpPr>
        <p:spPr>
          <a:xfrm>
            <a:off x="2419200" y="2809800"/>
            <a:ext cx="5448600" cy="1373400"/>
          </a:xfrm>
          <a:prstGeom prst="rect">
            <a:avLst/>
          </a:prstGeom>
          <a:noFill/>
          <a:ln w="0">
            <a:noFill/>
          </a:ln>
        </p:spPr>
        <p:style>
          <a:lnRef idx="0"/>
          <a:fillRef idx="0"/>
          <a:effectRef idx="0"/>
          <a:fontRef idx="minor"/>
        </p:style>
        <p:txBody>
          <a:bodyPr lIns="92160" rIns="92160" tIns="46080" bIns="46080" anchor="t">
            <a:spAutoFit/>
          </a:bodyPr>
          <a:p>
            <a:pPr marL="609480" indent="-609480">
              <a:lnSpc>
                <a:spcPct val="100000"/>
              </a:lnSpc>
              <a:buClr>
                <a:srgbClr val="000000"/>
              </a:buClr>
              <a:buFont typeface="Arial"/>
              <a:buAutoNum type="romanUcPeriod" startAt="2"/>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Risk Workbench</a:t>
            </a:r>
            <a:r>
              <a:rPr b="1" lang="en-US" sz="2800" strike="noStrike" u="none" baseline="30000">
                <a:solidFill>
                  <a:srgbClr val="000000"/>
                </a:solidFill>
                <a:effectLst/>
                <a:uFillTx/>
                <a:latin typeface="Arial"/>
              </a:rPr>
              <a:t>sm</a:t>
            </a:r>
            <a:r>
              <a:rPr b="1" lang="en-US" sz="2800" strike="noStrike" u="none">
                <a:solidFill>
                  <a:srgbClr val="000000"/>
                </a:solidFill>
                <a:effectLst/>
                <a:uFillTx/>
                <a:latin typeface="Arial"/>
              </a:rPr>
              <a:t> Functionality and Screen Shots</a:t>
            </a:r>
            <a:endParaRPr b="0" lang="en-US" sz="2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53" name=""/>
          <p:cNvSpPr/>
          <p:nvPr/>
        </p:nvSpPr>
        <p:spPr>
          <a:xfrm>
            <a:off x="352440" y="343080"/>
            <a:ext cx="8791560" cy="6188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Risk Workbench</a:t>
            </a:r>
            <a:r>
              <a:rPr b="0" lang="en-US" sz="3600" strike="noStrike" u="none">
                <a:solidFill>
                  <a:srgbClr val="ffcc66"/>
                </a:solidFill>
                <a:effectLst/>
                <a:uFillTx/>
                <a:latin typeface="Tahoma"/>
                <a:ea typeface="Tahoma"/>
              </a:rPr>
              <a:t> </a:t>
            </a:r>
            <a:r>
              <a:rPr b="0" lang="en-US" sz="3600" strike="noStrike" u="none">
                <a:solidFill>
                  <a:srgbClr val="ffcc66"/>
                </a:solidFill>
                <a:effectLst/>
                <a:uFillTx/>
                <a:latin typeface="Tahoma"/>
              </a:rPr>
              <a:t>Functionality</a:t>
            </a:r>
            <a:endParaRPr b="0" lang="en-US" sz="3600" strike="noStrike" u="none">
              <a:solidFill>
                <a:srgbClr val="ffffff"/>
              </a:solidFill>
              <a:effectLst/>
              <a:uFillTx/>
              <a:latin typeface="Times New Roman"/>
            </a:endParaRPr>
          </a:p>
        </p:txBody>
      </p:sp>
      <p:sp>
        <p:nvSpPr>
          <p:cNvPr id="54" name=""/>
          <p:cNvSpPr/>
          <p:nvPr/>
        </p:nvSpPr>
        <p:spPr>
          <a:xfrm>
            <a:off x="1238400" y="1508040"/>
            <a:ext cx="2512800" cy="94320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Pricing Calculators</a:t>
            </a:r>
            <a:endParaRPr b="0" lang="en-US" sz="1800" strike="noStrike" u="none">
              <a:solidFill>
                <a:srgbClr val="ffffff"/>
              </a:solidFill>
              <a:effectLst/>
              <a:uFillTx/>
              <a:latin typeface="Times New Roman"/>
            </a:endParaRPr>
          </a:p>
        </p:txBody>
      </p:sp>
      <p:sp>
        <p:nvSpPr>
          <p:cNvPr id="55" name=""/>
          <p:cNvSpPr/>
          <p:nvPr/>
        </p:nvSpPr>
        <p:spPr>
          <a:xfrm>
            <a:off x="1241280" y="3079800"/>
            <a:ext cx="2495520" cy="94284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Quantitative Library</a:t>
            </a:r>
            <a:endParaRPr b="0" lang="en-US" sz="1800" strike="noStrike" u="none">
              <a:solidFill>
                <a:srgbClr val="ffffff"/>
              </a:solidFill>
              <a:effectLst/>
              <a:uFillTx/>
              <a:latin typeface="Times New Roman"/>
            </a:endParaRPr>
          </a:p>
        </p:txBody>
      </p:sp>
      <p:sp>
        <p:nvSpPr>
          <p:cNvPr id="56" name=""/>
          <p:cNvSpPr/>
          <p:nvPr/>
        </p:nvSpPr>
        <p:spPr>
          <a:xfrm>
            <a:off x="3759120" y="4751280"/>
            <a:ext cx="4971960" cy="316080"/>
          </a:xfrm>
          <a:prstGeom prst="rect">
            <a:avLst/>
          </a:prstGeom>
          <a:noFill/>
          <a:ln w="0">
            <a:noFill/>
          </a:ln>
        </p:spPr>
        <p:style>
          <a:lnRef idx="0"/>
          <a:fillRef idx="0"/>
          <a:effectRef idx="0"/>
          <a:fontRef idx="minor"/>
        </p:style>
        <p:txBody>
          <a:bodyPr lIns="90000" rIns="90000" tIns="46800" bIns="46800" anchor="t">
            <a:spAutoFit/>
          </a:bodyPr>
          <a:p>
            <a:pPr lvl="1" marL="114480">
              <a:lnSpc>
                <a:spcPct val="105000"/>
              </a:lnSpc>
              <a:spcBef>
                <a:spcPts val="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57" name=""/>
          <p:cNvSpPr/>
          <p:nvPr/>
        </p:nvSpPr>
        <p:spPr>
          <a:xfrm>
            <a:off x="1231920" y="5029200"/>
            <a:ext cx="2495520" cy="94284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Risk Report Generator</a:t>
            </a:r>
            <a:endParaRPr b="0" lang="en-US" sz="1800" strike="noStrike" u="none">
              <a:solidFill>
                <a:srgbClr val="ffffff"/>
              </a:solidFill>
              <a:effectLst/>
              <a:uFillTx/>
              <a:latin typeface="Times New Roman"/>
            </a:endParaRPr>
          </a:p>
        </p:txBody>
      </p:sp>
      <p:sp>
        <p:nvSpPr>
          <p:cNvPr id="58" name=""/>
          <p:cNvSpPr/>
          <p:nvPr/>
        </p:nvSpPr>
        <p:spPr>
          <a:xfrm>
            <a:off x="3867120" y="1419120"/>
            <a:ext cx="485784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pricing tools allow users to value all instruments before trade execution.  Users can easily load and edit market data, including forward curves, volatility curves and model parameters, via the Pricing Screen.</a:t>
            </a:r>
            <a:endParaRPr b="0" lang="en-US" sz="1600" strike="noStrike" u="none">
              <a:solidFill>
                <a:srgbClr val="ffffff"/>
              </a:solidFill>
              <a:effectLst/>
              <a:uFillTx/>
              <a:latin typeface="Times New Roman"/>
            </a:endParaRPr>
          </a:p>
        </p:txBody>
      </p:sp>
      <p:sp>
        <p:nvSpPr>
          <p:cNvPr id="59" name=""/>
          <p:cNvSpPr/>
          <p:nvPr/>
        </p:nvSpPr>
        <p:spPr>
          <a:xfrm>
            <a:off x="4479840" y="3246480"/>
            <a:ext cx="184320" cy="36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0" name=""/>
          <p:cNvSpPr/>
          <p:nvPr/>
        </p:nvSpPr>
        <p:spPr>
          <a:xfrm>
            <a:off x="3854520" y="2981160"/>
            <a:ext cx="5270400" cy="2043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Kiodex Modeling and Analytics team has assembled a library of sophisticated valuation models tailored to the commodity markets.  These models accurately represent characteristics specific to commodity markets, such as seasonality and mean reversion, in addition to short-term and long-term commodity market dynamics.  Our option valuation tools support volatility smiles and skews.</a:t>
            </a:r>
            <a:endParaRPr b="0" lang="en-US" sz="1600" strike="noStrike" u="none">
              <a:solidFill>
                <a:srgbClr val="ffffff"/>
              </a:solidFill>
              <a:effectLst/>
              <a:uFillTx/>
              <a:latin typeface="Times New Roman"/>
            </a:endParaRPr>
          </a:p>
        </p:txBody>
      </p:sp>
      <p:sp>
        <p:nvSpPr>
          <p:cNvPr id="61" name=""/>
          <p:cNvSpPr/>
          <p:nvPr/>
        </p:nvSpPr>
        <p:spPr>
          <a:xfrm>
            <a:off x="3849840" y="4937040"/>
            <a:ext cx="503712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offers its users the opportunity to generate a complete set of risk reports.  These reports include portfolio sensitivities (delta, gamma, vega, theta), profit and loss explanations, portfolio mark-to-market, settlement, position and trade reports.</a:t>
            </a:r>
            <a:endParaRPr b="0" lang="en-US" sz="1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3" name=""/>
          <p:cNvSpPr/>
          <p:nvPr/>
        </p:nvSpPr>
        <p:spPr>
          <a:xfrm>
            <a:off x="1238400" y="1593720"/>
            <a:ext cx="2512800" cy="94320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Report Customization </a:t>
            </a:r>
            <a:endParaRPr b="0" lang="en-US" sz="1800" strike="noStrike" u="none">
              <a:solidFill>
                <a:srgbClr val="ffffff"/>
              </a:solidFill>
              <a:effectLst/>
              <a:uFillTx/>
              <a:latin typeface="Times New Roman"/>
            </a:endParaRPr>
          </a:p>
        </p:txBody>
      </p:sp>
      <p:sp>
        <p:nvSpPr>
          <p:cNvPr id="64" name=""/>
          <p:cNvSpPr/>
          <p:nvPr/>
        </p:nvSpPr>
        <p:spPr>
          <a:xfrm>
            <a:off x="1241280" y="3222720"/>
            <a:ext cx="2495520" cy="94284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Data Flexibility</a:t>
            </a:r>
            <a:endParaRPr b="0" lang="en-US" sz="1800" strike="noStrike" u="none">
              <a:solidFill>
                <a:srgbClr val="ffffff"/>
              </a:solidFill>
              <a:effectLst/>
              <a:uFillTx/>
              <a:latin typeface="Times New Roman"/>
            </a:endParaRPr>
          </a:p>
        </p:txBody>
      </p:sp>
      <p:sp>
        <p:nvSpPr>
          <p:cNvPr id="65" name=""/>
          <p:cNvSpPr/>
          <p:nvPr/>
        </p:nvSpPr>
        <p:spPr>
          <a:xfrm>
            <a:off x="3759120" y="4751280"/>
            <a:ext cx="4971960" cy="316080"/>
          </a:xfrm>
          <a:prstGeom prst="rect">
            <a:avLst/>
          </a:prstGeom>
          <a:noFill/>
          <a:ln w="0">
            <a:noFill/>
          </a:ln>
        </p:spPr>
        <p:style>
          <a:lnRef idx="0"/>
          <a:fillRef idx="0"/>
          <a:effectRef idx="0"/>
          <a:fontRef idx="minor"/>
        </p:style>
        <p:txBody>
          <a:bodyPr lIns="90000" rIns="90000" tIns="46800" bIns="46800" anchor="t">
            <a:spAutoFit/>
          </a:bodyPr>
          <a:p>
            <a:pPr lvl="1" marL="114480">
              <a:lnSpc>
                <a:spcPct val="105000"/>
              </a:lnSpc>
              <a:spcBef>
                <a:spcPts val="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6" name=""/>
          <p:cNvSpPr/>
          <p:nvPr/>
        </p:nvSpPr>
        <p:spPr>
          <a:xfrm>
            <a:off x="1231920" y="5143680"/>
            <a:ext cx="2495520" cy="94284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FAS 133</a:t>
            </a:r>
            <a:endParaRPr b="0" lang="en-US" sz="1800" strike="noStrike" u="none">
              <a:solidFill>
                <a:srgbClr val="ffffff"/>
              </a:solidFill>
              <a:effectLst/>
              <a:uFillTx/>
              <a:latin typeface="Times New Roman"/>
            </a:endParaRPr>
          </a:p>
        </p:txBody>
      </p:sp>
      <p:sp>
        <p:nvSpPr>
          <p:cNvPr id="67" name=""/>
          <p:cNvSpPr/>
          <p:nvPr/>
        </p:nvSpPr>
        <p:spPr>
          <a:xfrm>
            <a:off x="3886200" y="1495440"/>
            <a:ext cx="485784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Kiodex reports allow clients to aggregate books and portfolios, filter trades by specific criteria within books and portfolios, and filter data content for maximum user flexibility and customization.  Within reports, clients can drill-down to groups of trades and individual trades.</a:t>
            </a:r>
            <a:endParaRPr b="0" lang="en-US" sz="1600" strike="noStrike" u="none">
              <a:solidFill>
                <a:srgbClr val="ffffff"/>
              </a:solidFill>
              <a:effectLst/>
              <a:uFillTx/>
              <a:latin typeface="Times New Roman"/>
            </a:endParaRPr>
          </a:p>
        </p:txBody>
      </p:sp>
      <p:sp>
        <p:nvSpPr>
          <p:cNvPr id="68" name=""/>
          <p:cNvSpPr/>
          <p:nvPr/>
        </p:nvSpPr>
        <p:spPr>
          <a:xfrm>
            <a:off x="4479840" y="3246480"/>
            <a:ext cx="184320" cy="36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69" name=""/>
          <p:cNvSpPr/>
          <p:nvPr/>
        </p:nvSpPr>
        <p:spPr>
          <a:xfrm>
            <a:off x="3873600" y="3105000"/>
            <a:ext cx="4922640" cy="2043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Kiodex risk reporting functionality allows ultimate data flexibility.  Clients can run all reports on archived market data, Kiodex-supported daily market feeds (from a combination of sources), or their own data sets.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further allows all data points to be shifted in any direction, offering full flexibility for stress testing and scenario analysis.</a:t>
            </a:r>
            <a:endParaRPr b="0" lang="en-US" sz="1600" strike="noStrike" u="none">
              <a:solidFill>
                <a:srgbClr val="ffffff"/>
              </a:solidFill>
              <a:effectLst/>
              <a:uFillTx/>
              <a:latin typeface="Times New Roman"/>
            </a:endParaRPr>
          </a:p>
        </p:txBody>
      </p:sp>
      <p:sp>
        <p:nvSpPr>
          <p:cNvPr id="70" name=""/>
          <p:cNvSpPr/>
          <p:nvPr/>
        </p:nvSpPr>
        <p:spPr>
          <a:xfrm>
            <a:off x="3878280" y="5032440"/>
            <a:ext cx="503712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reporting functionality enables efficient compliance with Financial Accounting Standards Board Statement 133.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generates reports that support grouping, matching and real-time tracking of obligations and hedges.</a:t>
            </a:r>
            <a:endParaRPr b="0" lang="en-US" sz="1600" strike="noStrike" u="none">
              <a:solidFill>
                <a:srgbClr val="ffffff"/>
              </a:solidFill>
              <a:effectLst/>
              <a:uFillTx/>
              <a:latin typeface="Times New Roman"/>
            </a:endParaRPr>
          </a:p>
        </p:txBody>
      </p:sp>
      <p:sp>
        <p:nvSpPr>
          <p:cNvPr id="71" name=""/>
          <p:cNvSpPr/>
          <p:nvPr/>
        </p:nvSpPr>
        <p:spPr>
          <a:xfrm>
            <a:off x="352440" y="343080"/>
            <a:ext cx="8791560" cy="6188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Risk Workbench</a:t>
            </a:r>
            <a:r>
              <a:rPr b="0" lang="en-US" sz="3600" strike="noStrike" u="none">
                <a:solidFill>
                  <a:srgbClr val="ffcc66"/>
                </a:solidFill>
                <a:effectLst/>
                <a:uFillTx/>
                <a:latin typeface="Tahoma"/>
                <a:ea typeface="Tahoma"/>
              </a:rPr>
              <a:t> </a:t>
            </a:r>
            <a:r>
              <a:rPr b="0" lang="en-US" sz="3600" strike="noStrike" u="none">
                <a:solidFill>
                  <a:srgbClr val="ffcc66"/>
                </a:solidFill>
                <a:effectLst/>
                <a:uFillTx/>
                <a:latin typeface="Tahoma"/>
              </a:rPr>
              <a:t>Functionality</a:t>
            </a:r>
            <a:endParaRPr b="0" lang="en-US" sz="3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3" name=""/>
          <p:cNvSpPr/>
          <p:nvPr/>
        </p:nvSpPr>
        <p:spPr>
          <a:xfrm>
            <a:off x="1238400" y="1574640"/>
            <a:ext cx="2512800" cy="94320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Delivery Location Analysis</a:t>
            </a:r>
            <a:r>
              <a:rPr b="1" lang="en-US" sz="1800" strike="noStrike" u="none">
                <a:solidFill>
                  <a:srgbClr val="000000"/>
                </a:solidFill>
                <a:effectLst/>
                <a:uFillTx/>
                <a:latin typeface="Arial Narrow"/>
                <a:ea typeface="Arial"/>
              </a:rPr>
              <a:t> </a:t>
            </a:r>
            <a:endParaRPr b="0" lang="en-US" sz="1800" strike="noStrike" u="none">
              <a:solidFill>
                <a:srgbClr val="ffffff"/>
              </a:solidFill>
              <a:effectLst/>
              <a:uFillTx/>
              <a:latin typeface="Times New Roman"/>
            </a:endParaRPr>
          </a:p>
        </p:txBody>
      </p:sp>
      <p:sp>
        <p:nvSpPr>
          <p:cNvPr id="74" name=""/>
          <p:cNvSpPr/>
          <p:nvPr/>
        </p:nvSpPr>
        <p:spPr>
          <a:xfrm>
            <a:off x="1241280" y="3232080"/>
            <a:ext cx="2495520" cy="94320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Tailored Design</a:t>
            </a:r>
            <a:endParaRPr b="0" lang="en-US" sz="1800" strike="noStrike" u="none">
              <a:solidFill>
                <a:srgbClr val="ffffff"/>
              </a:solidFill>
              <a:effectLst/>
              <a:uFillTx/>
              <a:latin typeface="Times New Roman"/>
            </a:endParaRPr>
          </a:p>
        </p:txBody>
      </p:sp>
      <p:sp>
        <p:nvSpPr>
          <p:cNvPr id="75" name=""/>
          <p:cNvSpPr/>
          <p:nvPr/>
        </p:nvSpPr>
        <p:spPr>
          <a:xfrm>
            <a:off x="3759120" y="5084640"/>
            <a:ext cx="4971960" cy="316080"/>
          </a:xfrm>
          <a:prstGeom prst="rect">
            <a:avLst/>
          </a:prstGeom>
          <a:noFill/>
          <a:ln w="0">
            <a:noFill/>
          </a:ln>
        </p:spPr>
        <p:style>
          <a:lnRef idx="0"/>
          <a:fillRef idx="0"/>
          <a:effectRef idx="0"/>
          <a:fontRef idx="minor"/>
        </p:style>
        <p:txBody>
          <a:bodyPr lIns="90000" rIns="90000" tIns="46800" bIns="46800" anchor="t">
            <a:spAutoFit/>
          </a:bodyPr>
          <a:p>
            <a:pPr lvl="1" marL="114480">
              <a:lnSpc>
                <a:spcPct val="105000"/>
              </a:lnSpc>
              <a:spcBef>
                <a:spcPts val="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6" name=""/>
          <p:cNvSpPr/>
          <p:nvPr/>
        </p:nvSpPr>
        <p:spPr>
          <a:xfrm>
            <a:off x="1222200" y="4952880"/>
            <a:ext cx="2495880" cy="943200"/>
          </a:xfrm>
          <a:prstGeom prst="rect">
            <a:avLst/>
          </a:prstGeom>
          <a:solidFill>
            <a:srgbClr val="0066cc"/>
          </a:solidFill>
          <a:ln w="1908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Narrow"/>
                <a:ea typeface="Arial"/>
              </a:rPr>
              <a:t>Products and Markets</a:t>
            </a:r>
            <a:endParaRPr b="0" lang="en-US" sz="1800" strike="noStrike" u="none">
              <a:solidFill>
                <a:srgbClr val="ffffff"/>
              </a:solidFill>
              <a:effectLst/>
              <a:uFillTx/>
              <a:latin typeface="Times New Roman"/>
            </a:endParaRPr>
          </a:p>
        </p:txBody>
      </p:sp>
      <p:sp>
        <p:nvSpPr>
          <p:cNvPr id="77" name=""/>
          <p:cNvSpPr/>
          <p:nvPr/>
        </p:nvSpPr>
        <p:spPr>
          <a:xfrm>
            <a:off x="3867120" y="1467000"/>
            <a:ext cx="485784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allows clients to analyze their commodity risk exposure by specific delivery locations.  Basis swaps between multiple delivery locations can be entered to support the analysis of delivery location spread risk.</a:t>
            </a:r>
            <a:endParaRPr b="0" lang="en-US" sz="1600" strike="noStrike" u="none">
              <a:solidFill>
                <a:srgbClr val="ffffff"/>
              </a:solidFill>
              <a:effectLst/>
              <a:uFillTx/>
              <a:latin typeface="Times New Roman"/>
            </a:endParaRPr>
          </a:p>
        </p:txBody>
      </p:sp>
      <p:sp>
        <p:nvSpPr>
          <p:cNvPr id="78" name=""/>
          <p:cNvSpPr/>
          <p:nvPr/>
        </p:nvSpPr>
        <p:spPr>
          <a:xfrm>
            <a:off x="4479840" y="3408480"/>
            <a:ext cx="184320" cy="366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79" name=""/>
          <p:cNvSpPr/>
          <p:nvPr/>
        </p:nvSpPr>
        <p:spPr>
          <a:xfrm>
            <a:off x="3873600" y="3124080"/>
            <a:ext cx="4922640" cy="1556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client’s system administrator chooses from a wide array of options in setting up preferences, types of traded products, users, books and portfolios.  Each client can tailor the Workbench’s capability to meet the organization’s unique requirements.</a:t>
            </a:r>
            <a:endParaRPr b="0" lang="en-US" sz="1600" strike="noStrike" u="none">
              <a:solidFill>
                <a:srgbClr val="ffffff"/>
              </a:solidFill>
              <a:effectLst/>
              <a:uFillTx/>
              <a:latin typeface="Times New Roman"/>
            </a:endParaRPr>
          </a:p>
        </p:txBody>
      </p:sp>
      <p:sp>
        <p:nvSpPr>
          <p:cNvPr id="80" name=""/>
          <p:cNvSpPr/>
          <p:nvPr/>
        </p:nvSpPr>
        <p:spPr>
          <a:xfrm>
            <a:off x="3811680" y="4842000"/>
            <a:ext cx="503712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ea typeface="Arial"/>
              </a:rPr>
              <a:t>The first release of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allows users to manage their risk to physicals, futures, forwards, swaps, listed options, European options, and Asian options on crude oil, refined petroleum products and natural gas.</a:t>
            </a:r>
            <a:endParaRPr b="0" lang="en-US" sz="1600" strike="noStrike" u="none">
              <a:solidFill>
                <a:srgbClr val="ffffff"/>
              </a:solidFill>
              <a:effectLst/>
              <a:uFillTx/>
              <a:latin typeface="Times New Roman"/>
            </a:endParaRPr>
          </a:p>
        </p:txBody>
      </p:sp>
      <p:sp>
        <p:nvSpPr>
          <p:cNvPr id="81" name=""/>
          <p:cNvSpPr/>
          <p:nvPr/>
        </p:nvSpPr>
        <p:spPr>
          <a:xfrm>
            <a:off x="352440" y="343080"/>
            <a:ext cx="8791560" cy="618840"/>
          </a:xfrm>
          <a:prstGeom prst="rect">
            <a:avLst/>
          </a:prstGeom>
          <a:noFill/>
          <a:ln w="0">
            <a:noFill/>
          </a:ln>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Risk Workbench</a:t>
            </a:r>
            <a:r>
              <a:rPr b="0" lang="en-US" sz="3600" strike="noStrike" u="none">
                <a:solidFill>
                  <a:srgbClr val="ffcc66"/>
                </a:solidFill>
                <a:effectLst/>
                <a:uFillTx/>
                <a:latin typeface="Tahoma"/>
                <a:ea typeface="Tahoma"/>
              </a:rPr>
              <a:t> </a:t>
            </a:r>
            <a:r>
              <a:rPr b="0" lang="en-US" sz="3600" strike="noStrike" u="none">
                <a:solidFill>
                  <a:srgbClr val="ffcc66"/>
                </a:solidFill>
                <a:effectLst/>
                <a:uFillTx/>
                <a:latin typeface="Tahoma"/>
              </a:rPr>
              <a:t>Functionality</a:t>
            </a:r>
            <a:endParaRPr b="0" lang="en-US" sz="3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Home Page – Ease of Navigation</a:t>
            </a:r>
            <a:endParaRPr b="0" lang="en-US" sz="3600" strike="noStrike" u="none">
              <a:solidFill>
                <a:srgbClr val="ffcc66"/>
              </a:solidFill>
              <a:effectLst/>
              <a:uFillTx/>
              <a:latin typeface="Tahoma"/>
            </a:endParaRPr>
          </a:p>
        </p:txBody>
      </p:sp>
      <p:pic>
        <p:nvPicPr>
          <p:cNvPr id="83" name="" descr=""/>
          <p:cNvPicPr/>
          <p:nvPr/>
        </p:nvPicPr>
        <p:blipFill>
          <a:blip r:embed="rId1"/>
          <a:stretch/>
        </p:blipFill>
        <p:spPr>
          <a:xfrm>
            <a:off x="3494160" y="1495440"/>
            <a:ext cx="5438880" cy="4667400"/>
          </a:xfrm>
          <a:prstGeom prst="rect">
            <a:avLst/>
          </a:prstGeom>
          <a:noFill/>
          <a:ln w="0">
            <a:noFill/>
          </a:ln>
        </p:spPr>
      </p:pic>
      <p:sp>
        <p:nvSpPr>
          <p:cNvPr id="84" name=""/>
          <p:cNvSpPr/>
          <p:nvPr/>
        </p:nvSpPr>
        <p:spPr>
          <a:xfrm>
            <a:off x="1060560" y="2211480"/>
            <a:ext cx="2517840" cy="423756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1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On this screen, a user can:</a:t>
            </a:r>
            <a:endParaRPr b="0" lang="en-US" sz="1800" strike="noStrike" u="none">
              <a:solidFill>
                <a:srgbClr val="ffffff"/>
              </a:solidFill>
              <a:effectLst/>
              <a:uFillTx/>
              <a:latin typeface="Times New Roman"/>
            </a:endParaRPr>
          </a:p>
          <a:p>
            <a:pPr marL="171360" indent="-171360">
              <a:lnSpc>
                <a:spcPct val="115000"/>
              </a:lnSpc>
              <a:spcBef>
                <a:spcPts val="788"/>
              </a:spcBef>
              <a:buClr>
                <a:srgbClr val="cc33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View trade blotters </a:t>
            </a:r>
            <a:endParaRPr b="0" lang="en-US" sz="1800" strike="noStrike" u="none">
              <a:solidFill>
                <a:srgbClr val="ffffff"/>
              </a:solidFill>
              <a:effectLst/>
              <a:uFillTx/>
              <a:latin typeface="Times New Roman"/>
            </a:endParaRPr>
          </a:p>
          <a:p>
            <a:pPr marL="171360" indent="-171360">
              <a:lnSpc>
                <a:spcPct val="115000"/>
              </a:lnSpc>
              <a:spcBef>
                <a:spcPts val="788"/>
              </a:spcBef>
              <a:buClr>
                <a:srgbClr val="cc33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Configure trade blotters </a:t>
            </a:r>
            <a:endParaRPr b="0" lang="en-US" sz="1800" strike="noStrike" u="none">
              <a:solidFill>
                <a:srgbClr val="ffffff"/>
              </a:solidFill>
              <a:effectLst/>
              <a:uFillTx/>
              <a:latin typeface="Times New Roman"/>
            </a:endParaRPr>
          </a:p>
          <a:p>
            <a:pPr marL="171360" indent="-171360">
              <a:lnSpc>
                <a:spcPct val="115000"/>
              </a:lnSpc>
              <a:spcBef>
                <a:spcPts val="788"/>
              </a:spcBef>
              <a:buClr>
                <a:srgbClr val="cc33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View a site map </a:t>
            </a:r>
            <a:endParaRPr b="0" lang="en-US" sz="1800" strike="noStrike" u="none">
              <a:solidFill>
                <a:srgbClr val="ffffff"/>
              </a:solidFill>
              <a:effectLst/>
              <a:uFillTx/>
              <a:latin typeface="Times New Roman"/>
            </a:endParaRPr>
          </a:p>
          <a:p>
            <a:pPr marL="171360" indent="-171360">
              <a:lnSpc>
                <a:spcPct val="115000"/>
              </a:lnSpc>
              <a:spcBef>
                <a:spcPts val="788"/>
              </a:spcBef>
              <a:buClr>
                <a:srgbClr val="cc33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Access a glossary of terms and a full knowledge base including quantitative models.</a:t>
            </a:r>
            <a:endParaRPr b="0" lang="en-US" sz="1800" strike="noStrike" u="none">
              <a:solidFill>
                <a:srgbClr val="ffffff"/>
              </a:solidFill>
              <a:effectLst/>
              <a:uFillTx/>
              <a:latin typeface="Times New Roman"/>
            </a:endParaRPr>
          </a:p>
          <a:p>
            <a:pPr marL="171360" indent="-171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5" name="" descr=""/>
          <p:cNvPicPr/>
          <p:nvPr/>
        </p:nvPicPr>
        <p:blipFill>
          <a:blip r:embed="rId1"/>
          <a:stretch/>
        </p:blipFill>
        <p:spPr>
          <a:xfrm>
            <a:off x="1265400" y="1598760"/>
            <a:ext cx="5190840" cy="4627440"/>
          </a:xfrm>
          <a:prstGeom prst="rect">
            <a:avLst/>
          </a:prstGeom>
          <a:noFill/>
          <a:ln w="0">
            <a:noFill/>
          </a:ln>
        </p:spPr>
      </p:pic>
      <p:sp>
        <p:nvSpPr>
          <p:cNvPr id="86" name=""/>
          <p:cNvSpPr/>
          <p:nvPr/>
        </p:nvSpPr>
        <p:spPr>
          <a:xfrm>
            <a:off x="6467400" y="3086280"/>
            <a:ext cx="2629080" cy="208620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Users can book a trade into the system directly from the pricing screen, and run a greek report on the proposed trade.</a:t>
            </a:r>
            <a:endParaRPr b="0" lang="en-US" sz="1800" strike="noStrike" u="none">
              <a:solidFill>
                <a:srgbClr val="ffffff"/>
              </a:solidFill>
              <a:effectLst/>
              <a:uFillTx/>
              <a:latin typeface="Times New Roman"/>
            </a:endParaRPr>
          </a:p>
          <a:p>
            <a:pPr>
              <a:lnSpc>
                <a:spcPct val="11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87"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Pricing Screen Example – Asian Option</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8" name="" descr=""/>
          <p:cNvPicPr/>
          <p:nvPr/>
        </p:nvPicPr>
        <p:blipFill>
          <a:blip r:embed="rId1"/>
          <a:stretch/>
        </p:blipFill>
        <p:spPr>
          <a:xfrm>
            <a:off x="3314880" y="1523880"/>
            <a:ext cx="5543280" cy="4849920"/>
          </a:xfrm>
          <a:prstGeom prst="rect">
            <a:avLst/>
          </a:prstGeom>
          <a:noFill/>
          <a:ln w="0">
            <a:noFill/>
          </a:ln>
        </p:spPr>
      </p:pic>
      <p:sp>
        <p:nvSpPr>
          <p:cNvPr id="89" name=""/>
          <p:cNvSpPr/>
          <p:nvPr/>
        </p:nvSpPr>
        <p:spPr>
          <a:xfrm>
            <a:off x="800280" y="1657440"/>
            <a:ext cx="2428560" cy="2616840"/>
          </a:xfrm>
          <a:prstGeom prst="rect">
            <a:avLst/>
          </a:prstGeom>
          <a:noFill/>
          <a:ln w="0">
            <a:noFill/>
          </a:ln>
        </p:spPr>
        <p:style>
          <a:lnRef idx="0"/>
          <a:fillRef idx="0"/>
          <a:effectRef idx="0"/>
          <a:fontRef idx="minor"/>
        </p:style>
        <p:txBody>
          <a:bodyPr lIns="90000" rIns="90000" tIns="46800" bIns="46800" anchor="t">
            <a:spAutoFit/>
          </a:bodyPr>
          <a:p>
            <a:pPr algn="r">
              <a:lnSpc>
                <a:spcPct val="11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Components of the change in P&amp;L for any given period can be analyzed, including changes due to foreign exchange, volatility, forward curves, etc.</a:t>
            </a:r>
            <a:endParaRPr b="0" lang="en-US" sz="1800" strike="noStrike" u="none">
              <a:solidFill>
                <a:srgbClr val="ffffff"/>
              </a:solidFill>
              <a:effectLst/>
              <a:uFillTx/>
              <a:latin typeface="Times New Roman"/>
            </a:endParaRPr>
          </a:p>
        </p:txBody>
      </p:sp>
      <p:sp>
        <p:nvSpPr>
          <p:cNvPr id="90"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Profit &amp; Loss Example – P&amp;L Explained</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1" name="" descr=""/>
          <p:cNvPicPr/>
          <p:nvPr/>
        </p:nvPicPr>
        <p:blipFill>
          <a:blip r:embed="rId1"/>
          <a:stretch/>
        </p:blipFill>
        <p:spPr>
          <a:xfrm>
            <a:off x="2011320" y="2079720"/>
            <a:ext cx="5437080" cy="4595760"/>
          </a:xfrm>
          <a:prstGeom prst="rect">
            <a:avLst/>
          </a:prstGeom>
          <a:noFill/>
          <a:ln w="0">
            <a:noFill/>
          </a:ln>
        </p:spPr>
      </p:pic>
      <p:sp>
        <p:nvSpPr>
          <p:cNvPr id="92" name=""/>
          <p:cNvSpPr/>
          <p:nvPr/>
        </p:nvSpPr>
        <p:spPr>
          <a:xfrm>
            <a:off x="1152360" y="1343160"/>
            <a:ext cx="7344000" cy="104004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78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Arial"/>
              </a:rPr>
              <a:t>The Market Data Editor allows users to load, edit and save forward curves, volatility curves and model parameters for pricing and report generation.</a:t>
            </a:r>
            <a:endParaRPr b="0" lang="en-US" sz="1800" strike="noStrike" u="none">
              <a:solidFill>
                <a:srgbClr val="ffffff"/>
              </a:solidFill>
              <a:effectLst/>
              <a:uFillTx/>
              <a:latin typeface="Times New Roman"/>
            </a:endParaRPr>
          </a:p>
        </p:txBody>
      </p:sp>
      <p:sp>
        <p:nvSpPr>
          <p:cNvPr id="93"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Viewing, Manipulating and Saving Data</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2449440" y="2822400"/>
            <a:ext cx="569592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III. Hedging Case Studies</a:t>
            </a:r>
            <a:endParaRPr b="0" lang="en-US" sz="2800" strike="noStrike" u="none">
              <a:solidFill>
                <a:srgbClr val="ffffff"/>
              </a:solidFill>
              <a:effectLst/>
              <a:uFillTx/>
              <a:latin typeface="Times New Roman"/>
            </a:endParaRPr>
          </a:p>
        </p:txBody>
      </p:sp>
      <p:graphicFrame>
        <p:nvGraphicFramePr>
          <p:cNvPr id="95" name=""/>
          <p:cNvGraphicFramePr/>
          <p:nvPr/>
        </p:nvGraphicFramePr>
        <p:xfrm>
          <a:off x="1324080" y="1676520"/>
          <a:ext cx="1052280" cy="1562040"/>
        </p:xfrm>
        <a:graphic>
          <a:graphicData uri="http://schemas.openxmlformats.org/presentationml/2006/ole">
            <p:oleObj r:id="rId1" spid="">
              <p:embed/>
              <p:pic>
                <p:nvPicPr>
                  <p:cNvPr id="96" name="" descr=""/>
                  <p:cNvPicPr/>
                  <p:nvPr/>
                </p:nvPicPr>
                <p:blipFill>
                  <a:blip r:embed="rId2"/>
                  <a:stretch/>
                </p:blipFill>
                <p:spPr>
                  <a:xfrm>
                    <a:off x="1324080" y="1676520"/>
                    <a:ext cx="1052280" cy="1562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Contents</a:t>
            </a:r>
            <a:endParaRPr b="0" lang="en-US" sz="3600" strike="noStrike" u="none">
              <a:solidFill>
                <a:srgbClr val="ffcc66"/>
              </a:solidFill>
              <a:effectLst/>
              <a:uFillTx/>
              <a:latin typeface="Tahoma"/>
            </a:endParaRPr>
          </a:p>
        </p:txBody>
      </p:sp>
      <p:graphicFrame>
        <p:nvGraphicFramePr>
          <p:cNvPr id="18" name=""/>
          <p:cNvGraphicFramePr/>
          <p:nvPr/>
        </p:nvGraphicFramePr>
        <p:xfrm>
          <a:off x="1181160" y="1380960"/>
          <a:ext cx="7515000" cy="4259520"/>
        </p:xfrm>
        <a:graphic>
          <a:graphicData uri="http://schemas.openxmlformats.org/drawingml/2006/table">
            <a:tbl>
              <a:tblPr/>
              <a:tblGrid>
                <a:gridCol w="5981760"/>
                <a:gridCol w="1533240"/>
              </a:tblGrid>
              <a:tr h="665280">
                <a:tc>
                  <a:txBody>
                    <a:bodyPr lIns="90000" rIns="90000" tIns="46800" bIns="46800" anchor="t">
                      <a:no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Topic</a:t>
                      </a:r>
                      <a:endParaRPr b="0" lang="en-US" sz="2500" strike="noStrike" u="none">
                        <a:solidFill>
                          <a:srgbClr val="ffffff"/>
                        </a:solidFill>
                        <a:effectLst/>
                        <a:uFillTx/>
                        <a:latin typeface="Times New Roman"/>
                      </a:endParaRPr>
                    </a:p>
                  </a:txBody>
                  <a:tcPr anchor="t" marL="90000" marR="90000">
                    <a:lnL>
                      <a:noFill/>
                    </a:lnL>
                    <a:lnR>
                      <a:noFill/>
                    </a:lnR>
                    <a:lnT>
                      <a:noFill/>
                    </a:lnT>
                    <a:lnB w="9360">
                      <a:solidFill>
                        <a:srgbClr val="000000"/>
                      </a:solidFill>
                      <a:prstDash val="solid"/>
                    </a:lnB>
                    <a:noFill/>
                  </a:tcPr>
                </a:tc>
                <a:tc>
                  <a:txBody>
                    <a:bodyPr lIns="90000" rIns="90000" tIns="46800" bIns="46800" anchor="t">
                      <a:noAutofit/>
                    </a:bodyPr>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Section</a:t>
                      </a:r>
                      <a:endParaRPr b="0" lang="en-US" sz="2500" strike="noStrike" u="none">
                        <a:solidFill>
                          <a:srgbClr val="ffffff"/>
                        </a:solidFill>
                        <a:effectLst/>
                        <a:uFillTx/>
                        <a:latin typeface="Times New Roman"/>
                      </a:endParaRPr>
                    </a:p>
                  </a:txBody>
                  <a:tcPr anchor="t" marL="90000" marR="90000">
                    <a:lnL>
                      <a:noFill/>
                    </a:lnL>
                    <a:lnR>
                      <a:noFill/>
                    </a:lnR>
                    <a:lnT>
                      <a:noFill/>
                    </a:lnT>
                    <a:lnB w="9360">
                      <a:solidFill>
                        <a:srgbClr val="000000"/>
                      </a:solidFill>
                      <a:prstDash val="solid"/>
                    </a:lnB>
                    <a:noFill/>
                  </a:tcPr>
                </a:tc>
              </a:tr>
              <a:tr h="3065040">
                <a:tc>
                  <a:txBody>
                    <a:bodyPr lIns="90000" rIns="90000" tIns="46800" bIns="46800" anchor="t">
                      <a:noAutofit/>
                    </a:bodyPr>
                    <a:p>
                      <a:pPr marL="457200" indent="-4572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Introducing Kiodex</a:t>
                      </a:r>
                      <a:endParaRPr b="0" lang="en-US" sz="1800" strike="noStrike" u="none">
                        <a:solidFill>
                          <a:srgbClr val="ffffff"/>
                        </a:solidFill>
                        <a:effectLst/>
                        <a:uFillTx/>
                        <a:latin typeface="Times New Roman"/>
                      </a:endParaRPr>
                    </a:p>
                    <a:p>
                      <a:pPr marL="457200" indent="-4572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Kiodex Risk Workbench Functionality and Screenshots</a:t>
                      </a:r>
                      <a:endParaRPr b="0" lang="en-US" sz="1800" strike="noStrike" u="none">
                        <a:solidFill>
                          <a:srgbClr val="ffffff"/>
                        </a:solidFill>
                        <a:effectLst/>
                        <a:uFillTx/>
                        <a:latin typeface="Times New Roman"/>
                      </a:endParaRPr>
                    </a:p>
                    <a:p>
                      <a:pPr marL="457200" indent="-4572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Hedging Case Studies</a:t>
                      </a:r>
                      <a:endParaRPr b="0" lang="en-US" sz="1800" strike="noStrike" u="none">
                        <a:solidFill>
                          <a:srgbClr val="ffffff"/>
                        </a:solidFill>
                        <a:effectLst/>
                        <a:uFillTx/>
                        <a:latin typeface="Times New Roman"/>
                      </a:endParaRPr>
                    </a:p>
                    <a:p>
                      <a:pPr lvl="1" marL="571680" indent="342720">
                        <a:lnSpc>
                          <a:spcPct val="125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Pacific Gas &amp; Electric</a:t>
                      </a:r>
                      <a:endParaRPr b="0" lang="en-US" sz="1600" strike="noStrike" u="none">
                        <a:solidFill>
                          <a:srgbClr val="ffffff"/>
                        </a:solidFill>
                        <a:effectLst/>
                        <a:uFillTx/>
                        <a:latin typeface="Times New Roman"/>
                      </a:endParaRPr>
                    </a:p>
                    <a:p>
                      <a:pPr lvl="1" marL="571680" indent="342720">
                        <a:lnSpc>
                          <a:spcPct val="125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Delta Airlines</a:t>
                      </a:r>
                      <a:endParaRPr b="0" lang="en-US" sz="1600" strike="noStrike" u="none">
                        <a:solidFill>
                          <a:srgbClr val="ffffff"/>
                        </a:solidFill>
                        <a:effectLst/>
                        <a:uFillTx/>
                        <a:latin typeface="Times New Roman"/>
                      </a:endParaRPr>
                    </a:p>
                    <a:p>
                      <a:pPr lvl="1" marL="571680" indent="342720">
                        <a:lnSpc>
                          <a:spcPct val="125000"/>
                        </a:lnSpc>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Southwest Airlines</a:t>
                      </a:r>
                      <a:endParaRPr b="0" lang="en-US" sz="1600" strike="noStrike" u="none">
                        <a:solidFill>
                          <a:srgbClr val="ffffff"/>
                        </a:solidFill>
                        <a:effectLst/>
                        <a:uFillTx/>
                        <a:latin typeface="Times New Roman"/>
                      </a:endParaRPr>
                    </a:p>
                    <a:p>
                      <a:pPr marL="457200" indent="-4572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marL="457200" indent="-457200">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txBody>
                  <a:tcPr anchor="t" marL="90000" marR="90000">
                    <a:lnL>
                      <a:noFill/>
                    </a:lnL>
                    <a:lnR>
                      <a:noFill/>
                    </a:lnR>
                    <a:lnT w="9360">
                      <a:solidFill>
                        <a:srgbClr val="000000"/>
                      </a:solidFill>
                      <a:prstDash val="solid"/>
                    </a:lnT>
                    <a:lnB>
                      <a:noFill/>
                    </a:lnB>
                    <a:noFill/>
                  </a:tcPr>
                </a:tc>
                <a:tc rowSpan="2">
                  <a:txBody>
                    <a:bodyPr lIns="90000" rIns="90000" tIns="46800" bIns="46800" anchor="t">
                      <a:noAutofit/>
                    </a:bodyPr>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a:t>
                      </a:r>
                      <a:endParaRPr b="0" lang="en-US" sz="1800" strike="noStrike" u="none">
                        <a:solidFill>
                          <a:srgbClr val="ffffff"/>
                        </a:solidFill>
                        <a:effectLst/>
                        <a:uFillTx/>
                        <a:latin typeface="Times New Roman"/>
                      </a:endParaRPr>
                    </a:p>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III</a:t>
                      </a:r>
                      <a:endParaRPr b="0" lang="en-US" sz="1800" strike="noStrike" u="none">
                        <a:solidFill>
                          <a:srgbClr val="ffffff"/>
                        </a:solidFill>
                        <a:effectLst/>
                        <a:uFillTx/>
                        <a:latin typeface="Times New Roman"/>
                      </a:endParaRPr>
                    </a:p>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II</a:t>
                      </a:r>
                      <a:endParaRPr b="0" lang="en-US" sz="1800" strike="noStrike" u="none">
                        <a:solidFill>
                          <a:srgbClr val="ffffff"/>
                        </a:solidFill>
                        <a:effectLst/>
                        <a:uFillTx/>
                        <a:latin typeface="Times New Roman"/>
                      </a:endParaRPr>
                    </a:p>
                    <a:p>
                      <a:pPr algn="ct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txBody>
                  <a:tcPr anchor="t" marL="90000" marR="90000">
                    <a:lnL>
                      <a:noFill/>
                    </a:lnL>
                    <a:lnR>
                      <a:noFill/>
                    </a:lnR>
                    <a:lnT w="9360">
                      <a:solidFill>
                        <a:srgbClr val="000000"/>
                      </a:solidFill>
                      <a:prstDash val="solid"/>
                    </a:lnT>
                    <a:lnB>
                      <a:noFill/>
                    </a:lnB>
                    <a:noFill/>
                  </a:tcPr>
                </a:tc>
              </a:tr>
              <a:tr h="502200">
                <a:tc>
                  <a:txBody>
                    <a:bodyPr lIns="90000" rIns="90000" tIns="46800" bIns="46800" anchor="t">
                      <a:noAutofit/>
                    </a:bodyPr>
                    <a:p>
                      <a:pPr marL="457200" indent="-457200">
                        <a:lnSpc>
                          <a:spcPct val="12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a:txBody>
                  <a:tcPr anchor="t" marL="90000" marR="90000">
                    <a:lnL>
                      <a:noFill/>
                    </a:lnL>
                    <a:lnR>
                      <a:noFill/>
                    </a:lnR>
                    <a:lnT>
                      <a:noFill/>
                    </a:lnT>
                    <a:lnB>
                      <a:noFill/>
                    </a:lnB>
                    <a:noFill/>
                  </a:tcPr>
                </a:tc>
                <a:tc vMerge="1">
                  <a:txBody>
                    <a:bodyPr lIns="90000" rIns="90000" tIns="45000" bIns="45000" anchor="t">
                      <a:noAutofit/>
                    </a:bodyPr>
                    <a:p>
                      <a:endParaRPr b="0" lang="en-US" sz="2400" strike="noStrike" u="none">
                        <a:solidFill>
                          <a:srgbClr val="ffffff"/>
                        </a:solidFill>
                        <a:effectLst/>
                        <a:uFillTx/>
                        <a:latin typeface="Times New Roman"/>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PG&amp;E: What Went Wrong</a:t>
            </a:r>
            <a:endParaRPr b="0" lang="en-US" sz="3600" strike="noStrike" u="none">
              <a:solidFill>
                <a:srgbClr val="ffcc66"/>
              </a:solidFill>
              <a:effectLst/>
              <a:uFillTx/>
              <a:latin typeface="Tahoma"/>
            </a:endParaRPr>
          </a:p>
        </p:txBody>
      </p:sp>
      <p:pic>
        <p:nvPicPr>
          <p:cNvPr id="98" name="" descr=""/>
          <p:cNvPicPr/>
          <p:nvPr/>
        </p:nvPicPr>
        <p:blipFill>
          <a:blip r:embed="rId1"/>
          <a:stretch/>
        </p:blipFill>
        <p:spPr>
          <a:xfrm>
            <a:off x="2649600" y="3233880"/>
            <a:ext cx="4797360" cy="3290760"/>
          </a:xfrm>
          <a:prstGeom prst="rect">
            <a:avLst/>
          </a:prstGeom>
          <a:noFill/>
          <a:ln w="0">
            <a:noFill/>
          </a:ln>
        </p:spPr>
      </p:pic>
      <p:sp>
        <p:nvSpPr>
          <p:cNvPr id="99" name="PlaceHolder 2"/>
          <p:cNvSpPr>
            <a:spLocks noGrp="1"/>
          </p:cNvSpPr>
          <p:nvPr>
            <p:ph/>
          </p:nvPr>
        </p:nvSpPr>
        <p:spPr>
          <a:xfrm>
            <a:off x="1133640" y="1352520"/>
            <a:ext cx="7772400" cy="1866960"/>
          </a:xfrm>
          <a:prstGeom prst="rect">
            <a:avLst/>
          </a:prstGeom>
          <a:noFill/>
          <a:ln w="0">
            <a:noFill/>
          </a:ln>
        </p:spPr>
        <p:txBody>
          <a:bodyPr lIns="90000" rIns="90000" tIns="46800" bIns="46800" anchor="t">
            <a:normAutofit/>
          </a:bodyPr>
          <a:p>
            <a:pPr marL="343080" indent="-343080">
              <a:lnSpc>
                <a:spcPct val="120000"/>
              </a:lnSpc>
              <a:spcBef>
                <a:spcPts val="68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Wholesale electricity price caps far exceeded retail price caps that PG&amp;E was allowed to charge its customers.</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California’s demand for electricity has skyrocketed, but there is no new power generation capacity.</a:t>
            </a:r>
            <a:endParaRPr b="0" lang="en-US" sz="2200" strike="noStrike" u="none">
              <a:solidFill>
                <a:srgbClr val="000000"/>
              </a:solidFill>
              <a:effectLst/>
              <a:uFillTx/>
              <a:latin typeface="Arial Narrow"/>
            </a:endParaRPr>
          </a:p>
        </p:txBody>
      </p:sp>
      <p:sp>
        <p:nvSpPr>
          <p:cNvPr id="100" name=""/>
          <p:cNvSpPr/>
          <p:nvPr/>
        </p:nvSpPr>
        <p:spPr>
          <a:xfrm>
            <a:off x="2705040" y="6448320"/>
            <a:ext cx="26859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Source: Bloomberg</a:t>
            </a:r>
            <a:endParaRPr b="0" lang="en-US" sz="1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PG&amp;E: The Impacts of the Crisis</a:t>
            </a:r>
            <a:endParaRPr b="0" lang="en-US" sz="3600" strike="noStrike" u="none">
              <a:solidFill>
                <a:srgbClr val="ffcc66"/>
              </a:solidFill>
              <a:effectLst/>
              <a:uFillTx/>
              <a:latin typeface="Tahoma"/>
            </a:endParaRPr>
          </a:p>
        </p:txBody>
      </p:sp>
      <p:sp>
        <p:nvSpPr>
          <p:cNvPr id="102" name="PlaceHolder 2"/>
          <p:cNvSpPr>
            <a:spLocks noGrp="1"/>
          </p:cNvSpPr>
          <p:nvPr>
            <p:ph/>
          </p:nvPr>
        </p:nvSpPr>
        <p:spPr>
          <a:xfrm>
            <a:off x="1152360" y="1390680"/>
            <a:ext cx="7772400" cy="4114800"/>
          </a:xfrm>
          <a:prstGeom prst="rect">
            <a:avLst/>
          </a:prstGeom>
          <a:noFill/>
          <a:ln w="0">
            <a:noFill/>
          </a:ln>
        </p:spPr>
        <p:txBody>
          <a:bodyPr lIns="90000" rIns="90000" tIns="46800" bIns="46800" anchor="t">
            <a:normAutofit fontScale="92500" lnSpcReduction="19999"/>
          </a:bodyPr>
          <a:p>
            <a:pPr marL="343080" indent="-343080">
              <a:lnSpc>
                <a:spcPct val="120000"/>
              </a:lnSpc>
              <a:spcBef>
                <a:spcPts val="689"/>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By year-end 2000, PG&amp;E had spent $7 billion more for power than it received from its customers.</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PG&amp;E stock hit a new 52-week low of $8.375 on January 18, down from a high of $31.8125.</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PG&amp;E credit ratings were downgraded beyond “junk” status by the major ratings agencies.</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Gas suppliers are refusing to sell any more natural gas to PG&amp;E.</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The State of California faces continuing power shortages and rolling blackouts.</a:t>
            </a:r>
            <a:endParaRPr b="0" lang="en-US" sz="2200" strike="noStrike" u="none">
              <a:solidFill>
                <a:srgbClr val="000000"/>
              </a:solidFill>
              <a:effectLst/>
              <a:uFillTx/>
              <a:latin typeface="Arial Narrow"/>
            </a:endParaRPr>
          </a:p>
          <a:p>
            <a:pPr marL="343080" indent="-343080">
              <a:lnSpc>
                <a:spcPct val="120000"/>
              </a:lnSpc>
              <a:spcBef>
                <a:spcPts val="689"/>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rPr>
              <a:t>The company has announced over 1,000 lay-offs and must cut back its customer service.</a:t>
            </a:r>
            <a:endParaRPr b="0" lang="en-US" sz="22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PG&amp;E: The Effects of a Hedging Program</a:t>
            </a:r>
            <a:endParaRPr b="0" lang="en-US" sz="3600" strike="noStrike" u="none">
              <a:solidFill>
                <a:srgbClr val="ffcc66"/>
              </a:solidFill>
              <a:effectLst/>
              <a:uFillTx/>
              <a:latin typeface="Tahoma"/>
            </a:endParaRPr>
          </a:p>
        </p:txBody>
      </p:sp>
      <p:pic>
        <p:nvPicPr>
          <p:cNvPr id="104" name="" descr=""/>
          <p:cNvPicPr/>
          <p:nvPr/>
        </p:nvPicPr>
        <p:blipFill>
          <a:blip r:embed="rId1"/>
          <a:stretch/>
        </p:blipFill>
        <p:spPr>
          <a:xfrm>
            <a:off x="2746440" y="3295800"/>
            <a:ext cx="4610160" cy="3162240"/>
          </a:xfrm>
          <a:prstGeom prst="rect">
            <a:avLst/>
          </a:prstGeom>
          <a:noFill/>
          <a:ln w="0">
            <a:noFill/>
          </a:ln>
        </p:spPr>
      </p:pic>
      <p:sp>
        <p:nvSpPr>
          <p:cNvPr id="105" name=""/>
          <p:cNvSpPr/>
          <p:nvPr/>
        </p:nvSpPr>
        <p:spPr>
          <a:xfrm>
            <a:off x="2752560" y="6391440"/>
            <a:ext cx="26863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Source: Bloomberg</a:t>
            </a:r>
            <a:endParaRPr b="0" lang="en-US" sz="1200" strike="noStrike" u="none">
              <a:solidFill>
                <a:srgbClr val="ffffff"/>
              </a:solidFill>
              <a:effectLst/>
              <a:uFillTx/>
              <a:latin typeface="Times New Roman"/>
            </a:endParaRPr>
          </a:p>
        </p:txBody>
      </p:sp>
      <p:sp>
        <p:nvSpPr>
          <p:cNvPr id="106" name=""/>
          <p:cNvSpPr/>
          <p:nvPr/>
        </p:nvSpPr>
        <p:spPr>
          <a:xfrm>
            <a:off x="1162080" y="1285920"/>
            <a:ext cx="7772400" cy="18669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Times New Roman"/>
              </a:rPr>
              <a:t>Had PG&amp;E entered into a basic hedge program for at least a portion of their power requirements, substantial savings would have been realized.  This is demonstrated by the graph below, which illustrates a hedge program that bought electricity for a one-month period, two months forward on a rolling basis.  The effect of the price spikes is greatly nullified, and PG&amp;E could have saved billions of dollars in wholesale electricity costs.</a:t>
            </a:r>
            <a:endParaRPr b="0" lang="en-US" sz="20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380880" y="123480"/>
            <a:ext cx="87631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PG&amp;E: Using the Risk Workbench</a:t>
            </a:r>
            <a:endParaRPr b="0" lang="en-US" sz="3600" strike="noStrike" u="none">
              <a:solidFill>
                <a:srgbClr val="ffcc66"/>
              </a:solidFill>
              <a:effectLst/>
              <a:uFillTx/>
              <a:latin typeface="Tahoma"/>
            </a:endParaRPr>
          </a:p>
        </p:txBody>
      </p:sp>
      <p:sp>
        <p:nvSpPr>
          <p:cNvPr id="108" name="PlaceHolder 2"/>
          <p:cNvSpPr>
            <a:spLocks noGrp="1"/>
          </p:cNvSpPr>
          <p:nvPr>
            <p:ph/>
          </p:nvPr>
        </p:nvSpPr>
        <p:spPr>
          <a:xfrm>
            <a:off x="1133640" y="1324080"/>
            <a:ext cx="7772400" cy="4114800"/>
          </a:xfrm>
          <a:prstGeom prst="rect">
            <a:avLst/>
          </a:prstGeom>
          <a:noFill/>
          <a:ln w="0">
            <a:noFill/>
          </a:ln>
        </p:spPr>
        <p:txBody>
          <a:bodyPr lIns="90000" rIns="90000" tIns="46800" bIns="46800" anchor="t">
            <a:normAutofit fontScale="92500" lnSpcReduction="19999"/>
          </a:bodyPr>
          <a:p>
            <a:pPr marL="343080" indent="-343080">
              <a:lnSpc>
                <a:spcPct val="115000"/>
              </a:lnSpc>
              <a:spcBef>
                <a:spcPts val="901"/>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Ability to compare hedging programs to determine optimal hedging strategy</a:t>
            </a:r>
            <a:endParaRPr b="0" lang="en-US" sz="2400" strike="noStrike" u="none">
              <a:solidFill>
                <a:srgbClr val="000000"/>
              </a:solidFill>
              <a:effectLst/>
              <a:uFillTx/>
              <a:latin typeface="Arial Narrow"/>
            </a:endParaRPr>
          </a:p>
          <a:p>
            <a:pPr marL="343080" indent="-343080">
              <a:lnSpc>
                <a:spcPct val="115000"/>
              </a:lnSpc>
              <a:spcBef>
                <a:spcPts val="901"/>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Determine bankruptcy price-tolerance thresholds</a:t>
            </a:r>
            <a:endParaRPr b="0" lang="en-US" sz="2400" strike="noStrike" u="none">
              <a:solidFill>
                <a:srgbClr val="000000"/>
              </a:solidFill>
              <a:effectLst/>
              <a:uFillTx/>
              <a:latin typeface="Arial Narrow"/>
            </a:endParaRPr>
          </a:p>
          <a:p>
            <a:pPr marL="343080" indent="-343080">
              <a:lnSpc>
                <a:spcPct val="115000"/>
              </a:lnSpc>
              <a:spcBef>
                <a:spcPts val="901"/>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Test the impact of a major price spike (such as when prices hit $3,000/MWh on 12/8/00)</a:t>
            </a:r>
            <a:endParaRPr b="0" lang="en-US" sz="2400" strike="noStrike" u="none">
              <a:solidFill>
                <a:srgbClr val="000000"/>
              </a:solidFill>
              <a:effectLst/>
              <a:uFillTx/>
              <a:latin typeface="Arial Narrow"/>
            </a:endParaRPr>
          </a:p>
          <a:p>
            <a:pPr marL="343080" indent="-343080">
              <a:lnSpc>
                <a:spcPct val="115000"/>
              </a:lnSpc>
              <a:spcBef>
                <a:spcPts val="901"/>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Access to market data, historical market info (such as the seasonality of electricity prices) and portfolio sensitivity reports through the Risk Workbench</a:t>
            </a:r>
            <a:endParaRPr b="0" lang="en-US" sz="2400" strike="noStrike" u="none">
              <a:solidFill>
                <a:srgbClr val="000000"/>
              </a:solidFill>
              <a:effectLst/>
              <a:uFillTx/>
              <a:latin typeface="Arial Narrow"/>
            </a:endParaRPr>
          </a:p>
          <a:p>
            <a:pPr marL="343080" indent="-343080">
              <a:lnSpc>
                <a:spcPct val="115000"/>
              </a:lnSpc>
              <a:spcBef>
                <a:spcPts val="901"/>
              </a:spcBef>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Accurately determine the valuation of proposed hedging transactions</a:t>
            </a:r>
            <a:endParaRPr b="0" lang="en-US" sz="2400" strike="noStrike" u="none">
              <a:solidFill>
                <a:srgbClr val="000000"/>
              </a:solidFill>
              <a:effectLst/>
              <a:uFillTx/>
              <a:latin typeface="Arial Narrow"/>
            </a:endParaRPr>
          </a:p>
          <a:p>
            <a:pPr marL="343080" indent="-343080">
              <a:lnSpc>
                <a:spcPct val="115000"/>
              </a:lnSpc>
              <a:spcBef>
                <a:spcPts val="901"/>
              </a:spcBef>
              <a:buSzPct val="100000"/>
              <a:buBlip>
                <a:blip r:embed="rId6"/>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Simple FAS 133-compliant reporting and analysis</a:t>
            </a:r>
            <a:endParaRPr b="0" lang="en-US" sz="2400" strike="noStrike" u="none">
              <a:solidFill>
                <a:srgbClr val="000000"/>
              </a:solidFill>
              <a:effectLst/>
              <a:uFillTx/>
              <a:latin typeface="Arial Narrow"/>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
          <p:cNvSpPr/>
          <p:nvPr/>
        </p:nvSpPr>
        <p:spPr>
          <a:xfrm>
            <a:off x="1317600" y="2975040"/>
            <a:ext cx="184320" cy="244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10" name=""/>
          <p:cNvSpPr/>
          <p:nvPr/>
        </p:nvSpPr>
        <p:spPr>
          <a:xfrm>
            <a:off x="1238400" y="1309680"/>
            <a:ext cx="7610400" cy="5201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68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ea typeface="Arial"/>
              </a:rPr>
              <a:t>According to The New York Times Article:  “Five Questions for Michelle Burns; How an Airline Burns Less Money,” October 22, 2000: </a:t>
            </a:r>
            <a:endParaRPr b="0" lang="en-US" sz="2200" strike="noStrike" u="none">
              <a:solidFill>
                <a:srgbClr val="ffffff"/>
              </a:solidFill>
              <a:effectLst/>
              <a:uFillTx/>
              <a:latin typeface="Times New Roman"/>
            </a:endParaRPr>
          </a:p>
          <a:p>
            <a:pPr lvl="1" marL="628560" indent="-285480">
              <a:lnSpc>
                <a:spcPct val="100000"/>
              </a:lnSpc>
              <a:spcAft>
                <a:spcPts val="624"/>
              </a:spcAft>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Delta Airlines purchases a total of 3 billion gallons of jet fuel annually (250 million gallons/month).</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Fuel costs are Delta’s second highest expense behind salaries, but by far their most volatile.</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Delta’s goal is to protect against price increases but still benefit from declines.  They buy options, or financial insurance.</a:t>
            </a:r>
            <a:endParaRPr b="0" lang="en-US" sz="2000" strike="noStrike" u="none">
              <a:solidFill>
                <a:srgbClr val="ffffff"/>
              </a:solidFill>
              <a:effectLst/>
              <a:uFillTx/>
              <a:latin typeface="Times New Roman"/>
            </a:endParaRPr>
          </a:p>
          <a:p>
            <a:pPr lvl="1" marL="628560" indent="-285480">
              <a:lnSpc>
                <a:spcPct val="100000"/>
              </a:lnSpc>
              <a:spcAft>
                <a:spcPts val="689"/>
              </a:spcAft>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 the five quarters up to and including Q3 2000, although Delta spent $100 million in option premium expenses, they </a:t>
            </a:r>
            <a:r>
              <a:rPr b="1" lang="en-US" sz="2000" strike="noStrike" u="none">
                <a:solidFill>
                  <a:srgbClr val="000000"/>
                </a:solidFill>
                <a:effectLst/>
                <a:uFillTx/>
                <a:latin typeface="Arial Narrow"/>
              </a:rPr>
              <a:t>netted $600 million</a:t>
            </a:r>
            <a:r>
              <a:rPr b="0" lang="en-US" sz="2000" strike="noStrike" u="none">
                <a:solidFill>
                  <a:srgbClr val="000000"/>
                </a:solidFill>
                <a:effectLst/>
                <a:uFillTx/>
                <a:latin typeface="Arial Narrow"/>
              </a:rPr>
              <a:t> from their hedging activity.</a:t>
            </a:r>
            <a:r>
              <a:rPr b="0" lang="en-US" sz="2200" strike="noStrike" u="none">
                <a:solidFill>
                  <a:srgbClr val="000000"/>
                </a:solidFill>
                <a:effectLst/>
                <a:uFillTx/>
                <a:latin typeface="Arial Narrow"/>
                <a:ea typeface="Arial"/>
              </a:rPr>
              <a:t> </a:t>
            </a:r>
            <a:endParaRPr b="0" lang="en-US" sz="2200" strike="noStrike" u="none">
              <a:solidFill>
                <a:srgbClr val="ffffff"/>
              </a:solidFill>
              <a:effectLst/>
              <a:uFillTx/>
              <a:latin typeface="Times New Roman"/>
            </a:endParaRPr>
          </a:p>
          <a:p>
            <a:pPr lvl="1" marL="628560" indent="-285480">
              <a:lnSpc>
                <a:spcPct val="100000"/>
              </a:lnSpc>
              <a:spcAft>
                <a:spcPts val="624"/>
              </a:spcAft>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By hedging, Delta saved $160 million in one quarter alone (Q3 2000), more than any other airline.</a:t>
            </a:r>
            <a:endParaRPr b="0" lang="en-US" sz="2000" strike="noStrike" u="none">
              <a:solidFill>
                <a:srgbClr val="ffffff"/>
              </a:solidFill>
              <a:effectLst/>
              <a:uFillTx/>
              <a:latin typeface="Times New Roman"/>
            </a:endParaRPr>
          </a:p>
        </p:txBody>
      </p:sp>
      <p:sp>
        <p:nvSpPr>
          <p:cNvPr id="111" name="PlaceHolder 1"/>
          <p:cNvSpPr>
            <a:spLocks noGrp="1"/>
          </p:cNvSpPr>
          <p:nvPr>
            <p:ph type="title"/>
          </p:nvPr>
        </p:nvSpPr>
        <p:spPr>
          <a:xfrm>
            <a:off x="380880" y="123480"/>
            <a:ext cx="876312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Delta Airlines</a:t>
            </a:r>
            <a:endParaRPr b="0" lang="en-US" sz="3600" strike="noStrike" u="none">
              <a:solidFill>
                <a:srgbClr val="ffcc66"/>
              </a:solidFill>
              <a:effectLst/>
              <a:uFillTx/>
              <a:latin typeface="Tahoma"/>
            </a:endParaRPr>
          </a:p>
        </p:txBody>
      </p:sp>
      <p:sp>
        <p:nvSpPr>
          <p:cNvPr id="112" name=""/>
          <p:cNvSpPr/>
          <p:nvPr/>
        </p:nvSpPr>
        <p:spPr>
          <a:xfrm>
            <a:off x="1305000" y="5896080"/>
            <a:ext cx="7467480" cy="917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66cc"/>
                </a:solidFill>
                <a:effectLst/>
                <a:uFillTx/>
                <a:latin typeface="Arial Narrow"/>
                <a:ea typeface="Arial"/>
              </a:rPr>
              <a:t>“We hedge because we think it’s the right thing to do from the perspective of managing a very volatile and large expense.” </a:t>
            </a:r>
            <a:r>
              <a:rPr b="0" i="1" lang="en-US" sz="1400" strike="noStrike" u="none">
                <a:solidFill>
                  <a:srgbClr val="000000"/>
                </a:solidFill>
                <a:effectLst/>
                <a:uFillTx/>
                <a:latin typeface="Arial Narrow"/>
                <a:ea typeface="Arial"/>
              </a:rPr>
              <a:t>– Delta CFO Michelle Burns</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1317600" y="2975040"/>
            <a:ext cx="184320" cy="244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14" name=""/>
          <p:cNvSpPr/>
          <p:nvPr/>
        </p:nvSpPr>
        <p:spPr>
          <a:xfrm>
            <a:off x="1238400" y="1233360"/>
            <a:ext cx="7610400" cy="4990320"/>
          </a:xfrm>
          <a:prstGeom prst="rect">
            <a:avLst/>
          </a:prstGeom>
          <a:noFill/>
          <a:ln w="0">
            <a:noFill/>
          </a:ln>
        </p:spPr>
        <p:style>
          <a:lnRef idx="0"/>
          <a:fillRef idx="0"/>
          <a:effectRef idx="0"/>
          <a:fontRef idx="minor"/>
        </p:style>
        <p:txBody>
          <a:bodyPr lIns="90000" rIns="90000" tIns="46800" bIns="46800" anchor="t">
            <a:spAutoFit/>
          </a:bodyPr>
          <a:p>
            <a:pPr>
              <a:lnSpc>
                <a:spcPct val="115000"/>
              </a:lnSpc>
              <a:spcBef>
                <a:spcPts val="689"/>
              </a:spcBef>
              <a:spcAft>
                <a:spcPts val="55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Narrow"/>
                <a:ea typeface="Arial"/>
              </a:rPr>
              <a:t>According to The Wall Street Journal Article:  “Southwest Airlines’ Big Fuel Hedging Call is Paying Off,” January 16, 2001:</a:t>
            </a:r>
            <a:endParaRPr b="0" lang="en-US" sz="2200" strike="noStrike" u="none">
              <a:solidFill>
                <a:srgbClr val="ffffff"/>
              </a:solidFill>
              <a:effectLst/>
              <a:uFillTx/>
              <a:latin typeface="Times New Roman"/>
            </a:endParaRPr>
          </a:p>
          <a:p>
            <a:pPr lvl="1" marL="628560" indent="-285480">
              <a:lnSpc>
                <a:spcPct val="100000"/>
              </a:lnSpc>
              <a:spcAft>
                <a:spcPts val="624"/>
              </a:spcAft>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Southwest Airlines purchases 1 billion gallons of jet fuel annually, also their second largest expense behind salaries.</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Southwest hedged 100% of their jet-fuel needs for the last two quarters of 2000. </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By hedging, Southwest saved $43.1 million during Q3 2000, and between $60 – 65 million during Q4 2000.</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Airlines are increasingly using hedging as a tool to manage earnings in an ultra-competitive environment.</a:t>
            </a:r>
            <a:endParaRPr b="0" lang="en-US" sz="2000" strike="noStrike" u="none">
              <a:solidFill>
                <a:srgbClr val="ffffff"/>
              </a:solidFill>
              <a:effectLst/>
              <a:uFillTx/>
              <a:latin typeface="Times New Roman"/>
            </a:endParaRPr>
          </a:p>
          <a:p>
            <a:pPr lvl="1" marL="628560" indent="-285480">
              <a:lnSpc>
                <a:spcPct val="100000"/>
              </a:lnSpc>
              <a:spcAft>
                <a:spcPts val="624"/>
              </a:spcAft>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By isolating the assumed cost of jet fuel well in advance, airlines can build budgets around that cost and better determine projected earnings.</a:t>
            </a:r>
            <a:endParaRPr b="0" lang="en-US" sz="2000" strike="noStrike" u="none">
              <a:solidFill>
                <a:srgbClr val="ffffff"/>
              </a:solidFill>
              <a:effectLst/>
              <a:uFillTx/>
              <a:latin typeface="Times New Roman"/>
            </a:endParaRPr>
          </a:p>
        </p:txBody>
      </p:sp>
      <p:sp>
        <p:nvSpPr>
          <p:cNvPr id="115" name="PlaceHolder 1"/>
          <p:cNvSpPr>
            <a:spLocks noGrp="1"/>
          </p:cNvSpPr>
          <p:nvPr>
            <p:ph type="title"/>
          </p:nvPr>
        </p:nvSpPr>
        <p:spPr>
          <a:xfrm>
            <a:off x="380880" y="123480"/>
            <a:ext cx="876312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Southwest Airlines</a:t>
            </a:r>
            <a:endParaRPr b="0" lang="en-US" sz="3600" strike="noStrike" u="none">
              <a:solidFill>
                <a:srgbClr val="ffcc66"/>
              </a:solidFill>
              <a:effectLst/>
              <a:uFillTx/>
              <a:latin typeface="Tahoma"/>
            </a:endParaRPr>
          </a:p>
        </p:txBody>
      </p:sp>
      <p:sp>
        <p:nvSpPr>
          <p:cNvPr id="116" name=""/>
          <p:cNvSpPr/>
          <p:nvPr/>
        </p:nvSpPr>
        <p:spPr>
          <a:xfrm>
            <a:off x="1314360" y="5581800"/>
            <a:ext cx="7467840" cy="12222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66cc"/>
                </a:solidFill>
                <a:effectLst/>
                <a:uFillTx/>
                <a:latin typeface="Arial Narrow"/>
                <a:ea typeface="Arial"/>
              </a:rPr>
              <a:t>“I think airlines have more refined (hedging) strategies today than they did years ago.   This current environment begs for some different approach than what we were using in the past.” </a:t>
            </a:r>
            <a:r>
              <a:rPr b="0" i="1" lang="en-US" sz="1400" strike="noStrike" u="none">
                <a:solidFill>
                  <a:srgbClr val="000000"/>
                </a:solidFill>
                <a:effectLst/>
                <a:uFillTx/>
                <a:latin typeface="Arial Narrow"/>
                <a:ea typeface="Arial"/>
              </a:rPr>
              <a:t>– Southwest Airlines CFO Gary Kelly</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2419200" y="2828880"/>
            <a:ext cx="544860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I.  Introducing Kiodex</a:t>
            </a:r>
            <a:endParaRPr b="0" lang="en-US" sz="2800" strike="noStrike" u="none">
              <a:solidFill>
                <a:srgbClr val="ffffff"/>
              </a:solidFill>
              <a:effectLst/>
              <a:uFillTx/>
              <a:latin typeface="Times New Roman"/>
            </a:endParaRPr>
          </a:p>
        </p:txBody>
      </p:sp>
      <p:graphicFrame>
        <p:nvGraphicFramePr>
          <p:cNvPr id="20" name=""/>
          <p:cNvGraphicFramePr/>
          <p:nvPr/>
        </p:nvGraphicFramePr>
        <p:xfrm>
          <a:off x="1324080" y="1676520"/>
          <a:ext cx="1052280" cy="1562040"/>
        </p:xfrm>
        <a:graphic>
          <a:graphicData uri="http://schemas.openxmlformats.org/presentationml/2006/ole">
            <p:oleObj r:id="rId1" spid="">
              <p:embed/>
              <p:pic>
                <p:nvPicPr>
                  <p:cNvPr id="21" name="" descr=""/>
                  <p:cNvPicPr/>
                  <p:nvPr/>
                </p:nvPicPr>
                <p:blipFill>
                  <a:blip r:embed="rId2"/>
                  <a:stretch/>
                </p:blipFill>
                <p:spPr>
                  <a:xfrm>
                    <a:off x="1324080" y="1676520"/>
                    <a:ext cx="1052280" cy="1562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1317600" y="2975040"/>
            <a:ext cx="184320" cy="244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3" name=""/>
          <p:cNvSpPr/>
          <p:nvPr/>
        </p:nvSpPr>
        <p:spPr>
          <a:xfrm>
            <a:off x="961920" y="1500120"/>
            <a:ext cx="7810560" cy="6555240"/>
          </a:xfrm>
          <a:prstGeom prst="rect">
            <a:avLst/>
          </a:prstGeom>
          <a:noFill/>
          <a:ln w="0">
            <a:noFill/>
          </a:ln>
        </p:spPr>
        <p:style>
          <a:lnRef idx="0"/>
          <a:fillRef idx="0"/>
          <a:effectRef idx="0"/>
          <a:fontRef idx="minor"/>
        </p:style>
        <p:txBody>
          <a:bodyPr lIns="90000" rIns="90000" tIns="46800" bIns="46800" anchor="t">
            <a:spAutoFit/>
          </a:bodyPr>
          <a:p>
            <a:pPr lvl="1" marL="685800" indent="-342720">
              <a:lnSpc>
                <a:spcPct val="100000"/>
              </a:lnSpc>
              <a:spcAft>
                <a:spcPts val="751"/>
              </a:spcAft>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Extremely high price volatility in commodity markets and the passage of Financial Accounting Standards Board Rule # 133 creates a pressing need for accurate and sophisticated risk management analytics</a:t>
            </a:r>
            <a:endParaRPr b="0" lang="en-US" sz="2000" strike="noStrike" u="none">
              <a:solidFill>
                <a:srgbClr val="ffffff"/>
              </a:solidFill>
              <a:effectLst/>
              <a:uFillTx/>
              <a:latin typeface="Times New Roman"/>
            </a:endParaRPr>
          </a:p>
          <a:p>
            <a:pPr lvl="1" marL="685800" indent="-342720">
              <a:lnSpc>
                <a:spcPct val="100000"/>
              </a:lnSpc>
              <a:spcAft>
                <a:spcPts val="751"/>
              </a:spcAft>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Spreadsheets, currently the most widely used form of “risk management,” will no longer suffice in this environment</a:t>
            </a:r>
            <a:endParaRPr b="0" lang="en-US" sz="2000" strike="noStrike" u="none">
              <a:solidFill>
                <a:srgbClr val="ffffff"/>
              </a:solidFill>
              <a:effectLst/>
              <a:uFillTx/>
              <a:latin typeface="Times New Roman"/>
            </a:endParaRPr>
          </a:p>
          <a:p>
            <a:pPr lvl="1" marL="685800" indent="-342720">
              <a:lnSpc>
                <a:spcPct val="100000"/>
              </a:lnSpc>
              <a:spcAft>
                <a:spcPts val="751"/>
              </a:spcAft>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Building the appropriate tools in-house to manage these risks is difficult for the following reasons: </a:t>
            </a:r>
            <a:endParaRPr b="0" lang="en-US" sz="2000" strike="noStrike" u="none">
              <a:solidFill>
                <a:srgbClr val="ffffff"/>
              </a:solidFill>
              <a:effectLst/>
              <a:uFillTx/>
              <a:latin typeface="Times New Roman"/>
            </a:endParaRPr>
          </a:p>
          <a:p>
            <a:pPr lvl="2" marL="1371600" indent="-342720">
              <a:lnSpc>
                <a:spcPct val="100000"/>
              </a:lnSpc>
              <a:spcAft>
                <a:spcPts val="751"/>
              </a:spcAft>
              <a:buClr>
                <a:srgbClr val="000000"/>
              </a:buClr>
              <a:buSzPct val="8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Complexity of products traded (for example, average price swaps and average price options are standard in commodity markets)</a:t>
            </a:r>
            <a:endParaRPr b="0" lang="en-US" sz="2000" strike="noStrike" u="none">
              <a:solidFill>
                <a:srgbClr val="ffffff"/>
              </a:solidFill>
              <a:effectLst/>
              <a:uFillTx/>
              <a:latin typeface="Times New Roman"/>
            </a:endParaRPr>
          </a:p>
          <a:p>
            <a:pPr lvl="2" marL="1371600" indent="-342720">
              <a:lnSpc>
                <a:spcPct val="100000"/>
              </a:lnSpc>
              <a:spcAft>
                <a:spcPts val="751"/>
              </a:spcAft>
              <a:buClr>
                <a:srgbClr val="000000"/>
              </a:buClr>
              <a:buSzPct val="8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Modeling and analytical complexity of these markets (mean reversion, convenience yield, storage, seasonality, etc.)</a:t>
            </a:r>
            <a:endParaRPr b="0" lang="en-US" sz="2000" strike="noStrike" u="none">
              <a:solidFill>
                <a:srgbClr val="ffffff"/>
              </a:solidFill>
              <a:effectLst/>
              <a:uFillTx/>
              <a:latin typeface="Times New Roman"/>
            </a:endParaRPr>
          </a:p>
          <a:p>
            <a:pPr lvl="1" marL="685800" indent="-342720">
              <a:lnSpc>
                <a:spcPct val="100000"/>
              </a:lnSpc>
              <a:spcAft>
                <a:spcPts val="751"/>
              </a:spcAft>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Buying a system off-the-shelf can be cost-prohibitive and lack the necessary analytics.</a:t>
            </a:r>
            <a:endParaRPr b="0" lang="en-US" sz="2000" strike="noStrike" u="none">
              <a:solidFill>
                <a:srgbClr val="ffffff"/>
              </a:solidFill>
              <a:effectLst/>
              <a:uFillTx/>
              <a:latin typeface="Times New Roman"/>
            </a:endParaRPr>
          </a:p>
          <a:p>
            <a:pPr lvl="1" marL="685800" indent="-342720">
              <a:lnSpc>
                <a:spcPct val="100000"/>
              </a:lnSpc>
              <a:spcAft>
                <a:spcPts val="751"/>
              </a:spcAft>
              <a:buSzPct val="100000"/>
              <a:buBlip>
                <a:blip r:embed="rId5"/>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ea typeface="Arial"/>
              </a:rPr>
              <a:t>Relying on counterparts for risk management creates a conflict of interest.</a:t>
            </a:r>
            <a:endParaRPr b="0" lang="en-US" sz="2000" strike="noStrike" u="none">
              <a:solidFill>
                <a:srgbClr val="ffffff"/>
              </a:solidFill>
              <a:effectLst/>
              <a:uFillTx/>
              <a:latin typeface="Times New Roman"/>
            </a:endParaRPr>
          </a:p>
          <a:p>
            <a:pPr lvl="1" marL="685800" indent="-342720">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Times New Roman"/>
            </a:endParaRPr>
          </a:p>
        </p:txBody>
      </p:sp>
      <p:sp>
        <p:nvSpPr>
          <p:cNvPr id="24" name="PlaceHolder 1"/>
          <p:cNvSpPr>
            <a:spLocks noGrp="1"/>
          </p:cNvSpPr>
          <p:nvPr>
            <p:ph type="title"/>
          </p:nvPr>
        </p:nvSpPr>
        <p:spPr>
          <a:xfrm>
            <a:off x="380880" y="123480"/>
            <a:ext cx="876312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Current Market Challenges</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p:nvPr>
        </p:nvSpPr>
        <p:spPr>
          <a:xfrm>
            <a:off x="1723680" y="1823760"/>
            <a:ext cx="6915240" cy="1576440"/>
          </a:xfrm>
          <a:prstGeom prst="rect">
            <a:avLst/>
          </a:prstGeom>
          <a:noFill/>
          <a:ln w="0">
            <a:noFill/>
          </a:ln>
        </p:spPr>
        <p:txBody>
          <a:bodyPr lIns="92160" rIns="92160" tIns="46080" bIns="46080" anchor="t">
            <a:normAutofit fontScale="77500" lnSpcReduction="19999"/>
          </a:bodyPr>
          <a:p>
            <a:pPr indent="0">
              <a:lnSpc>
                <a:spcPct val="115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Narrow"/>
            </a:endParaRPr>
          </a:p>
          <a:p>
            <a:pPr indent="0">
              <a:lnSpc>
                <a:spcPct val="115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Narrow"/>
                <a:ea typeface="Arial"/>
              </a:rPr>
              <a:t>The Kiodex mission is to make sophisticated, cost-effective risk management tools available to all producers, consumers and traders of commodities, thereby allowing our clients to accurately understand, measure and manage their risk.</a:t>
            </a:r>
            <a:endParaRPr b="0" lang="en-US" sz="2200" strike="noStrike" u="none">
              <a:solidFill>
                <a:srgbClr val="000000"/>
              </a:solidFill>
              <a:effectLst/>
              <a:uFillTx/>
              <a:latin typeface="Arial Narrow"/>
            </a:endParaRPr>
          </a:p>
        </p:txBody>
      </p:sp>
      <p:sp>
        <p:nvSpPr>
          <p:cNvPr id="26" name="PlaceHolder 2"/>
          <p:cNvSpPr>
            <a:spLocks noGrp="1"/>
          </p:cNvSpPr>
          <p:nvPr>
            <p:ph type="title"/>
          </p:nvPr>
        </p:nvSpPr>
        <p:spPr>
          <a:xfrm>
            <a:off x="380880" y="123480"/>
            <a:ext cx="87631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Kiodex Mission</a:t>
            </a:r>
            <a:endParaRPr b="0" lang="en-US" sz="3600" strike="noStrike" u="none">
              <a:solidFill>
                <a:srgbClr val="ffcc66"/>
              </a:solidFill>
              <a:effectLst/>
              <a:uFillTx/>
              <a:latin typeface="Tahoma"/>
            </a:endParaRPr>
          </a:p>
        </p:txBody>
      </p:sp>
      <p:sp>
        <p:nvSpPr>
          <p:cNvPr id="27" name=""/>
          <p:cNvSpPr/>
          <p:nvPr/>
        </p:nvSpPr>
        <p:spPr>
          <a:xfrm>
            <a:off x="326880" y="5203800"/>
            <a:ext cx="8433000" cy="33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28" name=""/>
          <p:cNvSpPr/>
          <p:nvPr/>
        </p:nvSpPr>
        <p:spPr>
          <a:xfrm>
            <a:off x="1790640" y="4657680"/>
            <a:ext cx="64483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66cc"/>
                </a:solidFill>
                <a:effectLst/>
                <a:uFillTx/>
                <a:latin typeface="Arial Narrow"/>
                <a:ea typeface="Arial"/>
              </a:rPr>
              <a:t>The name Kiodex is derived from </a:t>
            </a:r>
            <a:r>
              <a:rPr b="1" i="1" lang="en-US" sz="2400" strike="noStrike" u="none">
                <a:solidFill>
                  <a:srgbClr val="0066cc"/>
                </a:solidFill>
                <a:effectLst/>
                <a:uFillTx/>
                <a:latin typeface="Arial Narrow"/>
                <a:ea typeface="Arial"/>
              </a:rPr>
              <a:t>kiodynos</a:t>
            </a:r>
            <a:r>
              <a:rPr b="0" i="1" lang="en-US" sz="2400" strike="noStrike" u="none">
                <a:solidFill>
                  <a:srgbClr val="0066cc"/>
                </a:solidFill>
                <a:effectLst/>
                <a:uFillTx/>
                <a:latin typeface="Arial Narrow"/>
                <a:ea typeface="Arial"/>
              </a:rPr>
              <a:t>, meaning “risk” in Greek, and the suffix </a:t>
            </a:r>
            <a:r>
              <a:rPr b="1" i="1" lang="en-US" sz="2400" strike="noStrike" u="none">
                <a:solidFill>
                  <a:srgbClr val="0066cc"/>
                </a:solidFill>
                <a:effectLst/>
                <a:uFillTx/>
                <a:latin typeface="Arial Narrow"/>
                <a:ea typeface="Arial"/>
              </a:rPr>
              <a:t>–ex</a:t>
            </a:r>
            <a:r>
              <a:rPr b="0" i="1" lang="en-US" sz="2400" strike="noStrike" u="none">
                <a:solidFill>
                  <a:srgbClr val="0066cc"/>
                </a:solidFill>
                <a:effectLst/>
                <a:uFillTx/>
                <a:latin typeface="Arial Narrow"/>
                <a:ea typeface="Arial"/>
              </a:rPr>
              <a:t>, for “exchange”</a:t>
            </a:r>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p:nvPr>
        </p:nvSpPr>
        <p:spPr>
          <a:xfrm>
            <a:off x="1104840" y="1318680"/>
            <a:ext cx="7639200" cy="1576440"/>
          </a:xfrm>
          <a:prstGeom prst="rect">
            <a:avLst/>
          </a:prstGeom>
          <a:noFill/>
          <a:ln w="0">
            <a:noFill/>
          </a:ln>
        </p:spPr>
        <p:txBody>
          <a:bodyPr lIns="92160" rIns="92160" tIns="46080" bIns="46080" anchor="t">
            <a:normAutofit fontScale="92500" lnSpcReduction="19999"/>
          </a:bodyPr>
          <a:p>
            <a:pPr marL="514440" indent="-399960">
              <a:lnSpc>
                <a:spcPct val="14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Narrow"/>
                <a:ea typeface="Arial"/>
              </a:rPr>
              <a:t>The Flagship Product</a:t>
            </a:r>
            <a:endParaRPr b="0" lang="en-US" sz="1600" strike="noStrike" u="none">
              <a:solidFill>
                <a:srgbClr val="000000"/>
              </a:solidFill>
              <a:effectLst/>
              <a:uFillTx/>
              <a:latin typeface="Arial Narrow"/>
            </a:endParaRPr>
          </a:p>
          <a:p>
            <a:pPr marL="514440" indent="-399960">
              <a:lnSpc>
                <a:spcPct val="125000"/>
              </a:lnSpc>
              <a:buSzPct val="100000"/>
              <a:buBlip>
                <a:blip r:embed="rId1"/>
              </a:buBlip>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The Kiodex Risk Workbench</a:t>
            </a:r>
            <a:r>
              <a:rPr b="0" lang="en-US" sz="1400" strike="noStrike" u="none" baseline="30000">
                <a:solidFill>
                  <a:srgbClr val="000000"/>
                </a:solidFill>
                <a:effectLst/>
                <a:uFillTx/>
                <a:latin typeface="Arial Narrow"/>
                <a:ea typeface="Arial"/>
              </a:rPr>
              <a:t>SM</a:t>
            </a:r>
            <a:r>
              <a:rPr b="1" lang="en-US" sz="1600" strike="noStrike" u="none">
                <a:solidFill>
                  <a:srgbClr val="000000"/>
                </a:solidFill>
                <a:effectLst/>
                <a:uFillTx/>
                <a:latin typeface="Arial Narrow"/>
                <a:ea typeface="Arial"/>
              </a:rPr>
              <a:t>:</a:t>
            </a:r>
            <a:r>
              <a:rPr b="0" lang="en-US" sz="1600" strike="noStrike" u="none">
                <a:solidFill>
                  <a:srgbClr val="000000"/>
                </a:solidFill>
                <a:effectLst/>
                <a:uFillTx/>
                <a:latin typeface="Arial Narrow"/>
                <a:ea typeface="Arial"/>
              </a:rPr>
              <a:t>  Accessed via the Internet, the Risk Workbench</a:t>
            </a:r>
            <a:r>
              <a:rPr b="0" lang="en-US" sz="14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is </a:t>
            </a:r>
            <a:r>
              <a:rPr b="0" lang="en-US" sz="1600" strike="noStrike" u="none">
                <a:solidFill>
                  <a:srgbClr val="000000"/>
                </a:solidFill>
                <a:effectLst/>
                <a:uFillTx/>
                <a:latin typeface="Arial Narrow"/>
                <a:ea typeface="Arial"/>
              </a:rPr>
              <a:t>a</a:t>
            </a:r>
            <a:r>
              <a:rPr b="0" lang="en-US" sz="1600" strike="noStrike" u="none">
                <a:solidFill>
                  <a:srgbClr val="000000"/>
                </a:solidFill>
                <a:effectLst/>
                <a:uFillTx/>
                <a:latin typeface="Arial Narrow"/>
                <a:ea typeface="Arial"/>
              </a:rPr>
              <a:t>n easy-to-use risk management system that assists corporations in measuring and managing their exposures to volatile commodity prices and complying with </a:t>
            </a:r>
            <a:r>
              <a:rPr b="0" lang="en-US" sz="1600" strike="noStrike" u="none">
                <a:solidFill>
                  <a:srgbClr val="000000"/>
                </a:solidFill>
                <a:effectLst/>
                <a:uFillTx/>
                <a:latin typeface="Arial Narrow"/>
                <a:ea typeface="Arial"/>
              </a:rPr>
              <a:t>Financial Accounting Standards Board (FASB) Statement 133.  </a:t>
            </a:r>
            <a:endParaRPr b="0" lang="en-US" sz="1600" strike="noStrike" u="none">
              <a:solidFill>
                <a:srgbClr val="000000"/>
              </a:solidFill>
              <a:effectLst/>
              <a:uFillTx/>
              <a:latin typeface="Arial Narrow"/>
            </a:endParaRPr>
          </a:p>
          <a:p>
            <a:pPr marL="514440" indent="-399960">
              <a:lnSpc>
                <a:spcPct val="14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Narrow"/>
                <a:ea typeface="Arial"/>
              </a:rPr>
              <a:t>Enabling Technology</a:t>
            </a:r>
            <a:endParaRPr b="0" lang="en-US" sz="1600" strike="noStrike" u="none">
              <a:solidFill>
                <a:srgbClr val="000000"/>
              </a:solidFill>
              <a:effectLst/>
              <a:uFillTx/>
              <a:latin typeface="Arial Narrow"/>
            </a:endParaRPr>
          </a:p>
        </p:txBody>
      </p:sp>
      <p:sp>
        <p:nvSpPr>
          <p:cNvPr id="30" name="PlaceHolder 2"/>
          <p:cNvSpPr>
            <a:spLocks noGrp="1"/>
          </p:cNvSpPr>
          <p:nvPr>
            <p:ph type="title"/>
          </p:nvPr>
        </p:nvSpPr>
        <p:spPr>
          <a:xfrm>
            <a:off x="380880" y="123480"/>
            <a:ext cx="87631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The Kiodex Offering</a:t>
            </a:r>
            <a:endParaRPr b="0" lang="en-US" sz="3600" strike="noStrike" u="none">
              <a:solidFill>
                <a:srgbClr val="ffcc66"/>
              </a:solidFill>
              <a:effectLst/>
              <a:uFillTx/>
              <a:latin typeface="Tahoma"/>
            </a:endParaRPr>
          </a:p>
        </p:txBody>
      </p:sp>
      <p:sp>
        <p:nvSpPr>
          <p:cNvPr id="31" name=""/>
          <p:cNvSpPr/>
          <p:nvPr/>
        </p:nvSpPr>
        <p:spPr>
          <a:xfrm>
            <a:off x="326880" y="5203800"/>
            <a:ext cx="8433000" cy="33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2" name=""/>
          <p:cNvSpPr/>
          <p:nvPr/>
        </p:nvSpPr>
        <p:spPr>
          <a:xfrm>
            <a:off x="1123920" y="3295800"/>
            <a:ext cx="7800840" cy="3480480"/>
          </a:xfrm>
          <a:prstGeom prst="rect">
            <a:avLst/>
          </a:prstGeom>
          <a:noFill/>
          <a:ln w="0">
            <a:noFill/>
          </a:ln>
        </p:spPr>
        <p:style>
          <a:lnRef idx="0"/>
          <a:fillRef idx="0"/>
          <a:effectRef idx="0"/>
          <a:fontRef idx="minor"/>
        </p:style>
        <p:txBody>
          <a:bodyPr lIns="90000" rIns="90000" tIns="46800" bIns="46800" anchor="t">
            <a:spAutoFit/>
          </a:bodyPr>
          <a:p>
            <a:pPr marL="457200" indent="-342720">
              <a:lnSpc>
                <a:spcPct val="125000"/>
              </a:lnSpc>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The Kiodex Trade Engine</a:t>
            </a:r>
            <a:r>
              <a:rPr b="0" lang="en-US" sz="1400" strike="noStrike" u="none" baseline="30000">
                <a:solidFill>
                  <a:srgbClr val="000000"/>
                </a:solidFill>
                <a:effectLst/>
                <a:uFillTx/>
                <a:latin typeface="Arial Narrow"/>
                <a:ea typeface="Arial"/>
              </a:rPr>
              <a:t>TM</a:t>
            </a:r>
            <a:r>
              <a:rPr b="1" lang="en-US" sz="1600" strike="noStrike" u="none">
                <a:solidFill>
                  <a:srgbClr val="000000"/>
                </a:solidFill>
                <a:effectLst/>
                <a:uFillTx/>
                <a:latin typeface="Arial Narrow"/>
                <a:ea typeface="Arial"/>
              </a:rPr>
              <a:t>:  </a:t>
            </a:r>
            <a:r>
              <a:rPr b="0" lang="en-US" sz="1600" strike="noStrike" u="none">
                <a:solidFill>
                  <a:srgbClr val="000000"/>
                </a:solidFill>
                <a:effectLst/>
                <a:uFillTx/>
                <a:latin typeface="Arial Narrow"/>
                <a:ea typeface="Arial"/>
              </a:rPr>
              <a:t>An Internet-based, order matching system that powers major electronic exchanges, such as enymex</a:t>
            </a:r>
            <a:r>
              <a:rPr b="0" lang="en-US" sz="14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All deals executed on the Trade Engine</a:t>
            </a:r>
            <a:r>
              <a:rPr b="0" lang="en-US" sz="1400" strike="noStrike" u="none" baseline="30000">
                <a:solidFill>
                  <a:srgbClr val="000000"/>
                </a:solidFill>
                <a:effectLst/>
                <a:uFillTx/>
                <a:latin typeface="Arial Narrow"/>
                <a:ea typeface="Arial"/>
              </a:rPr>
              <a:t>TM</a:t>
            </a:r>
            <a:r>
              <a:rPr b="0" lang="en-US" sz="1600" strike="noStrike" u="none">
                <a:solidFill>
                  <a:srgbClr val="000000"/>
                </a:solidFill>
                <a:effectLst/>
                <a:uFillTx/>
                <a:latin typeface="Arial Narrow"/>
                <a:ea typeface="Arial"/>
              </a:rPr>
              <a:t> flow directly to the Kiodex Risk Workbench</a:t>
            </a:r>
            <a:r>
              <a:rPr b="0" lang="en-US" sz="14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enabling ease of deal capture and integration with clients’ back office systems.  </a:t>
            </a:r>
            <a:endParaRPr b="0" lang="en-US" sz="1600" strike="noStrike" u="none">
              <a:solidFill>
                <a:srgbClr val="ffffff"/>
              </a:solidFill>
              <a:effectLst/>
              <a:uFillTx/>
              <a:latin typeface="Times New Roman"/>
            </a:endParaRPr>
          </a:p>
          <a:p>
            <a:pPr marL="457200" indent="-342720">
              <a:lnSpc>
                <a:spcPct val="14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Narrow"/>
                <a:ea typeface="Arial"/>
              </a:rPr>
              <a:t>Complementary Services</a:t>
            </a:r>
            <a:endParaRPr b="0" lang="en-US" sz="1600" strike="noStrike" u="none">
              <a:solidFill>
                <a:srgbClr val="ffffff"/>
              </a:solidFill>
              <a:effectLst/>
              <a:uFillTx/>
              <a:latin typeface="Times New Roman"/>
            </a:endParaRPr>
          </a:p>
          <a:p>
            <a:pPr marL="457200" indent="-342720">
              <a:lnSpc>
                <a:spcPct val="125000"/>
              </a:lnSpc>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Times New Roman"/>
              </a:rPr>
              <a:t>Kiodex Client Services:  </a:t>
            </a:r>
            <a:r>
              <a:rPr b="0" lang="en-US" sz="1600" strike="noStrike" u="none">
                <a:solidFill>
                  <a:srgbClr val="000000"/>
                </a:solidFill>
                <a:effectLst/>
                <a:uFillTx/>
                <a:latin typeface="Arial Narrow"/>
                <a:ea typeface="Arial"/>
              </a:rPr>
              <a:t>In addition to comprehensive technical and functional help desk resources, our client services professionals leverage their market expertise to assist with understanding the operational and financial implications of all Kiodex risk reports, optimizing their use of the analytics and reports provided by the Risk Workbench, and applying these tools to implement more sophisticated, customized hedging strategies</a:t>
            </a:r>
            <a:endParaRPr b="0" lang="en-US" sz="16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p:nvPr>
        </p:nvSpPr>
        <p:spPr>
          <a:xfrm>
            <a:off x="1200240" y="1471680"/>
            <a:ext cx="7696080" cy="1681200"/>
          </a:xfrm>
          <a:prstGeom prst="rect">
            <a:avLst/>
          </a:prstGeom>
          <a:noFill/>
          <a:ln w="0">
            <a:noFill/>
          </a:ln>
        </p:spPr>
        <p:txBody>
          <a:bodyPr lIns="92160" rIns="92160" tIns="46080" bIns="46080" anchor="t">
            <a:normAutofit fontScale="62500" lnSpcReduction="19999"/>
          </a:bodyPr>
          <a:p>
            <a:pPr marL="457200" indent="-457200">
              <a:lnSpc>
                <a:spcPct val="110000"/>
              </a:lnSpc>
              <a:spcBef>
                <a:spcPts val="1913"/>
              </a:spcBef>
              <a:buSzPct val="100000"/>
              <a:buBlip>
                <a:blip r:embed="rId1"/>
              </a:buBlip>
              <a:tabLst>
                <a:tab algn="l" pos="0"/>
                <a:tab algn="l" pos="509256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Times New Roman"/>
              </a:rPr>
              <a:t>Accessed via the Internet, the Kiodex Risk Workbench</a:t>
            </a:r>
            <a:r>
              <a:rPr b="0" lang="en-US" sz="1800" strike="noStrike" u="none" baseline="30000">
                <a:solidFill>
                  <a:srgbClr val="000000"/>
                </a:solidFill>
                <a:effectLst/>
                <a:uFillTx/>
                <a:latin typeface="Arial Narrow"/>
                <a:ea typeface="Times New Roman"/>
              </a:rPr>
              <a:t>sm</a:t>
            </a:r>
            <a:r>
              <a:rPr b="0" lang="en-US" sz="1800" strike="noStrike" u="none">
                <a:solidFill>
                  <a:srgbClr val="000000"/>
                </a:solidFill>
                <a:effectLst/>
                <a:uFillTx/>
                <a:latin typeface="Arial Narrow"/>
                <a:ea typeface="Times New Roman"/>
              </a:rPr>
              <a:t> is an easy-to-use risk management system that assists corporations in measuring and managing their exposures to volatile commodity prices and complying with Financial Accounting Standards Board (FASB) Statement 133</a:t>
            </a:r>
            <a:endParaRPr b="0" lang="en-US" sz="1800" strike="noStrike" u="none">
              <a:solidFill>
                <a:srgbClr val="000000"/>
              </a:solidFill>
              <a:effectLst/>
              <a:uFillTx/>
              <a:latin typeface="Arial Narrow"/>
            </a:endParaRPr>
          </a:p>
          <a:p>
            <a:pPr marL="457200" indent="-457200">
              <a:lnSpc>
                <a:spcPct val="110000"/>
              </a:lnSpc>
              <a:spcBef>
                <a:spcPts val="1913"/>
              </a:spcBef>
              <a:buSzPct val="100000"/>
              <a:buBlip>
                <a:blip r:embed="rId2"/>
              </a:buBlip>
              <a:tabLst>
                <a:tab algn="l" pos="0"/>
                <a:tab algn="l" pos="509256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Times New Roman"/>
              </a:rPr>
              <a:t>Corporate risk managers, chief financial officers, and treasurers no longer need to install software, incur large upfront costs or commit to costly ongoing maintenance contracts to manage their risk</a:t>
            </a:r>
            <a:endParaRPr b="0" lang="en-US" sz="1800" strike="noStrike" u="none">
              <a:solidFill>
                <a:srgbClr val="000000"/>
              </a:solidFill>
              <a:effectLst/>
              <a:uFillTx/>
              <a:latin typeface="Arial Narrow"/>
            </a:endParaRPr>
          </a:p>
          <a:p>
            <a:pPr marL="457200" indent="-457200">
              <a:lnSpc>
                <a:spcPct val="110000"/>
              </a:lnSpc>
              <a:spcBef>
                <a:spcPts val="1913"/>
              </a:spcBef>
              <a:buSzPct val="100000"/>
              <a:buBlip>
                <a:blip r:embed="rId3"/>
              </a:buBlip>
              <a:tabLst>
                <a:tab algn="l" pos="0"/>
                <a:tab algn="l" pos="509256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ea typeface="Times New Roman"/>
              </a:rPr>
              <a:t>The Kiodex Risk Workbench</a:t>
            </a:r>
            <a:r>
              <a:rPr b="0" lang="en-US" sz="1800" strike="noStrike" u="none" baseline="30000">
                <a:solidFill>
                  <a:srgbClr val="000000"/>
                </a:solidFill>
                <a:effectLst/>
                <a:uFillTx/>
                <a:latin typeface="Arial Narrow"/>
                <a:ea typeface="Times New Roman"/>
              </a:rPr>
              <a:t>sm </a:t>
            </a:r>
            <a:r>
              <a:rPr b="0" lang="en-US" sz="1800" strike="noStrike" u="none">
                <a:solidFill>
                  <a:srgbClr val="000000"/>
                </a:solidFill>
                <a:effectLst/>
                <a:uFillTx/>
                <a:latin typeface="Arial Narrow"/>
                <a:ea typeface="Times New Roman"/>
              </a:rPr>
              <a:t>provides immediate and affordable access to pricing tools and risk management reports, allowing companies to focus on their core business objectives</a:t>
            </a:r>
            <a:endParaRPr b="0" lang="en-US" sz="1800" strike="noStrike" u="none">
              <a:solidFill>
                <a:srgbClr val="000000"/>
              </a:solidFill>
              <a:effectLst/>
              <a:uFillTx/>
              <a:latin typeface="Arial Narrow"/>
            </a:endParaRPr>
          </a:p>
        </p:txBody>
      </p:sp>
      <p:sp>
        <p:nvSpPr>
          <p:cNvPr id="34" name="PlaceHolder 2"/>
          <p:cNvSpPr>
            <a:spLocks noGrp="1"/>
          </p:cNvSpPr>
          <p:nvPr>
            <p:ph type="title"/>
          </p:nvPr>
        </p:nvSpPr>
        <p:spPr>
          <a:xfrm>
            <a:off x="380880" y="123480"/>
            <a:ext cx="87631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ea typeface="Tahoma"/>
              </a:rPr>
              <a:t>Overview of the Risk Workbench</a:t>
            </a:r>
            <a:endParaRPr b="0" lang="en-US" sz="3600" strike="noStrike" u="none">
              <a:solidFill>
                <a:srgbClr val="ffcc66"/>
              </a:solidFill>
              <a:effectLst/>
              <a:uFillTx/>
              <a:latin typeface="Tahoma"/>
            </a:endParaRPr>
          </a:p>
        </p:txBody>
      </p:sp>
      <p:sp>
        <p:nvSpPr>
          <p:cNvPr id="35" name=""/>
          <p:cNvSpPr/>
          <p:nvPr/>
        </p:nvSpPr>
        <p:spPr>
          <a:xfrm>
            <a:off x="1670040" y="5514840"/>
            <a:ext cx="6743880" cy="1199880"/>
          </a:xfrm>
          <a:prstGeom prst="rect">
            <a:avLst/>
          </a:prstGeom>
          <a:noFill/>
          <a:ln w="0">
            <a:noFill/>
          </a:ln>
        </p:spPr>
        <p:style>
          <a:lnRef idx="0"/>
          <a:fillRef idx="0"/>
          <a:effectRef idx="0"/>
          <a:fontRef idx="minor"/>
        </p:style>
        <p:txBody>
          <a:bodyPr lIns="90000" rIns="90000" tIns="46800" bIns="46800" anchor="t">
            <a:spAutoFit/>
          </a:bodyPr>
          <a:p>
            <a:pPr algn="ctr">
              <a:lnSpc>
                <a:spcPct val="11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0066cc"/>
                </a:solidFill>
                <a:effectLst/>
                <a:uFillTx/>
                <a:latin typeface="Arial Narrow"/>
                <a:ea typeface="Arial"/>
              </a:rPr>
              <a:t>Kiodex provides immediate, affordable and maintenance-free access to powerful risk management tools.</a:t>
            </a:r>
            <a:r>
              <a:rPr b="0" i="1" lang="en-US" sz="2200" strike="noStrike" u="none">
                <a:solidFill>
                  <a:srgbClr val="5070a0"/>
                </a:solidFill>
                <a:effectLst/>
                <a:uFillTx/>
                <a:latin typeface="Tahoma"/>
                <a:ea typeface="Arial"/>
              </a:rPr>
              <a:t>  </a:t>
            </a:r>
            <a:endParaRPr b="0" lang="en-US" sz="2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380880" y="123480"/>
            <a:ext cx="87631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Value of the Risk Workbench</a:t>
            </a:r>
            <a:endParaRPr b="0" lang="en-US" sz="3600" strike="noStrike" u="none">
              <a:solidFill>
                <a:srgbClr val="ffcc66"/>
              </a:solidFill>
              <a:effectLst/>
              <a:uFillTx/>
              <a:latin typeface="Tahoma"/>
            </a:endParaRPr>
          </a:p>
        </p:txBody>
      </p:sp>
      <p:sp>
        <p:nvSpPr>
          <p:cNvPr id="37" name="PlaceHolder 2"/>
          <p:cNvSpPr>
            <a:spLocks noGrp="1"/>
          </p:cNvSpPr>
          <p:nvPr>
            <p:ph/>
          </p:nvPr>
        </p:nvSpPr>
        <p:spPr>
          <a:xfrm>
            <a:off x="999720" y="1352160"/>
            <a:ext cx="7915320" cy="1919160"/>
          </a:xfrm>
          <a:prstGeom prst="rect">
            <a:avLst/>
          </a:prstGeom>
          <a:noFill/>
          <a:ln w="0">
            <a:noFill/>
          </a:ln>
        </p:spPr>
        <p:txBody>
          <a:bodyPr lIns="92160" rIns="92160" tIns="46080" bIns="46080" anchor="t">
            <a:normAutofit fontScale="40000" lnSpcReduction="19999"/>
          </a:bodyPr>
          <a:p>
            <a:pPr marL="343080" indent="-228600">
              <a:lnSpc>
                <a:spcPct val="100000"/>
              </a:lnSpc>
              <a:spcBef>
                <a:spcPts val="499"/>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Sophisticated Tools:</a:t>
            </a:r>
            <a:r>
              <a:rPr b="0" lang="en-US" sz="1600" strike="noStrike" u="none">
                <a:solidFill>
                  <a:srgbClr val="000000"/>
                </a:solidFill>
                <a:effectLst/>
                <a:uFillTx/>
                <a:latin typeface="Arial Narrow"/>
                <a:ea typeface="Arial"/>
              </a:rPr>
              <a:t>  Commodity markets are becoming more volatile and FAS 133 is forcing companies to comply with rigorous new reporting guidelines.  Most currently available systems, particularly spreadsheets, do not suffice.  Companies require sophisticated risk management tools and valuation models to operate and control their businesses.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is the answer.</a:t>
            </a:r>
            <a:endParaRPr b="0" lang="en-US" sz="1600" strike="noStrike" u="none">
              <a:solidFill>
                <a:srgbClr val="000000"/>
              </a:solidFill>
              <a:effectLst/>
              <a:uFillTx/>
              <a:latin typeface="Arial Narrow"/>
            </a:endParaRPr>
          </a:p>
          <a:p>
            <a:pPr marL="34308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343080" indent="-228600">
              <a:lnSpc>
                <a:spcPct val="100000"/>
              </a:lnSpc>
              <a:spcBef>
                <a:spcPts val="49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Cost-Effective:</a:t>
            </a:r>
            <a:r>
              <a:rPr b="0" lang="en-US" sz="1600" strike="noStrike" u="none">
                <a:solidFill>
                  <a:srgbClr val="000000"/>
                </a:solidFill>
                <a:effectLst/>
                <a:uFillTx/>
                <a:latin typeface="Arial Narrow"/>
                <a:ea typeface="Arial"/>
              </a:rPr>
              <a:t>  Unlike traditional software companies, Kiodex uses the Internet to distribute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There are no up-front software purchase costs, no installation fees and no ongoing maintenance costs.  Licensing is monthly and fees are based on useage.  Kiodex passes its distribution costs savings directly to its clients, offering compelling value.  The result is that Kiodex clients have superior risk management technology, previously available only to the top dealers and Wall Street houses, at a fraction of the usual cost.</a:t>
            </a:r>
            <a:endParaRPr b="0" lang="en-US" sz="1600" strike="noStrike" u="none">
              <a:solidFill>
                <a:srgbClr val="000000"/>
              </a:solidFill>
              <a:effectLst/>
              <a:uFillTx/>
              <a:latin typeface="Arial Narrow"/>
            </a:endParaRPr>
          </a:p>
          <a:p>
            <a:pPr marL="34308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343080" indent="-228600">
              <a:lnSpc>
                <a:spcPct val="100000"/>
              </a:lnSpc>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Easy Access:</a:t>
            </a:r>
            <a:r>
              <a:rPr b="0" lang="en-US" sz="1600" strike="noStrike" u="none">
                <a:solidFill>
                  <a:srgbClr val="000000"/>
                </a:solidFill>
                <a:effectLst/>
                <a:uFillTx/>
                <a:latin typeface="Arial Narrow"/>
                <a:ea typeface="Arial"/>
              </a:rPr>
              <a:t>  Our clients do not install software.  They access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using any web browser.  It’s quick and easy.</a:t>
            </a:r>
            <a:endParaRPr b="0" lang="en-US" sz="1600" strike="noStrike" u="none">
              <a:solidFill>
                <a:srgbClr val="000000"/>
              </a:solidFill>
              <a:effectLst/>
              <a:uFillTx/>
              <a:latin typeface="Arial Narrow"/>
            </a:endParaRPr>
          </a:p>
          <a:p>
            <a:pPr marL="34308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343080" indent="-228600">
              <a:lnSpc>
                <a:spcPct val="100000"/>
              </a:lnSpc>
              <a:spcBef>
                <a:spcPts val="499"/>
              </a:spcBef>
              <a:buSzPct val="100000"/>
              <a:buBlip>
                <a:blip r:embed="rId4"/>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Maintenance Free:</a:t>
            </a:r>
            <a:r>
              <a:rPr b="0" lang="en-US" sz="1600" strike="noStrike" u="none">
                <a:solidFill>
                  <a:srgbClr val="000000"/>
                </a:solidFill>
                <a:effectLst/>
                <a:uFillTx/>
                <a:latin typeface="Arial Narrow"/>
                <a:ea typeface="Arial"/>
              </a:rPr>
              <a:t>  Clients need expend neither human nor capital resources to maintain, upgrade or install new releases.  Kiodex has created a robust technology infrastructure with fully redundant backup facilities.  Further, </a:t>
            </a:r>
            <a:r>
              <a:rPr b="0" lang="en-US" sz="1600" strike="noStrike" u="none">
                <a:solidFill>
                  <a:srgbClr val="000000"/>
                </a:solidFill>
                <a:effectLst/>
                <a:uFillTx/>
                <a:latin typeface="Arial Narrow"/>
                <a:ea typeface="Times New Roman"/>
              </a:rPr>
              <a:t>Kiodex maintains a fully staffed Technology Infrastructure Support Team to ensure fast, reliable, scalable and responsive service.  The web delivery of the Risk Workbench</a:t>
            </a:r>
            <a:r>
              <a:rPr b="0" lang="en-US" sz="1600" strike="noStrike" u="none" baseline="30000">
                <a:solidFill>
                  <a:srgbClr val="000000"/>
                </a:solidFill>
                <a:effectLst/>
                <a:uFillTx/>
                <a:latin typeface="Arial Narrow"/>
                <a:ea typeface="Times New Roman"/>
              </a:rPr>
              <a:t>sm</a:t>
            </a:r>
            <a:r>
              <a:rPr b="0" lang="en-US" sz="1600" strike="noStrike" u="none">
                <a:solidFill>
                  <a:srgbClr val="000000"/>
                </a:solidFill>
                <a:effectLst/>
                <a:uFillTx/>
                <a:latin typeface="Arial Narrow"/>
                <a:ea typeface="Times New Roman"/>
              </a:rPr>
              <a:t> allows Kiodex to provide immediate and simultaneous access to all release upgrades. </a:t>
            </a:r>
            <a:endParaRPr b="0" lang="en-US" sz="1600" strike="noStrike" u="none">
              <a:solidFill>
                <a:srgbClr val="000000"/>
              </a:solidFill>
              <a:effectLst/>
              <a:uFillTx/>
              <a:latin typeface="Arial Narrow"/>
            </a:endParaRPr>
          </a:p>
          <a:p>
            <a:pPr marL="343080" indent="-22860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Narrow"/>
            </a:endParaRPr>
          </a:p>
        </p:txBody>
      </p:sp>
      <p:sp>
        <p:nvSpPr>
          <p:cNvPr id="38"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39" name=""/>
          <p:cNvSpPr/>
          <p:nvPr/>
        </p:nvSpPr>
        <p:spPr>
          <a:xfrm>
            <a:off x="1257480" y="6324480"/>
            <a:ext cx="6867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p:nvPr>
        </p:nvSpPr>
        <p:spPr>
          <a:xfrm>
            <a:off x="980640" y="1523880"/>
            <a:ext cx="7915320" cy="1919520"/>
          </a:xfrm>
          <a:prstGeom prst="rect">
            <a:avLst/>
          </a:prstGeom>
          <a:noFill/>
          <a:ln w="0">
            <a:noFill/>
          </a:ln>
        </p:spPr>
        <p:txBody>
          <a:bodyPr lIns="92160" rIns="92160" tIns="46080" bIns="46080" anchor="t">
            <a:normAutofit fontScale="70000" lnSpcReduction="19999"/>
          </a:bodyPr>
          <a:p>
            <a:pPr marL="343080" indent="-228600">
              <a:lnSpc>
                <a:spcPct val="110000"/>
              </a:lnSpc>
              <a:spcBef>
                <a:spcPts val="499"/>
              </a:spcBef>
              <a:buSzPct val="100000"/>
              <a:buBlip>
                <a:blip r:embed="rId1"/>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Straight-Through Processing:  </a:t>
            </a:r>
            <a:r>
              <a:rPr b="0" lang="en-US" sz="1600" strike="noStrike" u="none">
                <a:solidFill>
                  <a:srgbClr val="000000"/>
                </a:solidFill>
                <a:effectLst/>
                <a:uFillTx/>
                <a:latin typeface="Arial Narrow"/>
                <a:ea typeface="Arial"/>
              </a:rPr>
              <a:t>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is integrated with the world’s leading transaction platforms such as enymex</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Our clients get more than risk management.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allows our clients to price a trade, execute it online, and monitor the resulting aggregate risk. Transactions done on enymex</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feed directly to our clients’ own deal archives on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for immediate portfolio risk analysis.</a:t>
            </a:r>
            <a:endParaRPr b="0" lang="en-US" sz="1600" strike="noStrike" u="none">
              <a:solidFill>
                <a:srgbClr val="000000"/>
              </a:solidFill>
              <a:effectLst/>
              <a:uFillTx/>
              <a:latin typeface="Arial Narrow"/>
            </a:endParaRPr>
          </a:p>
          <a:p>
            <a:pPr marL="343080" indent="-22860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Narrow"/>
            </a:endParaRPr>
          </a:p>
          <a:p>
            <a:pPr marL="343080" indent="-228600">
              <a:lnSpc>
                <a:spcPct val="105000"/>
              </a:lnSpc>
              <a:spcBef>
                <a:spcPts val="799"/>
              </a:spcBef>
              <a:buSzPct val="100000"/>
              <a:buBlip>
                <a:blip r:embed="rId2"/>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Trading Controls:</a:t>
            </a:r>
            <a:r>
              <a:rPr b="0" lang="en-US" sz="1600" strike="noStrike" u="none">
                <a:solidFill>
                  <a:srgbClr val="000000"/>
                </a:solidFill>
                <a:effectLst/>
                <a:uFillTx/>
                <a:latin typeface="Arial Narrow"/>
                <a:ea typeface="Arial"/>
              </a:rPr>
              <a:t>  Through the multi-level permission hierarchy built into the Risk Workbench</a:t>
            </a:r>
            <a:r>
              <a:rPr b="0" lang="en-US" sz="1600" strike="noStrike" u="none" baseline="30000">
                <a:solidFill>
                  <a:srgbClr val="000000"/>
                </a:solidFill>
                <a:effectLst/>
                <a:uFillTx/>
                <a:latin typeface="Arial Narrow"/>
                <a:ea typeface="Arial"/>
              </a:rPr>
              <a:t>sm</a:t>
            </a:r>
            <a:r>
              <a:rPr b="0" lang="en-US" sz="1600" strike="noStrike" u="none">
                <a:solidFill>
                  <a:srgbClr val="000000"/>
                </a:solidFill>
                <a:effectLst/>
                <a:uFillTx/>
                <a:latin typeface="Arial Narrow"/>
                <a:ea typeface="Arial"/>
              </a:rPr>
              <a:t>, our clients establish strict access rules for trading, valuation and reporting.  Those rules mitigate fraudulent reporting and valuation activity.</a:t>
            </a:r>
            <a:endParaRPr b="0" lang="en-US" sz="1600" strike="noStrike" u="none">
              <a:solidFill>
                <a:srgbClr val="000000"/>
              </a:solidFill>
              <a:effectLst/>
              <a:uFillTx/>
              <a:latin typeface="Arial Narrow"/>
            </a:endParaRPr>
          </a:p>
          <a:p>
            <a:pPr marL="343080" indent="-22860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Narrow"/>
            </a:endParaRPr>
          </a:p>
          <a:p>
            <a:pPr marL="343080" indent="-228600">
              <a:lnSpc>
                <a:spcPct val="100000"/>
              </a:lnSpc>
              <a:spcBef>
                <a:spcPts val="499"/>
              </a:spcBef>
              <a:buSzPct val="100000"/>
              <a:buBlip>
                <a:blip r:embed="rId3"/>
              </a:buBlip>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Narrow"/>
                <a:ea typeface="Arial"/>
              </a:rPr>
              <a:t>Core Competency:</a:t>
            </a:r>
            <a:r>
              <a:rPr b="0" lang="en-US" sz="1600" strike="noStrike" u="none">
                <a:solidFill>
                  <a:srgbClr val="000000"/>
                </a:solidFill>
                <a:effectLst/>
                <a:uFillTx/>
                <a:latin typeface="Arial Narrow"/>
                <a:ea typeface="Arial"/>
              </a:rPr>
              <a:t>  By outsourcing development and maintenance of risk management tools to Kiodex, companies can focus on their own core competencies, whether it is operating a fleet of commercial jet airliners, operating an oil exploration &amp; production company, or managing an electric power grid.</a:t>
            </a:r>
            <a:endParaRPr b="0" lang="en-US" sz="1600" strike="noStrike" u="none">
              <a:solidFill>
                <a:srgbClr val="000000"/>
              </a:solidFill>
              <a:effectLst/>
              <a:uFillTx/>
              <a:latin typeface="Arial Narrow"/>
            </a:endParaRPr>
          </a:p>
          <a:p>
            <a:pPr marL="34308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343080" indent="-228600">
              <a:lnSpc>
                <a:spcPct val="105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a:p>
            <a:pPr marL="343080" indent="-228600">
              <a:lnSpc>
                <a:spcPct val="10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Narrow"/>
            </a:endParaRPr>
          </a:p>
        </p:txBody>
      </p:sp>
      <p:sp>
        <p:nvSpPr>
          <p:cNvPr id="41" name=""/>
          <p:cNvSpPr/>
          <p:nvPr/>
        </p:nvSpPr>
        <p:spPr>
          <a:xfrm>
            <a:off x="8594640" y="6357960"/>
            <a:ext cx="393840" cy="22860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42" name=""/>
          <p:cNvSpPr/>
          <p:nvPr/>
        </p:nvSpPr>
        <p:spPr>
          <a:xfrm>
            <a:off x="1257480" y="6324480"/>
            <a:ext cx="6867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ffffff"/>
              </a:solidFill>
              <a:effectLst/>
              <a:uFillTx/>
              <a:latin typeface="Times New Roman"/>
            </a:endParaRPr>
          </a:p>
        </p:txBody>
      </p:sp>
      <p:sp>
        <p:nvSpPr>
          <p:cNvPr id="43" name="PlaceHolder 2"/>
          <p:cNvSpPr>
            <a:spLocks noGrp="1"/>
          </p:cNvSpPr>
          <p:nvPr>
            <p:ph type="title"/>
          </p:nvPr>
        </p:nvSpPr>
        <p:spPr>
          <a:xfrm>
            <a:off x="380880" y="123480"/>
            <a:ext cx="8763120" cy="11430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cc66"/>
                </a:solidFill>
                <a:effectLst/>
                <a:uFillTx/>
                <a:latin typeface="Tahoma"/>
              </a:rPr>
              <a:t>Value of the Risk Workbench</a:t>
            </a:r>
            <a:endParaRPr b="0" lang="en-US" sz="3600" strike="noStrike" u="none">
              <a:solidFill>
                <a:srgbClr val="ffcc66"/>
              </a:solidFill>
              <a:effectLst/>
              <a:uFillTx/>
              <a:latin typeface="Tahom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2001-02-26T19:14:16Z</dcterms:created>
  <dc:creator>Patricia Kao</dc:creator>
  <dc:description/>
  <dc:language>en-US</dc:language>
  <cp:lastModifiedBy>mchavez</cp:lastModifiedBy>
  <cp:lastPrinted>2000-03-14T15:34:33Z</cp:lastPrinted>
  <dcterms:modified xsi:type="dcterms:W3CDTF">2001-03-30T14:27:51Z</dcterms:modified>
  <cp:revision>11</cp:revision>
  <dc:subject/>
  <dc:title>PowerPoint Presentation</dc:title>
</cp:coreProperties>
</file>