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media/image11.jpeg" ContentType="image/jpeg"/>
  <Override PartName="/ppt/media/image8.jpeg" ContentType="image/jpeg"/>
  <Override PartName="/ppt/media/image9.png" ContentType="image/png"/>
  <Override PartName="/ppt/media/image7.jpeg" ContentType="image/jpeg"/>
  <Override PartName="/ppt/media/image17.png" ContentType="image/png"/>
  <Override PartName="/ppt/media/image16.png" ContentType="image/png"/>
  <Override PartName="/ppt/media/image2.png" ContentType="image/png"/>
  <Override PartName="/ppt/media/image3.png" ContentType="image/png"/>
  <Override PartName="/ppt/media/image14.png" ContentType="image/png"/>
  <Override PartName="/ppt/media/image5.png" ContentType="image/png"/>
  <Override PartName="/ppt/media/image13.jpeg" ContentType="image/jpeg"/>
  <Override PartName="/ppt/media/image4.png" ContentType="image/png"/>
  <Override PartName="/ppt/media/image15.png" ContentType="image/png"/>
  <Override PartName="/ppt/media/image6.png" ContentType="image/png"/>
  <Override PartName="/ppt/media/image10.png" ContentType="image/png"/>
  <Override PartName="/ppt/media/image1.png" ContentType="image/png"/>
  <Override PartName="/ppt/media/image12.jpeg" ContentType="image/jpe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_rels/notesSlide15.xml.rels" ContentType="application/vnd.openxmlformats-package.relationships+xml"/>
  <Override PartName="/ppt/notesSlides/notesSlide15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dt" idx="4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ftr" idx="5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6"/>
          <p:cNvSpPr>
            <a:spLocks noGrp="1"/>
          </p:cNvSpPr>
          <p:nvPr>
            <p:ph type="sldNum" idx="6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5318111-F177-47D9-B2C0-24269BF85318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365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marL="228600" indent="-22860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Database does not include document store (although in reality documents are stored in Oracle) because it’s probably not ideal to press the document storage issue at this point.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LDAP may include one of 6 possible LDAP solutions in 3 scenarios: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451"/>
              </a:spcBef>
              <a:buClr>
                <a:srgbClr val="000000"/>
              </a:buClr>
              <a:buFont typeface="Times New Roman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store the users on an LDAP server locally.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451"/>
              </a:spcBef>
              <a:buClr>
                <a:srgbClr val="000000"/>
              </a:buClr>
              <a:buFont typeface="Times New Roman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use the user’s credentials to validate against a customers LDAP server. Credentials will be Username and Password for version one.  Happy to do more advanced…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451"/>
              </a:spcBef>
              <a:buClr>
                <a:srgbClr val="000000"/>
              </a:buClr>
              <a:buFont typeface="Times New Roman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have an administrative account on customer’s LDAP server and go validate the user.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62D50EF-7BD5-409D-9C67-C70E9A10B0E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9E2A8CD-EDBB-4904-ABC9-4D65617FBA0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84F837E-F4CF-49FE-B865-DDB719A00A4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203C5A9-045A-4FD8-8C1B-BD566C474CD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C419F83-0AB9-4656-B5D7-79B61DCEFC9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84E74FF-BC3C-4C52-84C9-34AE74870B95}" type="datetime5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 27, 2025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9B1EAEE-0434-4DAA-AD6E-60F217F2BBA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6477120" y="6248520"/>
          <a:ext cx="1752480" cy="3650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477120" y="6248520"/>
                    <a:ext cx="1752480" cy="365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1.png"/><Relationship Id="rId5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image" Target="../media/image17.png"/><Relationship Id="rId5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png"/><Relationship Id="rId5" Type="http://schemas.openxmlformats.org/officeDocument/2006/relationships/oleObject" Target="../embeddings/oleObject3.bin"/><Relationship Id="rId6" Type="http://schemas.openxmlformats.org/officeDocument/2006/relationships/image" Target="../media/image4.png"/><Relationship Id="rId7" Type="http://schemas.openxmlformats.org/officeDocument/2006/relationships/oleObject" Target="../embeddings/oleObject4.bin"/><Relationship Id="rId8" Type="http://schemas.openxmlformats.org/officeDocument/2006/relationships/image" Target="../media/image4.png"/><Relationship Id="rId9" Type="http://schemas.openxmlformats.org/officeDocument/2006/relationships/oleObject" Target="../embeddings/oleObject5.bin"/><Relationship Id="rId10" Type="http://schemas.openxmlformats.org/officeDocument/2006/relationships/image" Target="../media/image4.png"/><Relationship Id="rId11" Type="http://schemas.openxmlformats.org/officeDocument/2006/relationships/oleObject" Target="../embeddings/oleObject6.bin"/><Relationship Id="rId12" Type="http://schemas.openxmlformats.org/officeDocument/2006/relationships/image" Target="../media/image4.png"/><Relationship Id="rId13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6.png"/><Relationship Id="rId3" Type="http://schemas.openxmlformats.org/officeDocument/2006/relationships/image" Target="../media/image7.jpeg"/><Relationship Id="rId4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png"/><Relationship Id="rId3" Type="http://schemas.openxmlformats.org/officeDocument/2006/relationships/image" Target="../media/image11.jpeg"/><Relationship Id="rId4" Type="http://schemas.openxmlformats.org/officeDocument/2006/relationships/image" Target="../media/image12.jpeg"/><Relationship Id="rId5" Type="http://schemas.openxmlformats.org/officeDocument/2006/relationships/image" Target="../media/image13.jpeg"/><Relationship Id="rId6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4.png"/><Relationship Id="rId3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76320" y="1828800"/>
            <a:ext cx="4190760" cy="0"/>
          </a:xfrm>
          <a:prstGeom prst="line">
            <a:avLst/>
          </a:prstGeom>
          <a:ln w="57240">
            <a:solidFill>
              <a:srgbClr val="ffcc66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267080" y="1828800"/>
            <a:ext cx="4876920" cy="0"/>
          </a:xfrm>
          <a:prstGeom prst="line">
            <a:avLst/>
          </a:prstGeom>
          <a:ln w="57240">
            <a:solidFill>
              <a:srgbClr val="6666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052640" y="2057400"/>
            <a:ext cx="5424480" cy="137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Collaborative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Negotiation Solutions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0" y="3962520"/>
            <a:ext cx="9144000" cy="990360"/>
          </a:xfrm>
          <a:prstGeom prst="rect">
            <a:avLst/>
          </a:prstGeom>
          <a:solidFill>
            <a:srgbClr val="9999ff"/>
          </a:solidFill>
          <a:ln w="9360">
            <a:solidFill>
              <a:srgbClr val="99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1"/>
          <p:cNvSpPr>
            <a:spLocks noGrp="1"/>
          </p:cNvSpPr>
          <p:nvPr>
            <p:ph type="subTitle"/>
          </p:nvPr>
        </p:nvSpPr>
        <p:spPr>
          <a:xfrm>
            <a:off x="1066680" y="4038120"/>
            <a:ext cx="594360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Empowering enterprises to negotiate sustainable ebusiness agreements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9" name=""/>
          <p:cNvGraphicFramePr/>
          <p:nvPr/>
        </p:nvGraphicFramePr>
        <p:xfrm>
          <a:off x="914400" y="871560"/>
          <a:ext cx="3581280" cy="671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871560"/>
                    <a:ext cx="3581280" cy="671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1" name=""/>
          <p:cNvGraphicFramePr/>
          <p:nvPr/>
        </p:nvGraphicFramePr>
        <p:xfrm>
          <a:off x="5410080" y="6000840"/>
          <a:ext cx="3019680" cy="6285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410080" y="6000840"/>
                    <a:ext cx="3019680" cy="628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"/>
          <p:cNvSpPr/>
          <p:nvPr/>
        </p:nvSpPr>
        <p:spPr>
          <a:xfrm>
            <a:off x="838080" y="1523880"/>
            <a:ext cx="3048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4572000" y="1838160"/>
            <a:ext cx="4267080" cy="97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840" indent="-177840">
              <a:lnSpc>
                <a:spcPct val="90000"/>
              </a:lnSpc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access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90000"/>
              </a:lnSpc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Define each member’s role and rights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90000"/>
              </a:lnSpc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accountability and tracking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90000"/>
              </a:lnSpc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One-click access to the negotiation site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4648320" y="3782880"/>
            <a:ext cx="4495680" cy="139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840" indent="-17784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Private and non-repudiable negotiation text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Directs attention to changes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Single-pen model prevents version conflicts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later entrants to get up to speed fast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533520" y="457200"/>
            <a:ext cx="77724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3505320" y="1143000"/>
            <a:ext cx="5638680" cy="0"/>
          </a:xfrm>
          <a:prstGeom prst="line">
            <a:avLst/>
          </a:prstGeom>
          <a:ln w="57240">
            <a:solidFill>
              <a:srgbClr val="6666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0" y="0"/>
            <a:ext cx="3429000" cy="6095880"/>
          </a:xfrm>
          <a:prstGeom prst="rect">
            <a:avLst/>
          </a:prstGeom>
          <a:solidFill>
            <a:srgbClr val="9999ff"/>
          </a:solidFill>
          <a:ln w="9360">
            <a:solidFill>
              <a:srgbClr val="99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762120" y="1839960"/>
            <a:ext cx="2514600" cy="12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Cross-enterprise user management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: </a:t>
            </a: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Invitations, access control, negotiation status transparency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762120" y="3746520"/>
            <a:ext cx="2514600" cy="165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Common documents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: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Authorized editing, redlining, version control, secure documents, customizable templates, archiving with discussion stream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0" y="1143000"/>
            <a:ext cx="3429000" cy="0"/>
          </a:xfrm>
          <a:prstGeom prst="line">
            <a:avLst/>
          </a:prstGeom>
          <a:ln w="57240">
            <a:solidFill>
              <a:srgbClr val="ffcc66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76212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Features and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Benefits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"/>
          <p:cNvSpPr/>
          <p:nvPr/>
        </p:nvSpPr>
        <p:spPr>
          <a:xfrm>
            <a:off x="3733920" y="4343400"/>
            <a:ext cx="380880" cy="0"/>
          </a:xfrm>
          <a:prstGeom prst="line">
            <a:avLst/>
          </a:prstGeom>
          <a:ln cap="sq" w="3492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3733920" y="2286000"/>
            <a:ext cx="380880" cy="0"/>
          </a:xfrm>
          <a:prstGeom prst="line">
            <a:avLst/>
          </a:prstGeom>
          <a:ln cap="sq" w="34920">
            <a:solidFill>
              <a:srgbClr val="3333cc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Beachfire 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7D69ECB-B568-417E-A6A8-5242FAEFEE76}" type="slidenum">
              <a:t>10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A101A52A-A03C-42B9-A1B6-2B929D5BB66B}" type="datetime5">
              <a:rPr lang="en-US"/>
              <a:t>Sep 27, 2025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"/>
          <p:cNvSpPr/>
          <p:nvPr/>
        </p:nvSpPr>
        <p:spPr>
          <a:xfrm>
            <a:off x="3505320" y="1143000"/>
            <a:ext cx="5638680" cy="0"/>
          </a:xfrm>
          <a:prstGeom prst="line">
            <a:avLst/>
          </a:prstGeom>
          <a:ln w="57240">
            <a:solidFill>
              <a:srgbClr val="6666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0" y="0"/>
            <a:ext cx="3429000" cy="6172200"/>
          </a:xfrm>
          <a:prstGeom prst="rect">
            <a:avLst/>
          </a:prstGeom>
          <a:solidFill>
            <a:srgbClr val="9999ff"/>
          </a:solidFill>
          <a:ln w="9360">
            <a:solidFill>
              <a:srgbClr val="99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4572000" y="1700280"/>
            <a:ext cx="4038480" cy="178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840" indent="-17784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need to assemble all parties for discussion to progress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Expedites negotiations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confidential discussion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Captures issues for review when members enter late and when renegotiating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4572000" y="3846600"/>
            <a:ext cx="3809880" cy="250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840" indent="-177840">
              <a:lnSpc>
                <a:spcPct val="90000"/>
              </a:lnSpc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Fits into existing processes and systems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90000"/>
              </a:lnSpc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Accepts starting documents from multiple sources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90000"/>
              </a:lnSpc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Produces output for multiple uses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90000"/>
              </a:lnSpc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Reduces disruption &amp; risk of processing errors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90000"/>
              </a:lnSpc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Retains and passes valuable data throughout the entire transaction and fulfillment process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90000"/>
              </a:lnSpc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762120" y="1663560"/>
            <a:ext cx="2438280" cy="187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Discussion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: </a:t>
            </a: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Asynchronous, permissioned entry, instantaneous, archived with document, indexed, private, semi-private, public to the invited group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762120" y="3809880"/>
            <a:ext cx="2306520" cy="209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Integration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: </a:t>
            </a: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Launch negotiation on any incoming document, synchronized with existing user directories, digital signatures, standard ecommerce business document output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761760" y="380520"/>
            <a:ext cx="666252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Features and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Benefits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"/>
          <p:cNvSpPr/>
          <p:nvPr/>
        </p:nvSpPr>
        <p:spPr>
          <a:xfrm>
            <a:off x="0" y="1143000"/>
            <a:ext cx="3429000" cy="0"/>
          </a:xfrm>
          <a:prstGeom prst="line">
            <a:avLst/>
          </a:prstGeom>
          <a:ln w="57240">
            <a:solidFill>
              <a:srgbClr val="ffcc66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3733920" y="4343400"/>
            <a:ext cx="380880" cy="0"/>
          </a:xfrm>
          <a:prstGeom prst="line">
            <a:avLst/>
          </a:prstGeom>
          <a:ln cap="sq" w="34920">
            <a:solidFill>
              <a:srgbClr val="3333cc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3733920" y="2286000"/>
            <a:ext cx="380880" cy="0"/>
          </a:xfrm>
          <a:prstGeom prst="line">
            <a:avLst/>
          </a:prstGeom>
          <a:ln cap="sq" w="34920">
            <a:solidFill>
              <a:srgbClr val="3333cc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Beachfire 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5E2DA38-08DC-44D7-ABE8-50A13701745F}" type="slidenum">
              <a:t>11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C537BF40-E33C-419B-84DE-CE580C68ACCD}" type="datetime5">
              <a:rPr lang="en-US"/>
              <a:t>Sep 27, 2025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"/>
          <p:cNvSpPr/>
          <p:nvPr/>
        </p:nvSpPr>
        <p:spPr>
          <a:xfrm>
            <a:off x="4572000" y="4695840"/>
            <a:ext cx="4267080" cy="134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840" indent="-17784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Reuse standard contracts &amp; deal language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uniformity of agreements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Embed in existing web sites and pages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Automatic participation rules, access control and routing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4572000" y="3276720"/>
            <a:ext cx="4419720" cy="134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840" indent="-177840">
              <a:lnSpc>
                <a:spcPct val="100000"/>
              </a:lnSpc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Frees customers from infrastructure support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Seamless upgrades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Equal access for all parties establishes trust between buyer and seller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Available anytime and anywhere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3429000" y="1143000"/>
            <a:ext cx="5715000" cy="0"/>
          </a:xfrm>
          <a:prstGeom prst="line">
            <a:avLst/>
          </a:prstGeom>
          <a:ln w="57240">
            <a:solidFill>
              <a:srgbClr val="6666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0" y="0"/>
            <a:ext cx="3429000" cy="6095880"/>
          </a:xfrm>
          <a:prstGeom prst="rect">
            <a:avLst/>
          </a:prstGeom>
          <a:solidFill>
            <a:srgbClr val="9999ff"/>
          </a:solidFill>
          <a:ln w="9360">
            <a:solidFill>
              <a:srgbClr val="99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761760" y="380520"/>
            <a:ext cx="518148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Features and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Benefits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"/>
          <p:cNvSpPr/>
          <p:nvPr/>
        </p:nvSpPr>
        <p:spPr>
          <a:xfrm>
            <a:off x="685800" y="1724040"/>
            <a:ext cx="2666880" cy="80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Central, accessible, secure home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all negotiation elements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685800" y="4672080"/>
            <a:ext cx="2590920" cy="99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Customization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: </a:t>
            </a: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Enterprise templates, user interface, document content, business rules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685800" y="3129120"/>
            <a:ext cx="2743200" cy="143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Hosted service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: </a:t>
            </a: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Scalable, transparently upgraded, neutral environment, infrastructure managed by the host, financial integration, hosted admin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76320" y="1143000"/>
            <a:ext cx="3352680" cy="0"/>
          </a:xfrm>
          <a:prstGeom prst="line">
            <a:avLst/>
          </a:prstGeom>
          <a:ln w="57240">
            <a:solidFill>
              <a:srgbClr val="ffcc66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3733920" y="3662280"/>
            <a:ext cx="380880" cy="0"/>
          </a:xfrm>
          <a:prstGeom prst="line">
            <a:avLst/>
          </a:prstGeom>
          <a:ln cap="sq" w="34920">
            <a:solidFill>
              <a:srgbClr val="3333cc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4572000" y="1676520"/>
            <a:ext cx="4343400" cy="180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840" indent="-177840">
              <a:lnSpc>
                <a:spcPct val="100000"/>
              </a:lnSpc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Supports distributed teams &amp; anytime activity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Instant access to agreement &amp; discussion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Lets you pinpoint deal roadblocks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Centrally archives your agreements so you can retrieve &amp; manage closed agreements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3733920" y="2133720"/>
            <a:ext cx="380880" cy="0"/>
          </a:xfrm>
          <a:prstGeom prst="line">
            <a:avLst/>
          </a:prstGeom>
          <a:ln cap="sq" w="34920">
            <a:solidFill>
              <a:srgbClr val="3333cc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3733920" y="5029200"/>
            <a:ext cx="380880" cy="0"/>
          </a:xfrm>
          <a:prstGeom prst="line">
            <a:avLst/>
          </a:prstGeom>
          <a:ln cap="sq" w="34920">
            <a:solidFill>
              <a:srgbClr val="3333cc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Beachfire 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09E4EC9-E02D-4171-B60B-8230732F9AD1}" type="slidenum">
              <a:t>12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7429F237-E4A1-4374-88BE-953066BEFD49}" type="datetime5">
              <a:rPr lang="en-US"/>
              <a:t>Sep 27, 2025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/>
          </p:nvPr>
        </p:nvSpPr>
        <p:spPr>
          <a:xfrm>
            <a:off x="2590560" y="1371600"/>
            <a:ext cx="57150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533520" indent="-533520">
              <a:spcBef>
                <a:spcPts val="601"/>
              </a:spcBef>
              <a:spcAft>
                <a:spcPts val="601"/>
              </a:spcAft>
              <a:buClr>
                <a:srgbClr val="6666ff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Streamline negotiation process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33520" indent="-533520">
              <a:spcBef>
                <a:spcPts val="601"/>
              </a:spcBef>
              <a:spcAft>
                <a:spcPts val="601"/>
              </a:spcAft>
              <a:buClr>
                <a:srgbClr val="0033cc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Get agreements signed off faster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33520" indent="-533520">
              <a:spcBef>
                <a:spcPts val="601"/>
              </a:spcBef>
              <a:spcAft>
                <a:spcPts val="601"/>
              </a:spcAft>
              <a:buClr>
                <a:srgbClr val="0033cc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negotiation process costs by 15-30% for you and your customers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33520" indent="-533520">
              <a:spcBef>
                <a:spcPts val="601"/>
              </a:spcBef>
              <a:spcAft>
                <a:spcPts val="601"/>
              </a:spcAft>
              <a:buClr>
                <a:srgbClr val="6666ff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Produce better agreements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33520" indent="-533520">
              <a:spcBef>
                <a:spcPts val="601"/>
              </a:spcBef>
              <a:spcAft>
                <a:spcPts val="601"/>
              </a:spcAft>
              <a:buClr>
                <a:srgbClr val="6666ff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Monitor deals in progress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33520" indent="-533520">
              <a:spcBef>
                <a:spcPts val="601"/>
              </a:spcBef>
              <a:spcAft>
                <a:spcPts val="601"/>
              </a:spcAft>
              <a:buClr>
                <a:srgbClr val="6666ff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digital archive of all deals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7" name=""/>
          <p:cNvSpPr/>
          <p:nvPr/>
        </p:nvSpPr>
        <p:spPr>
          <a:xfrm>
            <a:off x="0" y="0"/>
            <a:ext cx="2362320" cy="6172200"/>
          </a:xfrm>
          <a:prstGeom prst="rect">
            <a:avLst/>
          </a:prstGeom>
          <a:solidFill>
            <a:srgbClr val="9999ff"/>
          </a:solidFill>
          <a:ln w="9360">
            <a:solidFill>
              <a:srgbClr val="99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152280" y="1371600"/>
            <a:ext cx="1981440" cy="159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Save time, money, opportunity.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90000"/>
              </a:lnSpc>
              <a:spcBef>
                <a:spcPts val="601"/>
              </a:spcBef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PlaceHolder 2"/>
          <p:cNvSpPr>
            <a:spLocks noGrp="1"/>
          </p:cNvSpPr>
          <p:nvPr>
            <p:ph type="title"/>
          </p:nvPr>
        </p:nvSpPr>
        <p:spPr>
          <a:xfrm>
            <a:off x="837720" y="456840"/>
            <a:ext cx="762012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Value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Proposition for Negotiators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"/>
          <p:cNvSpPr/>
          <p:nvPr/>
        </p:nvSpPr>
        <p:spPr>
          <a:xfrm>
            <a:off x="76320" y="1143000"/>
            <a:ext cx="2286000" cy="0"/>
          </a:xfrm>
          <a:prstGeom prst="line">
            <a:avLst/>
          </a:prstGeom>
          <a:ln w="57240">
            <a:solidFill>
              <a:srgbClr val="ffcc66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2438280" y="1143000"/>
            <a:ext cx="6705720" cy="0"/>
          </a:xfrm>
          <a:prstGeom prst="line">
            <a:avLst/>
          </a:prstGeom>
          <a:ln w="57240">
            <a:solidFill>
              <a:srgbClr val="6666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Beachfire Confidential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21534D9-3E7F-4D3D-8158-E1F1A3130C0D}" type="slidenum">
              <a:t>13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33D0B6F5-37B6-488D-B280-2379862D1E53}" type="datetime5">
              <a:rPr lang="en-US"/>
              <a:t>Sep 27, 2025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"/>
          <p:cNvSpPr/>
          <p:nvPr/>
        </p:nvSpPr>
        <p:spPr>
          <a:xfrm>
            <a:off x="5257800" y="0"/>
            <a:ext cx="3886200" cy="6172200"/>
          </a:xfrm>
          <a:prstGeom prst="rect">
            <a:avLst/>
          </a:prstGeom>
          <a:solidFill>
            <a:srgbClr val="ffcc66"/>
          </a:solidFill>
          <a:ln w="9360">
            <a:solidFill>
              <a:srgbClr val="ff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PlaceHolder 1"/>
          <p:cNvSpPr>
            <a:spLocks noGrp="1"/>
          </p:cNvSpPr>
          <p:nvPr>
            <p:ph/>
          </p:nvPr>
        </p:nvSpPr>
        <p:spPr>
          <a:xfrm>
            <a:off x="762120" y="2666520"/>
            <a:ext cx="3504960" cy="312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Negotiation Diagnostic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negotiation costs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negotiation processes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Aft>
                <a:spcPts val="876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Negotiation process improvements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Negotiation Strategy &amp; Business Process Design</a:t>
            </a: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process / rules analysis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Change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Materials development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Negotiation Workshops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4" name="PlaceHolder 2"/>
          <p:cNvSpPr>
            <a:spLocks noGrp="1"/>
          </p:cNvSpPr>
          <p:nvPr>
            <p:ph/>
          </p:nvPr>
        </p:nvSpPr>
        <p:spPr>
          <a:xfrm>
            <a:off x="5257440" y="2728800"/>
            <a:ext cx="3809880" cy="3138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Document templates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User interface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Aft>
                <a:spcPts val="876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Automated business rules and work flow enhancements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Integration with enterprise workflow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 exchange with legacy databases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Integration with enterprise directories, portals, intranets, extranets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5" name="PlaceHolder 3"/>
          <p:cNvSpPr>
            <a:spLocks noGrp="1"/>
          </p:cNvSpPr>
          <p:nvPr>
            <p:ph type="title"/>
          </p:nvPr>
        </p:nvSpPr>
        <p:spPr>
          <a:xfrm>
            <a:off x="76212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Beachfire Professional </a:t>
            </a: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Arial Black"/>
              </a:rPr>
              <a:t>Services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6" name=""/>
          <p:cNvSpPr/>
          <p:nvPr/>
        </p:nvSpPr>
        <p:spPr>
          <a:xfrm>
            <a:off x="0" y="1523880"/>
            <a:ext cx="9144000" cy="838440"/>
          </a:xfrm>
          <a:prstGeom prst="rect">
            <a:avLst/>
          </a:prstGeom>
          <a:solidFill>
            <a:srgbClr val="9999ff"/>
          </a:solidFill>
          <a:ln w="9360">
            <a:solidFill>
              <a:srgbClr val="99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762120" y="1843200"/>
            <a:ext cx="3809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Aft>
                <a:spcPts val="1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Strategic Negotiation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5257800" y="1828800"/>
            <a:ext cx="3276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Aft>
                <a:spcPts val="1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Implementation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5257800" y="1143000"/>
            <a:ext cx="3886200" cy="0"/>
          </a:xfrm>
          <a:prstGeom prst="line">
            <a:avLst/>
          </a:prstGeom>
          <a:ln w="57240">
            <a:solidFill>
              <a:srgbClr val="6666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0" y="1143000"/>
            <a:ext cx="5257800" cy="0"/>
          </a:xfrm>
          <a:prstGeom prst="line">
            <a:avLst/>
          </a:prstGeom>
          <a:ln w="57240">
            <a:solidFill>
              <a:srgbClr val="ffcc66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Beachfire Confidential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BD7B3B7-B91D-425E-A20E-42DD1648A5D4}" type="slidenum">
              <a:t>14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421AC6A0-3543-4872-8EBB-833EAA1620CE}" type="datetime5">
              <a:rPr lang="en-US"/>
              <a:t>Sep 27, 2025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"/>
          <p:cNvSpPr/>
          <p:nvPr/>
        </p:nvSpPr>
        <p:spPr>
          <a:xfrm rot="5400000">
            <a:off x="4438800" y="2495520"/>
            <a:ext cx="761760" cy="495360"/>
          </a:xfrm>
          <a:prstGeom prst="leftRightArrow">
            <a:avLst>
              <a:gd name="adj1" fmla="val 44870"/>
              <a:gd name="adj2" fmla="val 21714"/>
            </a:avLst>
          </a:prstGeom>
          <a:solidFill>
            <a:srgbClr val="66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LDAP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PlaceHolder 1"/>
          <p:cNvSpPr>
            <a:spLocks noGrp="1"/>
          </p:cNvSpPr>
          <p:nvPr>
            <p:ph type="title"/>
          </p:nvPr>
        </p:nvSpPr>
        <p:spPr>
          <a:xfrm>
            <a:off x="76212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Architecture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3" name=""/>
          <p:cNvSpPr/>
          <p:nvPr/>
        </p:nvSpPr>
        <p:spPr>
          <a:xfrm rot="5400000">
            <a:off x="3448080" y="2495520"/>
            <a:ext cx="761760" cy="495360"/>
          </a:xfrm>
          <a:prstGeom prst="leftRightArrow">
            <a:avLst>
              <a:gd name="adj1" fmla="val 44870"/>
              <a:gd name="adj2" fmla="val 21714"/>
            </a:avLst>
          </a:prstGeom>
          <a:solidFill>
            <a:srgbClr val="66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HTML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 rot="5400000">
            <a:off x="4058640" y="4286160"/>
            <a:ext cx="533520" cy="495000"/>
          </a:xfrm>
          <a:prstGeom prst="leftRightArrow">
            <a:avLst>
              <a:gd name="adj1" fmla="val 50000"/>
              <a:gd name="adj2" fmla="val 21456"/>
            </a:avLst>
          </a:prstGeom>
          <a:solidFill>
            <a:srgbClr val="66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XML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mainfrm"/>
          <p:cNvSpPr/>
          <p:nvPr/>
        </p:nvSpPr>
        <p:spPr>
          <a:xfrm>
            <a:off x="3963960" y="4890960"/>
            <a:ext cx="533520" cy="824040"/>
          </a:xfrm>
          <a:custGeom>
            <a:avLst/>
            <a:gdLst>
              <a:gd name="textAreaLeft" fmla="*/ 7920 w 533520"/>
              <a:gd name="textAreaRight" fmla="*/ 533160 w 533520"/>
              <a:gd name="textAreaTop" fmla="*/ 846000 h 824040"/>
              <a:gd name="textAreaBottom" fmla="*/ 1065240 h 824040"/>
              <a:gd name="GluePoint1X" fmla="*/ 0 w 21600"/>
              <a:gd name="GluePoint1Y" fmla="*/ 0 h 21600"/>
              <a:gd name="GluePoint2X" fmla="*/ 10800 w 21600"/>
              <a:gd name="GluePoint2Y" fmla="*/ 0 h 21600"/>
              <a:gd name="GluePoint3X" fmla="*/ 21600 w 21600"/>
              <a:gd name="GluePoint3Y" fmla="*/ 0 h 21600"/>
              <a:gd name="GluePoint4X" fmla="*/ 21600 w 21600"/>
              <a:gd name="GluePoint4Y" fmla="*/ 10800 h 21600"/>
              <a:gd name="GluePoint5X" fmla="*/ 20603 w 21600"/>
              <a:gd name="GluePoint5Y" fmla="*/ 21600 h 21600"/>
              <a:gd name="GluePoint6X" fmla="*/ 10800 w 21600"/>
              <a:gd name="GluePoint6Y" fmla="*/ 21600 h 21600"/>
              <a:gd name="GluePoint7X" fmla="*/ 1163 w 21600"/>
              <a:gd name="GluePoint7Y" fmla="*/ 21600 h 21600"/>
              <a:gd name="GluePoint8X" fmla="*/ 0 w 21600"/>
              <a:gd name="GluePoint8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</a:cxnLst>
            <a:rect l="textAreaLeft" t="textAreaTop" r="textAreaRight" b="textAreaBottom"/>
            <a:pathLst>
              <a:path w="21600" h="21600">
                <a:moveTo>
                  <a:pt x="21600" y="10885"/>
                </a:moveTo>
                <a:lnTo>
                  <a:pt x="21600" y="0"/>
                </a:lnTo>
                <a:lnTo>
                  <a:pt x="10634" y="0"/>
                </a:lnTo>
                <a:lnTo>
                  <a:pt x="0" y="0"/>
                </a:lnTo>
                <a:lnTo>
                  <a:pt x="0" y="10885"/>
                </a:lnTo>
                <a:lnTo>
                  <a:pt x="0" y="19729"/>
                </a:lnTo>
                <a:lnTo>
                  <a:pt x="1163" y="19729"/>
                </a:lnTo>
                <a:lnTo>
                  <a:pt x="1163" y="21600"/>
                </a:lnTo>
                <a:lnTo>
                  <a:pt x="10800" y="21600"/>
                </a:lnTo>
                <a:lnTo>
                  <a:pt x="20603" y="21600"/>
                </a:lnTo>
                <a:lnTo>
                  <a:pt x="20603" y="19729"/>
                </a:lnTo>
                <a:lnTo>
                  <a:pt x="21600" y="19729"/>
                </a:lnTo>
                <a:lnTo>
                  <a:pt x="21600" y="10885"/>
                </a:lnTo>
                <a:close/>
              </a:path>
              <a:path w="21600" h="21600">
                <a:moveTo>
                  <a:pt x="1163" y="19729"/>
                </a:moveTo>
                <a:lnTo>
                  <a:pt x="4320" y="19729"/>
                </a:lnTo>
                <a:lnTo>
                  <a:pt x="16449" y="19729"/>
                </a:lnTo>
                <a:lnTo>
                  <a:pt x="20603" y="19729"/>
                </a:lnTo>
                <a:lnTo>
                  <a:pt x="1163" y="19729"/>
                </a:lnTo>
                <a:moveTo>
                  <a:pt x="1495" y="2381"/>
                </a:moveTo>
                <a:lnTo>
                  <a:pt x="2160" y="2381"/>
                </a:lnTo>
                <a:lnTo>
                  <a:pt x="4985" y="2381"/>
                </a:lnTo>
                <a:lnTo>
                  <a:pt x="5982" y="2381"/>
                </a:lnTo>
                <a:lnTo>
                  <a:pt x="1495" y="2381"/>
                </a:lnTo>
                <a:lnTo>
                  <a:pt x="1495" y="3402"/>
                </a:lnTo>
                <a:lnTo>
                  <a:pt x="2160" y="3402"/>
                </a:lnTo>
                <a:lnTo>
                  <a:pt x="4985" y="3402"/>
                </a:lnTo>
                <a:lnTo>
                  <a:pt x="5982" y="3402"/>
                </a:lnTo>
                <a:lnTo>
                  <a:pt x="1495" y="3402"/>
                </a:lnTo>
                <a:lnTo>
                  <a:pt x="1495" y="4422"/>
                </a:lnTo>
                <a:lnTo>
                  <a:pt x="2160" y="4422"/>
                </a:lnTo>
                <a:lnTo>
                  <a:pt x="4985" y="4422"/>
                </a:lnTo>
                <a:lnTo>
                  <a:pt x="5982" y="4422"/>
                </a:lnTo>
                <a:lnTo>
                  <a:pt x="1495" y="4422"/>
                </a:lnTo>
                <a:lnTo>
                  <a:pt x="1495" y="5443"/>
                </a:lnTo>
                <a:lnTo>
                  <a:pt x="2160" y="5443"/>
                </a:lnTo>
                <a:lnTo>
                  <a:pt x="4985" y="5443"/>
                </a:lnTo>
                <a:lnTo>
                  <a:pt x="5982" y="5443"/>
                </a:lnTo>
                <a:lnTo>
                  <a:pt x="1495" y="5443"/>
                </a:lnTo>
                <a:lnTo>
                  <a:pt x="1495" y="6463"/>
                </a:lnTo>
                <a:lnTo>
                  <a:pt x="2160" y="6463"/>
                </a:lnTo>
                <a:lnTo>
                  <a:pt x="4985" y="6463"/>
                </a:lnTo>
                <a:lnTo>
                  <a:pt x="5982" y="6463"/>
                </a:lnTo>
                <a:lnTo>
                  <a:pt x="1495" y="6463"/>
                </a:lnTo>
                <a:lnTo>
                  <a:pt x="1495" y="7483"/>
                </a:lnTo>
                <a:lnTo>
                  <a:pt x="2160" y="7483"/>
                </a:lnTo>
                <a:lnTo>
                  <a:pt x="4985" y="7483"/>
                </a:lnTo>
                <a:lnTo>
                  <a:pt x="5982" y="7483"/>
                </a:lnTo>
                <a:lnTo>
                  <a:pt x="1495" y="7483"/>
                </a:lnTo>
                <a:lnTo>
                  <a:pt x="1495" y="8504"/>
                </a:lnTo>
                <a:lnTo>
                  <a:pt x="2160" y="8504"/>
                </a:lnTo>
                <a:lnTo>
                  <a:pt x="4985" y="8504"/>
                </a:lnTo>
                <a:lnTo>
                  <a:pt x="5982" y="8504"/>
                </a:lnTo>
                <a:lnTo>
                  <a:pt x="1495" y="8504"/>
                </a:lnTo>
                <a:lnTo>
                  <a:pt x="1495" y="9524"/>
                </a:lnTo>
                <a:lnTo>
                  <a:pt x="2160" y="9524"/>
                </a:lnTo>
                <a:lnTo>
                  <a:pt x="4985" y="9524"/>
                </a:lnTo>
                <a:lnTo>
                  <a:pt x="5982" y="9524"/>
                </a:lnTo>
                <a:lnTo>
                  <a:pt x="1495" y="9524"/>
                </a:lnTo>
                <a:lnTo>
                  <a:pt x="1495" y="10545"/>
                </a:lnTo>
                <a:lnTo>
                  <a:pt x="2160" y="10545"/>
                </a:lnTo>
                <a:lnTo>
                  <a:pt x="4985" y="10545"/>
                </a:lnTo>
                <a:lnTo>
                  <a:pt x="5982" y="10545"/>
                </a:lnTo>
                <a:lnTo>
                  <a:pt x="1495" y="10545"/>
                </a:lnTo>
                <a:lnTo>
                  <a:pt x="1495" y="11565"/>
                </a:lnTo>
                <a:lnTo>
                  <a:pt x="2160" y="11565"/>
                </a:lnTo>
                <a:lnTo>
                  <a:pt x="4985" y="11565"/>
                </a:lnTo>
                <a:lnTo>
                  <a:pt x="5982" y="11565"/>
                </a:lnTo>
                <a:lnTo>
                  <a:pt x="1495" y="11565"/>
                </a:lnTo>
                <a:lnTo>
                  <a:pt x="1495" y="12586"/>
                </a:lnTo>
                <a:lnTo>
                  <a:pt x="2160" y="12586"/>
                </a:lnTo>
                <a:lnTo>
                  <a:pt x="4985" y="12586"/>
                </a:lnTo>
                <a:lnTo>
                  <a:pt x="5982" y="12586"/>
                </a:lnTo>
                <a:lnTo>
                  <a:pt x="1495" y="12586"/>
                </a:lnTo>
                <a:lnTo>
                  <a:pt x="1495" y="13606"/>
                </a:lnTo>
                <a:lnTo>
                  <a:pt x="2160" y="13606"/>
                </a:lnTo>
                <a:lnTo>
                  <a:pt x="4985" y="13606"/>
                </a:lnTo>
                <a:lnTo>
                  <a:pt x="5982" y="13606"/>
                </a:lnTo>
                <a:lnTo>
                  <a:pt x="1495" y="13606"/>
                </a:lnTo>
                <a:lnTo>
                  <a:pt x="1495" y="14627"/>
                </a:lnTo>
                <a:lnTo>
                  <a:pt x="2160" y="14627"/>
                </a:lnTo>
                <a:lnTo>
                  <a:pt x="4985" y="14627"/>
                </a:lnTo>
                <a:lnTo>
                  <a:pt x="5982" y="14627"/>
                </a:lnTo>
                <a:lnTo>
                  <a:pt x="1495" y="14627"/>
                </a:lnTo>
                <a:lnTo>
                  <a:pt x="1495" y="15647"/>
                </a:lnTo>
                <a:lnTo>
                  <a:pt x="2160" y="15647"/>
                </a:lnTo>
                <a:lnTo>
                  <a:pt x="4985" y="15647"/>
                </a:lnTo>
                <a:lnTo>
                  <a:pt x="5982" y="15647"/>
                </a:lnTo>
                <a:lnTo>
                  <a:pt x="1495" y="15647"/>
                </a:lnTo>
                <a:lnTo>
                  <a:pt x="1495" y="16668"/>
                </a:lnTo>
                <a:lnTo>
                  <a:pt x="2160" y="16668"/>
                </a:lnTo>
                <a:lnTo>
                  <a:pt x="4985" y="16668"/>
                </a:lnTo>
                <a:lnTo>
                  <a:pt x="5982" y="16668"/>
                </a:lnTo>
                <a:lnTo>
                  <a:pt x="1495" y="16668"/>
                </a:lnTo>
                <a:lnTo>
                  <a:pt x="1495" y="17688"/>
                </a:lnTo>
                <a:lnTo>
                  <a:pt x="2160" y="17688"/>
                </a:lnTo>
                <a:lnTo>
                  <a:pt x="4985" y="17688"/>
                </a:lnTo>
                <a:lnTo>
                  <a:pt x="5982" y="17688"/>
                </a:lnTo>
                <a:lnTo>
                  <a:pt x="1495" y="17688"/>
                </a:lnTo>
                <a:moveTo>
                  <a:pt x="1994" y="19729"/>
                </a:moveTo>
                <a:lnTo>
                  <a:pt x="1994" y="20069"/>
                </a:lnTo>
                <a:lnTo>
                  <a:pt x="1994" y="21260"/>
                </a:lnTo>
                <a:lnTo>
                  <a:pt x="1994" y="21600"/>
                </a:lnTo>
                <a:lnTo>
                  <a:pt x="1994" y="19729"/>
                </a:lnTo>
                <a:lnTo>
                  <a:pt x="2658" y="19729"/>
                </a:lnTo>
                <a:lnTo>
                  <a:pt x="2658" y="20069"/>
                </a:lnTo>
                <a:lnTo>
                  <a:pt x="2658" y="21260"/>
                </a:lnTo>
                <a:lnTo>
                  <a:pt x="2658" y="21600"/>
                </a:lnTo>
                <a:lnTo>
                  <a:pt x="2658" y="19729"/>
                </a:lnTo>
                <a:lnTo>
                  <a:pt x="3489" y="19729"/>
                </a:lnTo>
                <a:lnTo>
                  <a:pt x="3489" y="20069"/>
                </a:lnTo>
                <a:lnTo>
                  <a:pt x="3489" y="21260"/>
                </a:lnTo>
                <a:lnTo>
                  <a:pt x="3489" y="21600"/>
                </a:lnTo>
                <a:lnTo>
                  <a:pt x="3489" y="19729"/>
                </a:lnTo>
                <a:lnTo>
                  <a:pt x="4320" y="19729"/>
                </a:lnTo>
                <a:lnTo>
                  <a:pt x="4320" y="20069"/>
                </a:lnTo>
                <a:lnTo>
                  <a:pt x="4320" y="21260"/>
                </a:lnTo>
                <a:lnTo>
                  <a:pt x="4320" y="21600"/>
                </a:lnTo>
                <a:lnTo>
                  <a:pt x="4320" y="19729"/>
                </a:lnTo>
                <a:lnTo>
                  <a:pt x="5151" y="19729"/>
                </a:lnTo>
                <a:lnTo>
                  <a:pt x="5151" y="20069"/>
                </a:lnTo>
                <a:lnTo>
                  <a:pt x="5151" y="21260"/>
                </a:lnTo>
                <a:lnTo>
                  <a:pt x="5151" y="21600"/>
                </a:lnTo>
                <a:lnTo>
                  <a:pt x="5151" y="19729"/>
                </a:lnTo>
                <a:lnTo>
                  <a:pt x="5982" y="19729"/>
                </a:lnTo>
                <a:lnTo>
                  <a:pt x="5982" y="20069"/>
                </a:lnTo>
                <a:lnTo>
                  <a:pt x="5982" y="21260"/>
                </a:lnTo>
                <a:lnTo>
                  <a:pt x="5982" y="21600"/>
                </a:lnTo>
                <a:lnTo>
                  <a:pt x="5982" y="19729"/>
                </a:lnTo>
                <a:lnTo>
                  <a:pt x="6812" y="19729"/>
                </a:lnTo>
                <a:lnTo>
                  <a:pt x="6812" y="20069"/>
                </a:lnTo>
                <a:lnTo>
                  <a:pt x="6812" y="21260"/>
                </a:lnTo>
                <a:lnTo>
                  <a:pt x="6812" y="21600"/>
                </a:lnTo>
                <a:lnTo>
                  <a:pt x="6812" y="19729"/>
                </a:lnTo>
                <a:lnTo>
                  <a:pt x="7643" y="19729"/>
                </a:lnTo>
                <a:lnTo>
                  <a:pt x="7643" y="20069"/>
                </a:lnTo>
                <a:lnTo>
                  <a:pt x="7643" y="21260"/>
                </a:lnTo>
                <a:lnTo>
                  <a:pt x="7643" y="21600"/>
                </a:lnTo>
                <a:lnTo>
                  <a:pt x="7643" y="19729"/>
                </a:lnTo>
                <a:lnTo>
                  <a:pt x="8474" y="19729"/>
                </a:lnTo>
                <a:lnTo>
                  <a:pt x="8474" y="20069"/>
                </a:lnTo>
                <a:lnTo>
                  <a:pt x="8474" y="21260"/>
                </a:lnTo>
                <a:lnTo>
                  <a:pt x="8474" y="21600"/>
                </a:lnTo>
                <a:lnTo>
                  <a:pt x="8474" y="19729"/>
                </a:lnTo>
                <a:lnTo>
                  <a:pt x="9305" y="19729"/>
                </a:lnTo>
                <a:lnTo>
                  <a:pt x="9305" y="20069"/>
                </a:lnTo>
                <a:lnTo>
                  <a:pt x="9305" y="21260"/>
                </a:lnTo>
                <a:lnTo>
                  <a:pt x="9305" y="21600"/>
                </a:lnTo>
                <a:lnTo>
                  <a:pt x="9305" y="19729"/>
                </a:lnTo>
                <a:lnTo>
                  <a:pt x="10135" y="19729"/>
                </a:lnTo>
                <a:lnTo>
                  <a:pt x="10135" y="20069"/>
                </a:lnTo>
                <a:lnTo>
                  <a:pt x="10135" y="21260"/>
                </a:lnTo>
                <a:lnTo>
                  <a:pt x="10135" y="21600"/>
                </a:lnTo>
                <a:lnTo>
                  <a:pt x="10135" y="19729"/>
                </a:lnTo>
                <a:lnTo>
                  <a:pt x="10966" y="19729"/>
                </a:lnTo>
                <a:lnTo>
                  <a:pt x="10966" y="20069"/>
                </a:lnTo>
                <a:lnTo>
                  <a:pt x="10966" y="21260"/>
                </a:lnTo>
                <a:lnTo>
                  <a:pt x="10966" y="21600"/>
                </a:lnTo>
                <a:lnTo>
                  <a:pt x="10966" y="19729"/>
                </a:lnTo>
                <a:lnTo>
                  <a:pt x="11797" y="19729"/>
                </a:lnTo>
                <a:lnTo>
                  <a:pt x="11797" y="20069"/>
                </a:lnTo>
                <a:lnTo>
                  <a:pt x="11797" y="21260"/>
                </a:lnTo>
                <a:lnTo>
                  <a:pt x="11797" y="21600"/>
                </a:lnTo>
                <a:lnTo>
                  <a:pt x="11797" y="19729"/>
                </a:lnTo>
                <a:lnTo>
                  <a:pt x="12462" y="19729"/>
                </a:lnTo>
                <a:lnTo>
                  <a:pt x="12462" y="20069"/>
                </a:lnTo>
                <a:lnTo>
                  <a:pt x="12462" y="21260"/>
                </a:lnTo>
                <a:lnTo>
                  <a:pt x="12462" y="21600"/>
                </a:lnTo>
                <a:lnTo>
                  <a:pt x="12462" y="19729"/>
                </a:lnTo>
                <a:lnTo>
                  <a:pt x="13292" y="19729"/>
                </a:lnTo>
                <a:lnTo>
                  <a:pt x="13292" y="20069"/>
                </a:lnTo>
                <a:lnTo>
                  <a:pt x="13292" y="21260"/>
                </a:lnTo>
                <a:lnTo>
                  <a:pt x="13292" y="21600"/>
                </a:lnTo>
                <a:lnTo>
                  <a:pt x="13292" y="19729"/>
                </a:lnTo>
                <a:lnTo>
                  <a:pt x="14123" y="19729"/>
                </a:lnTo>
                <a:lnTo>
                  <a:pt x="14123" y="20069"/>
                </a:lnTo>
                <a:lnTo>
                  <a:pt x="14123" y="21260"/>
                </a:lnTo>
                <a:lnTo>
                  <a:pt x="14123" y="21600"/>
                </a:lnTo>
                <a:lnTo>
                  <a:pt x="14123" y="19729"/>
                </a:lnTo>
                <a:lnTo>
                  <a:pt x="14954" y="19729"/>
                </a:lnTo>
                <a:lnTo>
                  <a:pt x="14954" y="20069"/>
                </a:lnTo>
                <a:lnTo>
                  <a:pt x="14954" y="21260"/>
                </a:lnTo>
                <a:lnTo>
                  <a:pt x="14954" y="21600"/>
                </a:lnTo>
                <a:lnTo>
                  <a:pt x="14954" y="19729"/>
                </a:lnTo>
                <a:lnTo>
                  <a:pt x="15785" y="19729"/>
                </a:lnTo>
                <a:lnTo>
                  <a:pt x="15785" y="20069"/>
                </a:lnTo>
                <a:lnTo>
                  <a:pt x="15785" y="21260"/>
                </a:lnTo>
                <a:lnTo>
                  <a:pt x="15785" y="21600"/>
                </a:lnTo>
                <a:lnTo>
                  <a:pt x="15785" y="19729"/>
                </a:lnTo>
                <a:lnTo>
                  <a:pt x="16615" y="19729"/>
                </a:lnTo>
                <a:lnTo>
                  <a:pt x="16615" y="20069"/>
                </a:lnTo>
                <a:lnTo>
                  <a:pt x="16615" y="21260"/>
                </a:lnTo>
                <a:lnTo>
                  <a:pt x="16615" y="21600"/>
                </a:lnTo>
                <a:lnTo>
                  <a:pt x="16615" y="19729"/>
                </a:lnTo>
                <a:lnTo>
                  <a:pt x="17446" y="19729"/>
                </a:lnTo>
                <a:lnTo>
                  <a:pt x="17446" y="20069"/>
                </a:lnTo>
                <a:lnTo>
                  <a:pt x="17446" y="21260"/>
                </a:lnTo>
                <a:lnTo>
                  <a:pt x="17446" y="21600"/>
                </a:lnTo>
                <a:lnTo>
                  <a:pt x="17446" y="19729"/>
                </a:lnTo>
                <a:lnTo>
                  <a:pt x="18277" y="19729"/>
                </a:lnTo>
                <a:lnTo>
                  <a:pt x="18277" y="20069"/>
                </a:lnTo>
                <a:lnTo>
                  <a:pt x="18277" y="21260"/>
                </a:lnTo>
                <a:lnTo>
                  <a:pt x="18277" y="21600"/>
                </a:lnTo>
                <a:lnTo>
                  <a:pt x="18277" y="19729"/>
                </a:lnTo>
                <a:lnTo>
                  <a:pt x="19108" y="19729"/>
                </a:lnTo>
                <a:lnTo>
                  <a:pt x="19108" y="20069"/>
                </a:lnTo>
                <a:lnTo>
                  <a:pt x="19108" y="21260"/>
                </a:lnTo>
                <a:lnTo>
                  <a:pt x="19108" y="21600"/>
                </a:lnTo>
                <a:lnTo>
                  <a:pt x="19108" y="19729"/>
                </a:lnTo>
                <a:lnTo>
                  <a:pt x="19938" y="19729"/>
                </a:lnTo>
                <a:lnTo>
                  <a:pt x="19938" y="20069"/>
                </a:lnTo>
                <a:lnTo>
                  <a:pt x="19938" y="21260"/>
                </a:lnTo>
                <a:lnTo>
                  <a:pt x="19938" y="21600"/>
                </a:lnTo>
                <a:lnTo>
                  <a:pt x="19938" y="19729"/>
                </a:lnTo>
                <a:moveTo>
                  <a:pt x="1495" y="1531"/>
                </a:moveTo>
                <a:lnTo>
                  <a:pt x="5982" y="1531"/>
                </a:lnTo>
                <a:lnTo>
                  <a:pt x="5982" y="18539"/>
                </a:lnTo>
                <a:lnTo>
                  <a:pt x="1495" y="18539"/>
                </a:lnTo>
                <a:lnTo>
                  <a:pt x="1495" y="1531"/>
                </a:lnTo>
                <a:moveTo>
                  <a:pt x="7311" y="1531"/>
                </a:moveTo>
                <a:lnTo>
                  <a:pt x="7975" y="1531"/>
                </a:lnTo>
                <a:lnTo>
                  <a:pt x="7975" y="8334"/>
                </a:lnTo>
                <a:lnTo>
                  <a:pt x="7311" y="8334"/>
                </a:lnTo>
                <a:lnTo>
                  <a:pt x="7311" y="1531"/>
                </a:lnTo>
                <a:moveTo>
                  <a:pt x="7145" y="9865"/>
                </a:moveTo>
                <a:lnTo>
                  <a:pt x="8142" y="9865"/>
                </a:lnTo>
                <a:lnTo>
                  <a:pt x="8142" y="10715"/>
                </a:lnTo>
                <a:lnTo>
                  <a:pt x="7145" y="10715"/>
                </a:lnTo>
                <a:lnTo>
                  <a:pt x="7145" y="9865"/>
                </a:lnTo>
                <a:moveTo>
                  <a:pt x="8972" y="1531"/>
                </a:moveTo>
                <a:lnTo>
                  <a:pt x="12462" y="1531"/>
                </a:lnTo>
                <a:lnTo>
                  <a:pt x="12462" y="5443"/>
                </a:lnTo>
                <a:lnTo>
                  <a:pt x="8972" y="5443"/>
                </a:lnTo>
                <a:lnTo>
                  <a:pt x="8972" y="1531"/>
                </a:lnTo>
                <a:moveTo>
                  <a:pt x="13625" y="1531"/>
                </a:moveTo>
                <a:lnTo>
                  <a:pt x="20271" y="1531"/>
                </a:lnTo>
                <a:lnTo>
                  <a:pt x="20271" y="5443"/>
                </a:lnTo>
                <a:lnTo>
                  <a:pt x="13625" y="5443"/>
                </a:lnTo>
                <a:lnTo>
                  <a:pt x="13625" y="1531"/>
                </a:lnTo>
                <a:moveTo>
                  <a:pt x="18609" y="6463"/>
                </a:moveTo>
                <a:lnTo>
                  <a:pt x="20437" y="6463"/>
                </a:lnTo>
                <a:lnTo>
                  <a:pt x="20437" y="10885"/>
                </a:lnTo>
                <a:lnTo>
                  <a:pt x="18609" y="10885"/>
                </a:lnTo>
                <a:lnTo>
                  <a:pt x="18609" y="6463"/>
                </a:lnTo>
              </a:path>
            </a:pathLst>
          </a:cu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laptop"/>
          <p:cNvSpPr/>
          <p:nvPr/>
        </p:nvSpPr>
        <p:spPr>
          <a:xfrm>
            <a:off x="3200400" y="1600200"/>
            <a:ext cx="838080" cy="609480"/>
          </a:xfrm>
          <a:custGeom>
            <a:avLst/>
            <a:gdLst>
              <a:gd name="textAreaLeft" fmla="*/ 172440 w 838080"/>
              <a:gd name="textAreaRight" fmla="*/ 671760 w 838080"/>
              <a:gd name="textAreaTop" fmla="*/ 52200 h 609480"/>
              <a:gd name="textAreaBottom" fmla="*/ 347760 h 609480"/>
              <a:gd name="GluePoint1X" fmla="*/ 3362 w 21600"/>
              <a:gd name="GluePoint1Y" fmla="*/ 0 h 21600"/>
              <a:gd name="GluePoint2X" fmla="*/ 3362 w 21600"/>
              <a:gd name="GluePoint2Y" fmla="*/ 7173 h 21600"/>
              <a:gd name="GluePoint3X" fmla="*/ 18327 w 21600"/>
              <a:gd name="GluePoint3Y" fmla="*/ 0 h 21600"/>
              <a:gd name="GluePoint4X" fmla="*/ 18327 w 21600"/>
              <a:gd name="GluePoint4Y" fmla="*/ 7173 h 21600"/>
              <a:gd name="GluePoint5X" fmla="*/ 10800 w 21600"/>
              <a:gd name="GluePoint5Y" fmla="*/ 0 h 21600"/>
              <a:gd name="GluePoint6X" fmla="*/ 10800 w 21600"/>
              <a:gd name="GluePoint6Y" fmla="*/ 21600 h 21600"/>
              <a:gd name="GluePoint7X" fmla="*/ 0 w 21600"/>
              <a:gd name="GluePoint7Y" fmla="*/ 21600 h 21600"/>
              <a:gd name="GluePoint8X" fmla="*/ 21600 w 21600"/>
              <a:gd name="GluePoint8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</a:cxnLst>
            <a:rect l="textAreaLeft" t="textAreaTop" r="textAreaRight" b="textAreaBottom"/>
            <a:pathLst>
              <a:path w="21600" h="2160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2666880" y="4876920"/>
            <a:ext cx="11430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Beachfire Negotiation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mainfrm"/>
          <p:cNvSpPr/>
          <p:nvPr/>
        </p:nvSpPr>
        <p:spPr>
          <a:xfrm>
            <a:off x="4040280" y="3352680"/>
            <a:ext cx="533160" cy="824040"/>
          </a:xfrm>
          <a:custGeom>
            <a:avLst/>
            <a:gdLst>
              <a:gd name="textAreaLeft" fmla="*/ 7920 w 533160"/>
              <a:gd name="textAreaRight" fmla="*/ 532800 w 533160"/>
              <a:gd name="textAreaTop" fmla="*/ 846000 h 824040"/>
              <a:gd name="textAreaBottom" fmla="*/ 1065240 h 824040"/>
              <a:gd name="GluePoint1X" fmla="*/ 0 w 21600"/>
              <a:gd name="GluePoint1Y" fmla="*/ 0 h 21600"/>
              <a:gd name="GluePoint2X" fmla="*/ 10800 w 21600"/>
              <a:gd name="GluePoint2Y" fmla="*/ 0 h 21600"/>
              <a:gd name="GluePoint3X" fmla="*/ 21600 w 21600"/>
              <a:gd name="GluePoint3Y" fmla="*/ 0 h 21600"/>
              <a:gd name="GluePoint4X" fmla="*/ 21600 w 21600"/>
              <a:gd name="GluePoint4Y" fmla="*/ 10800 h 21600"/>
              <a:gd name="GluePoint5X" fmla="*/ 20603 w 21600"/>
              <a:gd name="GluePoint5Y" fmla="*/ 21600 h 21600"/>
              <a:gd name="GluePoint6X" fmla="*/ 10800 w 21600"/>
              <a:gd name="GluePoint6Y" fmla="*/ 21600 h 21600"/>
              <a:gd name="GluePoint7X" fmla="*/ 1163 w 21600"/>
              <a:gd name="GluePoint7Y" fmla="*/ 21600 h 21600"/>
              <a:gd name="GluePoint8X" fmla="*/ 0 w 21600"/>
              <a:gd name="GluePoint8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</a:cxnLst>
            <a:rect l="textAreaLeft" t="textAreaTop" r="textAreaRight" b="textAreaBottom"/>
            <a:pathLst>
              <a:path w="21600" h="21600">
                <a:moveTo>
                  <a:pt x="21600" y="10885"/>
                </a:moveTo>
                <a:lnTo>
                  <a:pt x="21600" y="0"/>
                </a:lnTo>
                <a:lnTo>
                  <a:pt x="10634" y="0"/>
                </a:lnTo>
                <a:lnTo>
                  <a:pt x="0" y="0"/>
                </a:lnTo>
                <a:lnTo>
                  <a:pt x="0" y="10885"/>
                </a:lnTo>
                <a:lnTo>
                  <a:pt x="0" y="19729"/>
                </a:lnTo>
                <a:lnTo>
                  <a:pt x="1163" y="19729"/>
                </a:lnTo>
                <a:lnTo>
                  <a:pt x="1163" y="21600"/>
                </a:lnTo>
                <a:lnTo>
                  <a:pt x="10800" y="21600"/>
                </a:lnTo>
                <a:lnTo>
                  <a:pt x="20603" y="21600"/>
                </a:lnTo>
                <a:lnTo>
                  <a:pt x="20603" y="19729"/>
                </a:lnTo>
                <a:lnTo>
                  <a:pt x="21600" y="19729"/>
                </a:lnTo>
                <a:lnTo>
                  <a:pt x="21600" y="10885"/>
                </a:lnTo>
                <a:close/>
              </a:path>
              <a:path w="21600" h="21600">
                <a:moveTo>
                  <a:pt x="1163" y="19729"/>
                </a:moveTo>
                <a:lnTo>
                  <a:pt x="4320" y="19729"/>
                </a:lnTo>
                <a:lnTo>
                  <a:pt x="16449" y="19729"/>
                </a:lnTo>
                <a:lnTo>
                  <a:pt x="20603" y="19729"/>
                </a:lnTo>
                <a:lnTo>
                  <a:pt x="1163" y="19729"/>
                </a:lnTo>
                <a:moveTo>
                  <a:pt x="1495" y="2381"/>
                </a:moveTo>
                <a:lnTo>
                  <a:pt x="2160" y="2381"/>
                </a:lnTo>
                <a:lnTo>
                  <a:pt x="4985" y="2381"/>
                </a:lnTo>
                <a:lnTo>
                  <a:pt x="5982" y="2381"/>
                </a:lnTo>
                <a:lnTo>
                  <a:pt x="1495" y="2381"/>
                </a:lnTo>
                <a:lnTo>
                  <a:pt x="1495" y="3402"/>
                </a:lnTo>
                <a:lnTo>
                  <a:pt x="2160" y="3402"/>
                </a:lnTo>
                <a:lnTo>
                  <a:pt x="4985" y="3402"/>
                </a:lnTo>
                <a:lnTo>
                  <a:pt x="5982" y="3402"/>
                </a:lnTo>
                <a:lnTo>
                  <a:pt x="1495" y="3402"/>
                </a:lnTo>
                <a:lnTo>
                  <a:pt x="1495" y="4422"/>
                </a:lnTo>
                <a:lnTo>
                  <a:pt x="2160" y="4422"/>
                </a:lnTo>
                <a:lnTo>
                  <a:pt x="4985" y="4422"/>
                </a:lnTo>
                <a:lnTo>
                  <a:pt x="5982" y="4422"/>
                </a:lnTo>
                <a:lnTo>
                  <a:pt x="1495" y="4422"/>
                </a:lnTo>
                <a:lnTo>
                  <a:pt x="1495" y="5443"/>
                </a:lnTo>
                <a:lnTo>
                  <a:pt x="2160" y="5443"/>
                </a:lnTo>
                <a:lnTo>
                  <a:pt x="4985" y="5443"/>
                </a:lnTo>
                <a:lnTo>
                  <a:pt x="5982" y="5443"/>
                </a:lnTo>
                <a:lnTo>
                  <a:pt x="1495" y="5443"/>
                </a:lnTo>
                <a:lnTo>
                  <a:pt x="1495" y="6463"/>
                </a:lnTo>
                <a:lnTo>
                  <a:pt x="2160" y="6463"/>
                </a:lnTo>
                <a:lnTo>
                  <a:pt x="4985" y="6463"/>
                </a:lnTo>
                <a:lnTo>
                  <a:pt x="5982" y="6463"/>
                </a:lnTo>
                <a:lnTo>
                  <a:pt x="1495" y="6463"/>
                </a:lnTo>
                <a:lnTo>
                  <a:pt x="1495" y="7483"/>
                </a:lnTo>
                <a:lnTo>
                  <a:pt x="2160" y="7483"/>
                </a:lnTo>
                <a:lnTo>
                  <a:pt x="4985" y="7483"/>
                </a:lnTo>
                <a:lnTo>
                  <a:pt x="5982" y="7483"/>
                </a:lnTo>
                <a:lnTo>
                  <a:pt x="1495" y="7483"/>
                </a:lnTo>
                <a:lnTo>
                  <a:pt x="1495" y="8504"/>
                </a:lnTo>
                <a:lnTo>
                  <a:pt x="2160" y="8504"/>
                </a:lnTo>
                <a:lnTo>
                  <a:pt x="4985" y="8504"/>
                </a:lnTo>
                <a:lnTo>
                  <a:pt x="5982" y="8504"/>
                </a:lnTo>
                <a:lnTo>
                  <a:pt x="1495" y="8504"/>
                </a:lnTo>
                <a:lnTo>
                  <a:pt x="1495" y="9524"/>
                </a:lnTo>
                <a:lnTo>
                  <a:pt x="2160" y="9524"/>
                </a:lnTo>
                <a:lnTo>
                  <a:pt x="4985" y="9524"/>
                </a:lnTo>
                <a:lnTo>
                  <a:pt x="5982" y="9524"/>
                </a:lnTo>
                <a:lnTo>
                  <a:pt x="1495" y="9524"/>
                </a:lnTo>
                <a:lnTo>
                  <a:pt x="1495" y="10545"/>
                </a:lnTo>
                <a:lnTo>
                  <a:pt x="2160" y="10545"/>
                </a:lnTo>
                <a:lnTo>
                  <a:pt x="4985" y="10545"/>
                </a:lnTo>
                <a:lnTo>
                  <a:pt x="5982" y="10545"/>
                </a:lnTo>
                <a:lnTo>
                  <a:pt x="1495" y="10545"/>
                </a:lnTo>
                <a:lnTo>
                  <a:pt x="1495" y="11565"/>
                </a:lnTo>
                <a:lnTo>
                  <a:pt x="2160" y="11565"/>
                </a:lnTo>
                <a:lnTo>
                  <a:pt x="4985" y="11565"/>
                </a:lnTo>
                <a:lnTo>
                  <a:pt x="5982" y="11565"/>
                </a:lnTo>
                <a:lnTo>
                  <a:pt x="1495" y="11565"/>
                </a:lnTo>
                <a:lnTo>
                  <a:pt x="1495" y="12586"/>
                </a:lnTo>
                <a:lnTo>
                  <a:pt x="2160" y="12586"/>
                </a:lnTo>
                <a:lnTo>
                  <a:pt x="4985" y="12586"/>
                </a:lnTo>
                <a:lnTo>
                  <a:pt x="5982" y="12586"/>
                </a:lnTo>
                <a:lnTo>
                  <a:pt x="1495" y="12586"/>
                </a:lnTo>
                <a:lnTo>
                  <a:pt x="1495" y="13606"/>
                </a:lnTo>
                <a:lnTo>
                  <a:pt x="2160" y="13606"/>
                </a:lnTo>
                <a:lnTo>
                  <a:pt x="4985" y="13606"/>
                </a:lnTo>
                <a:lnTo>
                  <a:pt x="5982" y="13606"/>
                </a:lnTo>
                <a:lnTo>
                  <a:pt x="1495" y="13606"/>
                </a:lnTo>
                <a:lnTo>
                  <a:pt x="1495" y="14627"/>
                </a:lnTo>
                <a:lnTo>
                  <a:pt x="2160" y="14627"/>
                </a:lnTo>
                <a:lnTo>
                  <a:pt x="4985" y="14627"/>
                </a:lnTo>
                <a:lnTo>
                  <a:pt x="5982" y="14627"/>
                </a:lnTo>
                <a:lnTo>
                  <a:pt x="1495" y="14627"/>
                </a:lnTo>
                <a:lnTo>
                  <a:pt x="1495" y="15647"/>
                </a:lnTo>
                <a:lnTo>
                  <a:pt x="2160" y="15647"/>
                </a:lnTo>
                <a:lnTo>
                  <a:pt x="4985" y="15647"/>
                </a:lnTo>
                <a:lnTo>
                  <a:pt x="5982" y="15647"/>
                </a:lnTo>
                <a:lnTo>
                  <a:pt x="1495" y="15647"/>
                </a:lnTo>
                <a:lnTo>
                  <a:pt x="1495" y="16668"/>
                </a:lnTo>
                <a:lnTo>
                  <a:pt x="2160" y="16668"/>
                </a:lnTo>
                <a:lnTo>
                  <a:pt x="4985" y="16668"/>
                </a:lnTo>
                <a:lnTo>
                  <a:pt x="5982" y="16668"/>
                </a:lnTo>
                <a:lnTo>
                  <a:pt x="1495" y="16668"/>
                </a:lnTo>
                <a:lnTo>
                  <a:pt x="1495" y="17688"/>
                </a:lnTo>
                <a:lnTo>
                  <a:pt x="2160" y="17688"/>
                </a:lnTo>
                <a:lnTo>
                  <a:pt x="4985" y="17688"/>
                </a:lnTo>
                <a:lnTo>
                  <a:pt x="5982" y="17688"/>
                </a:lnTo>
                <a:lnTo>
                  <a:pt x="1495" y="17688"/>
                </a:lnTo>
                <a:moveTo>
                  <a:pt x="1994" y="19729"/>
                </a:moveTo>
                <a:lnTo>
                  <a:pt x="1994" y="20069"/>
                </a:lnTo>
                <a:lnTo>
                  <a:pt x="1994" y="21260"/>
                </a:lnTo>
                <a:lnTo>
                  <a:pt x="1994" y="21600"/>
                </a:lnTo>
                <a:lnTo>
                  <a:pt x="1994" y="19729"/>
                </a:lnTo>
                <a:lnTo>
                  <a:pt x="2658" y="19729"/>
                </a:lnTo>
                <a:lnTo>
                  <a:pt x="2658" y="20069"/>
                </a:lnTo>
                <a:lnTo>
                  <a:pt x="2658" y="21260"/>
                </a:lnTo>
                <a:lnTo>
                  <a:pt x="2658" y="21600"/>
                </a:lnTo>
                <a:lnTo>
                  <a:pt x="2658" y="19729"/>
                </a:lnTo>
                <a:lnTo>
                  <a:pt x="3489" y="19729"/>
                </a:lnTo>
                <a:lnTo>
                  <a:pt x="3489" y="20069"/>
                </a:lnTo>
                <a:lnTo>
                  <a:pt x="3489" y="21260"/>
                </a:lnTo>
                <a:lnTo>
                  <a:pt x="3489" y="21600"/>
                </a:lnTo>
                <a:lnTo>
                  <a:pt x="3489" y="19729"/>
                </a:lnTo>
                <a:lnTo>
                  <a:pt x="4320" y="19729"/>
                </a:lnTo>
                <a:lnTo>
                  <a:pt x="4320" y="20069"/>
                </a:lnTo>
                <a:lnTo>
                  <a:pt x="4320" y="21260"/>
                </a:lnTo>
                <a:lnTo>
                  <a:pt x="4320" y="21600"/>
                </a:lnTo>
                <a:lnTo>
                  <a:pt x="4320" y="19729"/>
                </a:lnTo>
                <a:lnTo>
                  <a:pt x="5151" y="19729"/>
                </a:lnTo>
                <a:lnTo>
                  <a:pt x="5151" y="20069"/>
                </a:lnTo>
                <a:lnTo>
                  <a:pt x="5151" y="21260"/>
                </a:lnTo>
                <a:lnTo>
                  <a:pt x="5151" y="21600"/>
                </a:lnTo>
                <a:lnTo>
                  <a:pt x="5151" y="19729"/>
                </a:lnTo>
                <a:lnTo>
                  <a:pt x="5982" y="19729"/>
                </a:lnTo>
                <a:lnTo>
                  <a:pt x="5982" y="20069"/>
                </a:lnTo>
                <a:lnTo>
                  <a:pt x="5982" y="21260"/>
                </a:lnTo>
                <a:lnTo>
                  <a:pt x="5982" y="21600"/>
                </a:lnTo>
                <a:lnTo>
                  <a:pt x="5982" y="19729"/>
                </a:lnTo>
                <a:lnTo>
                  <a:pt x="6812" y="19729"/>
                </a:lnTo>
                <a:lnTo>
                  <a:pt x="6812" y="20069"/>
                </a:lnTo>
                <a:lnTo>
                  <a:pt x="6812" y="21260"/>
                </a:lnTo>
                <a:lnTo>
                  <a:pt x="6812" y="21600"/>
                </a:lnTo>
                <a:lnTo>
                  <a:pt x="6812" y="19729"/>
                </a:lnTo>
                <a:lnTo>
                  <a:pt x="7643" y="19729"/>
                </a:lnTo>
                <a:lnTo>
                  <a:pt x="7643" y="20069"/>
                </a:lnTo>
                <a:lnTo>
                  <a:pt x="7643" y="21260"/>
                </a:lnTo>
                <a:lnTo>
                  <a:pt x="7643" y="21600"/>
                </a:lnTo>
                <a:lnTo>
                  <a:pt x="7643" y="19729"/>
                </a:lnTo>
                <a:lnTo>
                  <a:pt x="8474" y="19729"/>
                </a:lnTo>
                <a:lnTo>
                  <a:pt x="8474" y="20069"/>
                </a:lnTo>
                <a:lnTo>
                  <a:pt x="8474" y="21260"/>
                </a:lnTo>
                <a:lnTo>
                  <a:pt x="8474" y="21600"/>
                </a:lnTo>
                <a:lnTo>
                  <a:pt x="8474" y="19729"/>
                </a:lnTo>
                <a:lnTo>
                  <a:pt x="9305" y="19729"/>
                </a:lnTo>
                <a:lnTo>
                  <a:pt x="9305" y="20069"/>
                </a:lnTo>
                <a:lnTo>
                  <a:pt x="9305" y="21260"/>
                </a:lnTo>
                <a:lnTo>
                  <a:pt x="9305" y="21600"/>
                </a:lnTo>
                <a:lnTo>
                  <a:pt x="9305" y="19729"/>
                </a:lnTo>
                <a:lnTo>
                  <a:pt x="10135" y="19729"/>
                </a:lnTo>
                <a:lnTo>
                  <a:pt x="10135" y="20069"/>
                </a:lnTo>
                <a:lnTo>
                  <a:pt x="10135" y="21260"/>
                </a:lnTo>
                <a:lnTo>
                  <a:pt x="10135" y="21600"/>
                </a:lnTo>
                <a:lnTo>
                  <a:pt x="10135" y="19729"/>
                </a:lnTo>
                <a:lnTo>
                  <a:pt x="10966" y="19729"/>
                </a:lnTo>
                <a:lnTo>
                  <a:pt x="10966" y="20069"/>
                </a:lnTo>
                <a:lnTo>
                  <a:pt x="10966" y="21260"/>
                </a:lnTo>
                <a:lnTo>
                  <a:pt x="10966" y="21600"/>
                </a:lnTo>
                <a:lnTo>
                  <a:pt x="10966" y="19729"/>
                </a:lnTo>
                <a:lnTo>
                  <a:pt x="11797" y="19729"/>
                </a:lnTo>
                <a:lnTo>
                  <a:pt x="11797" y="20069"/>
                </a:lnTo>
                <a:lnTo>
                  <a:pt x="11797" y="21260"/>
                </a:lnTo>
                <a:lnTo>
                  <a:pt x="11797" y="21600"/>
                </a:lnTo>
                <a:lnTo>
                  <a:pt x="11797" y="19729"/>
                </a:lnTo>
                <a:lnTo>
                  <a:pt x="12462" y="19729"/>
                </a:lnTo>
                <a:lnTo>
                  <a:pt x="12462" y="20069"/>
                </a:lnTo>
                <a:lnTo>
                  <a:pt x="12462" y="21260"/>
                </a:lnTo>
                <a:lnTo>
                  <a:pt x="12462" y="21600"/>
                </a:lnTo>
                <a:lnTo>
                  <a:pt x="12462" y="19729"/>
                </a:lnTo>
                <a:lnTo>
                  <a:pt x="13292" y="19729"/>
                </a:lnTo>
                <a:lnTo>
                  <a:pt x="13292" y="20069"/>
                </a:lnTo>
                <a:lnTo>
                  <a:pt x="13292" y="21260"/>
                </a:lnTo>
                <a:lnTo>
                  <a:pt x="13292" y="21600"/>
                </a:lnTo>
                <a:lnTo>
                  <a:pt x="13292" y="19729"/>
                </a:lnTo>
                <a:lnTo>
                  <a:pt x="14123" y="19729"/>
                </a:lnTo>
                <a:lnTo>
                  <a:pt x="14123" y="20069"/>
                </a:lnTo>
                <a:lnTo>
                  <a:pt x="14123" y="21260"/>
                </a:lnTo>
                <a:lnTo>
                  <a:pt x="14123" y="21600"/>
                </a:lnTo>
                <a:lnTo>
                  <a:pt x="14123" y="19729"/>
                </a:lnTo>
                <a:lnTo>
                  <a:pt x="14954" y="19729"/>
                </a:lnTo>
                <a:lnTo>
                  <a:pt x="14954" y="20069"/>
                </a:lnTo>
                <a:lnTo>
                  <a:pt x="14954" y="21260"/>
                </a:lnTo>
                <a:lnTo>
                  <a:pt x="14954" y="21600"/>
                </a:lnTo>
                <a:lnTo>
                  <a:pt x="14954" y="19729"/>
                </a:lnTo>
                <a:lnTo>
                  <a:pt x="15785" y="19729"/>
                </a:lnTo>
                <a:lnTo>
                  <a:pt x="15785" y="20069"/>
                </a:lnTo>
                <a:lnTo>
                  <a:pt x="15785" y="21260"/>
                </a:lnTo>
                <a:lnTo>
                  <a:pt x="15785" y="21600"/>
                </a:lnTo>
                <a:lnTo>
                  <a:pt x="15785" y="19729"/>
                </a:lnTo>
                <a:lnTo>
                  <a:pt x="16615" y="19729"/>
                </a:lnTo>
                <a:lnTo>
                  <a:pt x="16615" y="20069"/>
                </a:lnTo>
                <a:lnTo>
                  <a:pt x="16615" y="21260"/>
                </a:lnTo>
                <a:lnTo>
                  <a:pt x="16615" y="21600"/>
                </a:lnTo>
                <a:lnTo>
                  <a:pt x="16615" y="19729"/>
                </a:lnTo>
                <a:lnTo>
                  <a:pt x="17446" y="19729"/>
                </a:lnTo>
                <a:lnTo>
                  <a:pt x="17446" y="20069"/>
                </a:lnTo>
                <a:lnTo>
                  <a:pt x="17446" y="21260"/>
                </a:lnTo>
                <a:lnTo>
                  <a:pt x="17446" y="21600"/>
                </a:lnTo>
                <a:lnTo>
                  <a:pt x="17446" y="19729"/>
                </a:lnTo>
                <a:lnTo>
                  <a:pt x="18277" y="19729"/>
                </a:lnTo>
                <a:lnTo>
                  <a:pt x="18277" y="20069"/>
                </a:lnTo>
                <a:lnTo>
                  <a:pt x="18277" y="21260"/>
                </a:lnTo>
                <a:lnTo>
                  <a:pt x="18277" y="21600"/>
                </a:lnTo>
                <a:lnTo>
                  <a:pt x="18277" y="19729"/>
                </a:lnTo>
                <a:lnTo>
                  <a:pt x="19108" y="19729"/>
                </a:lnTo>
                <a:lnTo>
                  <a:pt x="19108" y="20069"/>
                </a:lnTo>
                <a:lnTo>
                  <a:pt x="19108" y="21260"/>
                </a:lnTo>
                <a:lnTo>
                  <a:pt x="19108" y="21600"/>
                </a:lnTo>
                <a:lnTo>
                  <a:pt x="19108" y="19729"/>
                </a:lnTo>
                <a:lnTo>
                  <a:pt x="19938" y="19729"/>
                </a:lnTo>
                <a:lnTo>
                  <a:pt x="19938" y="20069"/>
                </a:lnTo>
                <a:lnTo>
                  <a:pt x="19938" y="21260"/>
                </a:lnTo>
                <a:lnTo>
                  <a:pt x="19938" y="21600"/>
                </a:lnTo>
                <a:lnTo>
                  <a:pt x="19938" y="19729"/>
                </a:lnTo>
                <a:moveTo>
                  <a:pt x="1495" y="1531"/>
                </a:moveTo>
                <a:lnTo>
                  <a:pt x="5982" y="1531"/>
                </a:lnTo>
                <a:lnTo>
                  <a:pt x="5982" y="18539"/>
                </a:lnTo>
                <a:lnTo>
                  <a:pt x="1495" y="18539"/>
                </a:lnTo>
                <a:lnTo>
                  <a:pt x="1495" y="1531"/>
                </a:lnTo>
                <a:moveTo>
                  <a:pt x="7311" y="1531"/>
                </a:moveTo>
                <a:lnTo>
                  <a:pt x="7975" y="1531"/>
                </a:lnTo>
                <a:lnTo>
                  <a:pt x="7975" y="8334"/>
                </a:lnTo>
                <a:lnTo>
                  <a:pt x="7311" y="8334"/>
                </a:lnTo>
                <a:lnTo>
                  <a:pt x="7311" y="1531"/>
                </a:lnTo>
                <a:moveTo>
                  <a:pt x="7145" y="9865"/>
                </a:moveTo>
                <a:lnTo>
                  <a:pt x="8142" y="9865"/>
                </a:lnTo>
                <a:lnTo>
                  <a:pt x="8142" y="10715"/>
                </a:lnTo>
                <a:lnTo>
                  <a:pt x="7145" y="10715"/>
                </a:lnTo>
                <a:lnTo>
                  <a:pt x="7145" y="9865"/>
                </a:lnTo>
                <a:moveTo>
                  <a:pt x="8972" y="1531"/>
                </a:moveTo>
                <a:lnTo>
                  <a:pt x="12462" y="1531"/>
                </a:lnTo>
                <a:lnTo>
                  <a:pt x="12462" y="5443"/>
                </a:lnTo>
                <a:lnTo>
                  <a:pt x="8972" y="5443"/>
                </a:lnTo>
                <a:lnTo>
                  <a:pt x="8972" y="1531"/>
                </a:lnTo>
                <a:moveTo>
                  <a:pt x="13625" y="1531"/>
                </a:moveTo>
                <a:lnTo>
                  <a:pt x="20271" y="1531"/>
                </a:lnTo>
                <a:lnTo>
                  <a:pt x="20271" y="5443"/>
                </a:lnTo>
                <a:lnTo>
                  <a:pt x="13625" y="5443"/>
                </a:lnTo>
                <a:lnTo>
                  <a:pt x="13625" y="1531"/>
                </a:lnTo>
                <a:moveTo>
                  <a:pt x="18609" y="6463"/>
                </a:moveTo>
                <a:lnTo>
                  <a:pt x="20437" y="6463"/>
                </a:lnTo>
                <a:lnTo>
                  <a:pt x="20437" y="10885"/>
                </a:lnTo>
                <a:lnTo>
                  <a:pt x="18609" y="10885"/>
                </a:lnTo>
                <a:lnTo>
                  <a:pt x="18609" y="6463"/>
                </a:lnTo>
              </a:path>
            </a:pathLst>
          </a:cu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39" name="Piramid" descr=""/>
          <p:cNvPicPr/>
          <p:nvPr/>
        </p:nvPicPr>
        <p:blipFill>
          <a:blip r:embed="rId1"/>
          <a:stretch/>
        </p:blipFill>
        <p:spPr>
          <a:xfrm>
            <a:off x="4390920" y="1523880"/>
            <a:ext cx="884520" cy="731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0" name=""/>
          <p:cNvSpPr/>
          <p:nvPr/>
        </p:nvSpPr>
        <p:spPr>
          <a:xfrm>
            <a:off x="5153040" y="1523880"/>
            <a:ext cx="11430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Enterprise LDAP Server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 rot="22200">
            <a:off x="4572000" y="5105160"/>
            <a:ext cx="530280" cy="419040"/>
          </a:xfrm>
          <a:prstGeom prst="leftRightArrow">
            <a:avLst>
              <a:gd name="adj1" fmla="val 50000"/>
              <a:gd name="adj2" fmla="val 25192"/>
            </a:avLst>
          </a:prstGeom>
          <a:solidFill>
            <a:srgbClr val="66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2514600" y="1676520"/>
            <a:ext cx="114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Browser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5181480" y="4952880"/>
            <a:ext cx="609840" cy="762120"/>
          </a:xfrm>
          <a:prstGeom prst="can">
            <a:avLst>
              <a:gd name="adj" fmla="val 25000"/>
            </a:avLst>
          </a:prstGeom>
          <a:solidFill>
            <a:srgbClr val="66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5943600" y="495288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Databases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2743200" y="3429000"/>
            <a:ext cx="11430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Beachfire Web Page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2057400" y="1143000"/>
            <a:ext cx="7086600" cy="0"/>
          </a:xfrm>
          <a:prstGeom prst="line">
            <a:avLst/>
          </a:prstGeom>
          <a:ln w="57240">
            <a:solidFill>
              <a:srgbClr val="6666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0" y="1143000"/>
            <a:ext cx="2057400" cy="0"/>
          </a:xfrm>
          <a:prstGeom prst="line">
            <a:avLst/>
          </a:prstGeom>
          <a:ln w="57240">
            <a:solidFill>
              <a:srgbClr val="ffcc66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5334120" y="5105520"/>
            <a:ext cx="609480" cy="761760"/>
          </a:xfrm>
          <a:prstGeom prst="can">
            <a:avLst>
              <a:gd name="adj" fmla="val 25000"/>
            </a:avLst>
          </a:prstGeom>
          <a:solidFill>
            <a:srgbClr val="66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Beachfire 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E722F7E-025D-482A-B4B2-9C4044D2E745}" type="slidenum">
              <a:t>15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9AE7E183-8D2A-4858-974A-DA34AE751DF0}" type="datetime5">
              <a:rPr lang="en-US"/>
              <a:t>Sep 27, 2025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PlaceHolder 1"/>
          <p:cNvSpPr>
            <a:spLocks noGrp="1"/>
          </p:cNvSpPr>
          <p:nvPr>
            <p:ph type="title"/>
          </p:nvPr>
        </p:nvSpPr>
        <p:spPr>
          <a:xfrm>
            <a:off x="76212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Deployment Alternatives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0" name=""/>
          <p:cNvSpPr/>
          <p:nvPr/>
        </p:nvSpPr>
        <p:spPr>
          <a:xfrm>
            <a:off x="457200" y="4038480"/>
            <a:ext cx="15238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Mixed hosting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4901400" y="5261040"/>
            <a:ext cx="1578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Beachfire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7x24 Data Center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1370160" y="4968720"/>
            <a:ext cx="725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Your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Teams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7085520" y="5425920"/>
            <a:ext cx="1132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Teams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mainfrm"/>
          <p:cNvSpPr/>
          <p:nvPr/>
        </p:nvSpPr>
        <p:spPr>
          <a:xfrm>
            <a:off x="5361120" y="4675320"/>
            <a:ext cx="609480" cy="579240"/>
          </a:xfrm>
          <a:custGeom>
            <a:avLst/>
            <a:gdLst>
              <a:gd name="textAreaLeft" fmla="*/ 9360 w 609480"/>
              <a:gd name="textAreaRight" fmla="*/ 609120 w 609480"/>
              <a:gd name="textAreaTop" fmla="*/ 594720 h 579240"/>
              <a:gd name="textAreaBottom" fmla="*/ 748800 h 579240"/>
              <a:gd name="GluePoint1X" fmla="*/ 0 w 21600"/>
              <a:gd name="GluePoint1Y" fmla="*/ 0 h 21600"/>
              <a:gd name="GluePoint2X" fmla="*/ 10800 w 21600"/>
              <a:gd name="GluePoint2Y" fmla="*/ 0 h 21600"/>
              <a:gd name="GluePoint3X" fmla="*/ 21600 w 21600"/>
              <a:gd name="GluePoint3Y" fmla="*/ 0 h 21600"/>
              <a:gd name="GluePoint4X" fmla="*/ 21600 w 21600"/>
              <a:gd name="GluePoint4Y" fmla="*/ 10800 h 21600"/>
              <a:gd name="GluePoint5X" fmla="*/ 20603 w 21600"/>
              <a:gd name="GluePoint5Y" fmla="*/ 21600 h 21600"/>
              <a:gd name="GluePoint6X" fmla="*/ 10800 w 21600"/>
              <a:gd name="GluePoint6Y" fmla="*/ 21600 h 21600"/>
              <a:gd name="GluePoint7X" fmla="*/ 1163 w 21600"/>
              <a:gd name="GluePoint7Y" fmla="*/ 21600 h 21600"/>
              <a:gd name="GluePoint8X" fmla="*/ 0 w 21600"/>
              <a:gd name="GluePoint8Y" fmla="*/ 10800 h 21600"/>
              <a:gd name="GluePoint9X" fmla="*/ 21600 w 21600"/>
              <a:gd name="GluePoint9Y" fmla="*/ 0 h 21600"/>
              <a:gd name="GluePoint10X" fmla="*/ 1163 w 21600"/>
              <a:gd name="GluePoint10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</a:cxnLst>
            <a:rect l="textAreaLeft" t="textAreaTop" r="textAreaRight" b="textAreaBottom"/>
            <a:pathLst>
              <a:path w="21600" h="21600">
                <a:moveTo>
                  <a:pt x="21600" y="10885"/>
                </a:moveTo>
                <a:lnTo>
                  <a:pt x="21600" y="0"/>
                </a:lnTo>
                <a:lnTo>
                  <a:pt x="10634" y="0"/>
                </a:lnTo>
                <a:lnTo>
                  <a:pt x="0" y="0"/>
                </a:lnTo>
                <a:lnTo>
                  <a:pt x="0" y="10885"/>
                </a:lnTo>
                <a:lnTo>
                  <a:pt x="0" y="19729"/>
                </a:lnTo>
                <a:lnTo>
                  <a:pt x="1163" y="19729"/>
                </a:lnTo>
                <a:lnTo>
                  <a:pt x="1163" y="21600"/>
                </a:lnTo>
                <a:lnTo>
                  <a:pt x="10800" y="21600"/>
                </a:lnTo>
                <a:lnTo>
                  <a:pt x="20603" y="21600"/>
                </a:lnTo>
                <a:lnTo>
                  <a:pt x="20603" y="19729"/>
                </a:lnTo>
                <a:lnTo>
                  <a:pt x="21600" y="19729"/>
                </a:lnTo>
                <a:lnTo>
                  <a:pt x="21600" y="10885"/>
                </a:lnTo>
                <a:close/>
              </a:path>
              <a:path w="21600" h="21600">
                <a:moveTo>
                  <a:pt x="1163" y="19729"/>
                </a:moveTo>
                <a:lnTo>
                  <a:pt x="4320" y="19729"/>
                </a:lnTo>
                <a:lnTo>
                  <a:pt x="16449" y="19729"/>
                </a:lnTo>
                <a:lnTo>
                  <a:pt x="20603" y="19729"/>
                </a:lnTo>
                <a:lnTo>
                  <a:pt x="1163" y="19729"/>
                </a:lnTo>
                <a:moveTo>
                  <a:pt x="1495" y="2381"/>
                </a:moveTo>
                <a:lnTo>
                  <a:pt x="2160" y="2381"/>
                </a:lnTo>
                <a:lnTo>
                  <a:pt x="4985" y="2381"/>
                </a:lnTo>
                <a:lnTo>
                  <a:pt x="5982" y="2381"/>
                </a:lnTo>
                <a:lnTo>
                  <a:pt x="1495" y="2381"/>
                </a:lnTo>
                <a:lnTo>
                  <a:pt x="1495" y="3402"/>
                </a:lnTo>
                <a:lnTo>
                  <a:pt x="2160" y="3402"/>
                </a:lnTo>
                <a:lnTo>
                  <a:pt x="4985" y="3402"/>
                </a:lnTo>
                <a:lnTo>
                  <a:pt x="5982" y="3402"/>
                </a:lnTo>
                <a:lnTo>
                  <a:pt x="1495" y="3402"/>
                </a:lnTo>
                <a:lnTo>
                  <a:pt x="1495" y="4422"/>
                </a:lnTo>
                <a:lnTo>
                  <a:pt x="2160" y="4422"/>
                </a:lnTo>
                <a:lnTo>
                  <a:pt x="4985" y="4422"/>
                </a:lnTo>
                <a:lnTo>
                  <a:pt x="5982" y="4422"/>
                </a:lnTo>
                <a:lnTo>
                  <a:pt x="1495" y="4422"/>
                </a:lnTo>
                <a:lnTo>
                  <a:pt x="1495" y="5443"/>
                </a:lnTo>
                <a:lnTo>
                  <a:pt x="2160" y="5443"/>
                </a:lnTo>
                <a:lnTo>
                  <a:pt x="4985" y="5443"/>
                </a:lnTo>
                <a:lnTo>
                  <a:pt x="5982" y="5443"/>
                </a:lnTo>
                <a:lnTo>
                  <a:pt x="1495" y="5443"/>
                </a:lnTo>
                <a:lnTo>
                  <a:pt x="1495" y="6463"/>
                </a:lnTo>
                <a:lnTo>
                  <a:pt x="2160" y="6463"/>
                </a:lnTo>
                <a:lnTo>
                  <a:pt x="4985" y="6463"/>
                </a:lnTo>
                <a:lnTo>
                  <a:pt x="5982" y="6463"/>
                </a:lnTo>
                <a:lnTo>
                  <a:pt x="1495" y="6463"/>
                </a:lnTo>
                <a:lnTo>
                  <a:pt x="1495" y="7483"/>
                </a:lnTo>
                <a:lnTo>
                  <a:pt x="2160" y="7483"/>
                </a:lnTo>
                <a:lnTo>
                  <a:pt x="4985" y="7483"/>
                </a:lnTo>
                <a:lnTo>
                  <a:pt x="5982" y="7483"/>
                </a:lnTo>
                <a:lnTo>
                  <a:pt x="1495" y="7483"/>
                </a:lnTo>
                <a:lnTo>
                  <a:pt x="1495" y="8504"/>
                </a:lnTo>
                <a:lnTo>
                  <a:pt x="2160" y="8504"/>
                </a:lnTo>
                <a:lnTo>
                  <a:pt x="4985" y="8504"/>
                </a:lnTo>
                <a:lnTo>
                  <a:pt x="5982" y="8504"/>
                </a:lnTo>
                <a:lnTo>
                  <a:pt x="1495" y="8504"/>
                </a:lnTo>
                <a:lnTo>
                  <a:pt x="1495" y="9524"/>
                </a:lnTo>
                <a:lnTo>
                  <a:pt x="2160" y="9524"/>
                </a:lnTo>
                <a:lnTo>
                  <a:pt x="4985" y="9524"/>
                </a:lnTo>
                <a:lnTo>
                  <a:pt x="5982" y="9524"/>
                </a:lnTo>
                <a:lnTo>
                  <a:pt x="1495" y="9524"/>
                </a:lnTo>
                <a:lnTo>
                  <a:pt x="1495" y="10545"/>
                </a:lnTo>
                <a:lnTo>
                  <a:pt x="2160" y="10545"/>
                </a:lnTo>
                <a:lnTo>
                  <a:pt x="4985" y="10545"/>
                </a:lnTo>
                <a:lnTo>
                  <a:pt x="5982" y="10545"/>
                </a:lnTo>
                <a:lnTo>
                  <a:pt x="1495" y="10545"/>
                </a:lnTo>
                <a:lnTo>
                  <a:pt x="1495" y="11565"/>
                </a:lnTo>
                <a:lnTo>
                  <a:pt x="2160" y="11565"/>
                </a:lnTo>
                <a:lnTo>
                  <a:pt x="4985" y="11565"/>
                </a:lnTo>
                <a:lnTo>
                  <a:pt x="5982" y="11565"/>
                </a:lnTo>
                <a:lnTo>
                  <a:pt x="1495" y="11565"/>
                </a:lnTo>
                <a:lnTo>
                  <a:pt x="1495" y="12586"/>
                </a:lnTo>
                <a:lnTo>
                  <a:pt x="2160" y="12586"/>
                </a:lnTo>
                <a:lnTo>
                  <a:pt x="4985" y="12586"/>
                </a:lnTo>
                <a:lnTo>
                  <a:pt x="5982" y="12586"/>
                </a:lnTo>
                <a:lnTo>
                  <a:pt x="1495" y="12586"/>
                </a:lnTo>
                <a:lnTo>
                  <a:pt x="1495" y="13606"/>
                </a:lnTo>
                <a:lnTo>
                  <a:pt x="2160" y="13606"/>
                </a:lnTo>
                <a:lnTo>
                  <a:pt x="4985" y="13606"/>
                </a:lnTo>
                <a:lnTo>
                  <a:pt x="5982" y="13606"/>
                </a:lnTo>
                <a:lnTo>
                  <a:pt x="1495" y="13606"/>
                </a:lnTo>
                <a:lnTo>
                  <a:pt x="1495" y="14627"/>
                </a:lnTo>
                <a:lnTo>
                  <a:pt x="2160" y="14627"/>
                </a:lnTo>
                <a:lnTo>
                  <a:pt x="4985" y="14627"/>
                </a:lnTo>
                <a:lnTo>
                  <a:pt x="5982" y="14627"/>
                </a:lnTo>
                <a:lnTo>
                  <a:pt x="1495" y="14627"/>
                </a:lnTo>
                <a:lnTo>
                  <a:pt x="1495" y="15647"/>
                </a:lnTo>
                <a:lnTo>
                  <a:pt x="2160" y="15647"/>
                </a:lnTo>
                <a:lnTo>
                  <a:pt x="4985" y="15647"/>
                </a:lnTo>
                <a:lnTo>
                  <a:pt x="5982" y="15647"/>
                </a:lnTo>
                <a:lnTo>
                  <a:pt x="1495" y="15647"/>
                </a:lnTo>
                <a:lnTo>
                  <a:pt x="1495" y="16668"/>
                </a:lnTo>
                <a:lnTo>
                  <a:pt x="2160" y="16668"/>
                </a:lnTo>
                <a:lnTo>
                  <a:pt x="4985" y="16668"/>
                </a:lnTo>
                <a:lnTo>
                  <a:pt x="5982" y="16668"/>
                </a:lnTo>
                <a:lnTo>
                  <a:pt x="1495" y="16668"/>
                </a:lnTo>
                <a:lnTo>
                  <a:pt x="1495" y="17688"/>
                </a:lnTo>
                <a:lnTo>
                  <a:pt x="2160" y="17688"/>
                </a:lnTo>
                <a:lnTo>
                  <a:pt x="4985" y="17688"/>
                </a:lnTo>
                <a:lnTo>
                  <a:pt x="5982" y="17688"/>
                </a:lnTo>
                <a:lnTo>
                  <a:pt x="1495" y="17688"/>
                </a:lnTo>
                <a:moveTo>
                  <a:pt x="1994" y="19729"/>
                </a:moveTo>
                <a:lnTo>
                  <a:pt x="1994" y="20069"/>
                </a:lnTo>
                <a:lnTo>
                  <a:pt x="1994" y="21260"/>
                </a:lnTo>
                <a:lnTo>
                  <a:pt x="1994" y="21600"/>
                </a:lnTo>
                <a:lnTo>
                  <a:pt x="1994" y="19729"/>
                </a:lnTo>
                <a:lnTo>
                  <a:pt x="2658" y="19729"/>
                </a:lnTo>
                <a:lnTo>
                  <a:pt x="2658" y="20069"/>
                </a:lnTo>
                <a:lnTo>
                  <a:pt x="2658" y="21260"/>
                </a:lnTo>
                <a:lnTo>
                  <a:pt x="2658" y="21600"/>
                </a:lnTo>
                <a:lnTo>
                  <a:pt x="2658" y="19729"/>
                </a:lnTo>
                <a:lnTo>
                  <a:pt x="3489" y="19729"/>
                </a:lnTo>
                <a:lnTo>
                  <a:pt x="3489" y="20069"/>
                </a:lnTo>
                <a:lnTo>
                  <a:pt x="3489" y="21260"/>
                </a:lnTo>
                <a:lnTo>
                  <a:pt x="3489" y="21600"/>
                </a:lnTo>
                <a:lnTo>
                  <a:pt x="3489" y="19729"/>
                </a:lnTo>
                <a:lnTo>
                  <a:pt x="4320" y="19729"/>
                </a:lnTo>
                <a:lnTo>
                  <a:pt x="4320" y="20069"/>
                </a:lnTo>
                <a:lnTo>
                  <a:pt x="4320" y="21260"/>
                </a:lnTo>
                <a:lnTo>
                  <a:pt x="4320" y="21600"/>
                </a:lnTo>
                <a:lnTo>
                  <a:pt x="4320" y="19729"/>
                </a:lnTo>
                <a:lnTo>
                  <a:pt x="5151" y="19729"/>
                </a:lnTo>
                <a:lnTo>
                  <a:pt x="5151" y="20069"/>
                </a:lnTo>
                <a:lnTo>
                  <a:pt x="5151" y="21260"/>
                </a:lnTo>
                <a:lnTo>
                  <a:pt x="5151" y="21600"/>
                </a:lnTo>
                <a:lnTo>
                  <a:pt x="5151" y="19729"/>
                </a:lnTo>
                <a:lnTo>
                  <a:pt x="5982" y="19729"/>
                </a:lnTo>
                <a:lnTo>
                  <a:pt x="5982" y="20069"/>
                </a:lnTo>
                <a:lnTo>
                  <a:pt x="5982" y="21260"/>
                </a:lnTo>
                <a:lnTo>
                  <a:pt x="5982" y="21600"/>
                </a:lnTo>
                <a:lnTo>
                  <a:pt x="5982" y="19729"/>
                </a:lnTo>
                <a:lnTo>
                  <a:pt x="6812" y="19729"/>
                </a:lnTo>
                <a:lnTo>
                  <a:pt x="6812" y="20069"/>
                </a:lnTo>
                <a:lnTo>
                  <a:pt x="6812" y="21260"/>
                </a:lnTo>
                <a:lnTo>
                  <a:pt x="6812" y="21600"/>
                </a:lnTo>
                <a:lnTo>
                  <a:pt x="6812" y="19729"/>
                </a:lnTo>
                <a:lnTo>
                  <a:pt x="7643" y="19729"/>
                </a:lnTo>
                <a:lnTo>
                  <a:pt x="7643" y="20069"/>
                </a:lnTo>
                <a:lnTo>
                  <a:pt x="7643" y="21260"/>
                </a:lnTo>
                <a:lnTo>
                  <a:pt x="7643" y="21600"/>
                </a:lnTo>
                <a:lnTo>
                  <a:pt x="7643" y="19729"/>
                </a:lnTo>
                <a:lnTo>
                  <a:pt x="8474" y="19729"/>
                </a:lnTo>
                <a:lnTo>
                  <a:pt x="8474" y="20069"/>
                </a:lnTo>
                <a:lnTo>
                  <a:pt x="8474" y="21260"/>
                </a:lnTo>
                <a:lnTo>
                  <a:pt x="8474" y="21600"/>
                </a:lnTo>
                <a:lnTo>
                  <a:pt x="8474" y="19729"/>
                </a:lnTo>
                <a:lnTo>
                  <a:pt x="9305" y="19729"/>
                </a:lnTo>
                <a:lnTo>
                  <a:pt x="9305" y="20069"/>
                </a:lnTo>
                <a:lnTo>
                  <a:pt x="9305" y="21260"/>
                </a:lnTo>
                <a:lnTo>
                  <a:pt x="9305" y="21600"/>
                </a:lnTo>
                <a:lnTo>
                  <a:pt x="9305" y="19729"/>
                </a:lnTo>
                <a:lnTo>
                  <a:pt x="10135" y="19729"/>
                </a:lnTo>
                <a:lnTo>
                  <a:pt x="10135" y="20069"/>
                </a:lnTo>
                <a:lnTo>
                  <a:pt x="10135" y="21260"/>
                </a:lnTo>
                <a:lnTo>
                  <a:pt x="10135" y="21600"/>
                </a:lnTo>
                <a:lnTo>
                  <a:pt x="10135" y="19729"/>
                </a:lnTo>
                <a:lnTo>
                  <a:pt x="10966" y="19729"/>
                </a:lnTo>
                <a:lnTo>
                  <a:pt x="10966" y="20069"/>
                </a:lnTo>
                <a:lnTo>
                  <a:pt x="10966" y="21260"/>
                </a:lnTo>
                <a:lnTo>
                  <a:pt x="10966" y="21600"/>
                </a:lnTo>
                <a:lnTo>
                  <a:pt x="10966" y="19729"/>
                </a:lnTo>
                <a:lnTo>
                  <a:pt x="11797" y="19729"/>
                </a:lnTo>
                <a:lnTo>
                  <a:pt x="11797" y="20069"/>
                </a:lnTo>
                <a:lnTo>
                  <a:pt x="11797" y="21260"/>
                </a:lnTo>
                <a:lnTo>
                  <a:pt x="11797" y="21600"/>
                </a:lnTo>
                <a:lnTo>
                  <a:pt x="11797" y="19729"/>
                </a:lnTo>
                <a:lnTo>
                  <a:pt x="12462" y="19729"/>
                </a:lnTo>
                <a:lnTo>
                  <a:pt x="12462" y="20069"/>
                </a:lnTo>
                <a:lnTo>
                  <a:pt x="12462" y="21260"/>
                </a:lnTo>
                <a:lnTo>
                  <a:pt x="12462" y="21600"/>
                </a:lnTo>
                <a:lnTo>
                  <a:pt x="12462" y="19729"/>
                </a:lnTo>
                <a:lnTo>
                  <a:pt x="13292" y="19729"/>
                </a:lnTo>
                <a:lnTo>
                  <a:pt x="13292" y="20069"/>
                </a:lnTo>
                <a:lnTo>
                  <a:pt x="13292" y="21260"/>
                </a:lnTo>
                <a:lnTo>
                  <a:pt x="13292" y="21600"/>
                </a:lnTo>
                <a:lnTo>
                  <a:pt x="13292" y="19729"/>
                </a:lnTo>
                <a:lnTo>
                  <a:pt x="14123" y="19729"/>
                </a:lnTo>
                <a:lnTo>
                  <a:pt x="14123" y="20069"/>
                </a:lnTo>
                <a:lnTo>
                  <a:pt x="14123" y="21260"/>
                </a:lnTo>
                <a:lnTo>
                  <a:pt x="14123" y="21600"/>
                </a:lnTo>
                <a:lnTo>
                  <a:pt x="14123" y="19729"/>
                </a:lnTo>
                <a:lnTo>
                  <a:pt x="14954" y="19729"/>
                </a:lnTo>
                <a:lnTo>
                  <a:pt x="14954" y="20069"/>
                </a:lnTo>
                <a:lnTo>
                  <a:pt x="14954" y="21260"/>
                </a:lnTo>
                <a:lnTo>
                  <a:pt x="14954" y="21600"/>
                </a:lnTo>
                <a:lnTo>
                  <a:pt x="14954" y="19729"/>
                </a:lnTo>
                <a:lnTo>
                  <a:pt x="15785" y="19729"/>
                </a:lnTo>
                <a:lnTo>
                  <a:pt x="15785" y="20069"/>
                </a:lnTo>
                <a:lnTo>
                  <a:pt x="15785" y="21260"/>
                </a:lnTo>
                <a:lnTo>
                  <a:pt x="15785" y="21600"/>
                </a:lnTo>
                <a:lnTo>
                  <a:pt x="15785" y="19729"/>
                </a:lnTo>
                <a:lnTo>
                  <a:pt x="16615" y="19729"/>
                </a:lnTo>
                <a:lnTo>
                  <a:pt x="16615" y="20069"/>
                </a:lnTo>
                <a:lnTo>
                  <a:pt x="16615" y="21260"/>
                </a:lnTo>
                <a:lnTo>
                  <a:pt x="16615" y="21600"/>
                </a:lnTo>
                <a:lnTo>
                  <a:pt x="16615" y="19729"/>
                </a:lnTo>
                <a:lnTo>
                  <a:pt x="17446" y="19729"/>
                </a:lnTo>
                <a:lnTo>
                  <a:pt x="17446" y="20069"/>
                </a:lnTo>
                <a:lnTo>
                  <a:pt x="17446" y="21260"/>
                </a:lnTo>
                <a:lnTo>
                  <a:pt x="17446" y="21600"/>
                </a:lnTo>
                <a:lnTo>
                  <a:pt x="17446" y="19729"/>
                </a:lnTo>
                <a:lnTo>
                  <a:pt x="18277" y="19729"/>
                </a:lnTo>
                <a:lnTo>
                  <a:pt x="18277" y="20069"/>
                </a:lnTo>
                <a:lnTo>
                  <a:pt x="18277" y="21260"/>
                </a:lnTo>
                <a:lnTo>
                  <a:pt x="18277" y="21600"/>
                </a:lnTo>
                <a:lnTo>
                  <a:pt x="18277" y="19729"/>
                </a:lnTo>
                <a:lnTo>
                  <a:pt x="19108" y="19729"/>
                </a:lnTo>
                <a:lnTo>
                  <a:pt x="19108" y="20069"/>
                </a:lnTo>
                <a:lnTo>
                  <a:pt x="19108" y="21260"/>
                </a:lnTo>
                <a:lnTo>
                  <a:pt x="19108" y="21600"/>
                </a:lnTo>
                <a:lnTo>
                  <a:pt x="19108" y="19729"/>
                </a:lnTo>
                <a:lnTo>
                  <a:pt x="19938" y="19729"/>
                </a:lnTo>
                <a:lnTo>
                  <a:pt x="19938" y="20069"/>
                </a:lnTo>
                <a:lnTo>
                  <a:pt x="19938" y="21260"/>
                </a:lnTo>
                <a:lnTo>
                  <a:pt x="19938" y="21600"/>
                </a:lnTo>
                <a:lnTo>
                  <a:pt x="19938" y="19729"/>
                </a:lnTo>
                <a:moveTo>
                  <a:pt x="1495" y="1531"/>
                </a:moveTo>
                <a:lnTo>
                  <a:pt x="5982" y="1531"/>
                </a:lnTo>
                <a:lnTo>
                  <a:pt x="5982" y="18539"/>
                </a:lnTo>
                <a:lnTo>
                  <a:pt x="1495" y="18539"/>
                </a:lnTo>
                <a:lnTo>
                  <a:pt x="1495" y="1531"/>
                </a:lnTo>
                <a:moveTo>
                  <a:pt x="7311" y="1531"/>
                </a:moveTo>
                <a:lnTo>
                  <a:pt x="7975" y="1531"/>
                </a:lnTo>
                <a:lnTo>
                  <a:pt x="7975" y="8334"/>
                </a:lnTo>
                <a:lnTo>
                  <a:pt x="7311" y="8334"/>
                </a:lnTo>
                <a:lnTo>
                  <a:pt x="7311" y="1531"/>
                </a:lnTo>
                <a:moveTo>
                  <a:pt x="7145" y="9865"/>
                </a:moveTo>
                <a:lnTo>
                  <a:pt x="8142" y="9865"/>
                </a:lnTo>
                <a:lnTo>
                  <a:pt x="8142" y="10715"/>
                </a:lnTo>
                <a:lnTo>
                  <a:pt x="7145" y="10715"/>
                </a:lnTo>
                <a:lnTo>
                  <a:pt x="7145" y="9865"/>
                </a:lnTo>
                <a:moveTo>
                  <a:pt x="8972" y="1531"/>
                </a:moveTo>
                <a:lnTo>
                  <a:pt x="12462" y="1531"/>
                </a:lnTo>
                <a:lnTo>
                  <a:pt x="12462" y="5443"/>
                </a:lnTo>
                <a:lnTo>
                  <a:pt x="8972" y="5443"/>
                </a:lnTo>
                <a:lnTo>
                  <a:pt x="8972" y="1531"/>
                </a:lnTo>
                <a:moveTo>
                  <a:pt x="13625" y="1531"/>
                </a:moveTo>
                <a:lnTo>
                  <a:pt x="20271" y="1531"/>
                </a:lnTo>
                <a:lnTo>
                  <a:pt x="20271" y="5443"/>
                </a:lnTo>
                <a:lnTo>
                  <a:pt x="13625" y="5443"/>
                </a:lnTo>
                <a:lnTo>
                  <a:pt x="13625" y="1531"/>
                </a:lnTo>
                <a:moveTo>
                  <a:pt x="18609" y="6463"/>
                </a:moveTo>
                <a:lnTo>
                  <a:pt x="20437" y="6463"/>
                </a:lnTo>
                <a:lnTo>
                  <a:pt x="20437" y="10885"/>
                </a:lnTo>
                <a:lnTo>
                  <a:pt x="18609" y="10885"/>
                </a:lnTo>
                <a:lnTo>
                  <a:pt x="18609" y="6463"/>
                </a:lnTo>
              </a:path>
            </a:pathLst>
          </a:cu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modem"/>
          <p:cNvSpPr/>
          <p:nvPr/>
        </p:nvSpPr>
        <p:spPr>
          <a:xfrm>
            <a:off x="5361120" y="3902040"/>
            <a:ext cx="609480" cy="291960"/>
          </a:xfrm>
          <a:custGeom>
            <a:avLst/>
            <a:gdLst>
              <a:gd name="textAreaLeft" fmla="*/ 11160 w 609480"/>
              <a:gd name="textAreaRight" fmla="*/ 598320 w 609480"/>
              <a:gd name="textAreaTop" fmla="*/ 303120 h 291960"/>
              <a:gd name="textAreaBottom" fmla="*/ 405720 h 291960"/>
              <a:gd name="GluePoint1X" fmla="*/ 0 w 21600"/>
              <a:gd name="GluePoint1Y" fmla="*/ 5152 h 21600"/>
              <a:gd name="GluePoint2X" fmla="*/ 2941 w 21600"/>
              <a:gd name="GluePoint2Y" fmla="*/ 0 h 21600"/>
              <a:gd name="GluePoint3X" fmla="*/ 18625 w 21600"/>
              <a:gd name="GluePoint3Y" fmla="*/ 0 h 21600"/>
              <a:gd name="GluePoint4X" fmla="*/ 21600 w 21600"/>
              <a:gd name="GluePoint4Y" fmla="*/ 5152 h 21600"/>
              <a:gd name="GluePoint5X" fmla="*/ 21600 w 21600"/>
              <a:gd name="GluePoint5Y" fmla="*/ 21600 h 21600"/>
              <a:gd name="GluePoint6X" fmla="*/ 0 w 21600"/>
              <a:gd name="GluePoint6Y" fmla="*/ 21600 h 21600"/>
              <a:gd name="GluePoint7X" fmla="*/ 10800 w 21600"/>
              <a:gd name="GluePoint7Y" fmla="*/ 0 h 21600"/>
              <a:gd name="GluePoint8X" fmla="*/ 10800 w 21600"/>
              <a:gd name="GluePoint8Y" fmla="*/ 21600 h 21600"/>
              <a:gd name="GluePoint9X" fmla="*/ 0 w 21600"/>
              <a:gd name="GluePoint9Y" fmla="*/ 13376 h 21600"/>
              <a:gd name="GluePoint10X" fmla="*/ 21600 w 21600"/>
              <a:gd name="GluePoint10Y" fmla="*/ 13376 h 21600"/>
              <a:gd name="GluePoint11X" fmla="*/ 1961 w 21600"/>
              <a:gd name="GluePoint11Y" fmla="*/ 11791 h 21600"/>
              <a:gd name="GluePoint12X" fmla="*/ 0 w 21600"/>
              <a:gd name="GluePoint12Y" fmla="*/ 5251 h 21600"/>
              <a:gd name="GluePoint13X" fmla="*/ 21600 w 21600"/>
              <a:gd name="GluePoint1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  <a:cxn ang="0">
                <a:pos x="GluePoint11X" y="GluePoint11Y"/>
              </a:cxn>
              <a:cxn ang="0">
                <a:pos x="GluePoint12X" y="GluePoint12Y"/>
              </a:cxn>
              <a:cxn ang="0">
                <a:pos x="GluePoint13X" y="GluePoint13Y"/>
              </a:cxn>
            </a:cxnLst>
            <a:rect l="textAreaLeft" t="textAreaTop" r="textAreaRight" b="textAreaBottom"/>
            <a:pathLst>
              <a:path w="21600" h="21600">
                <a:moveTo>
                  <a:pt x="0" y="5152"/>
                </a:moveTo>
                <a:lnTo>
                  <a:pt x="2941" y="0"/>
                </a:lnTo>
                <a:lnTo>
                  <a:pt x="18625" y="0"/>
                </a:lnTo>
                <a:lnTo>
                  <a:pt x="21600" y="5152"/>
                </a:lnTo>
                <a:lnTo>
                  <a:pt x="21600" y="21600"/>
                </a:lnTo>
                <a:lnTo>
                  <a:pt x="0" y="21600"/>
                </a:lnTo>
                <a:lnTo>
                  <a:pt x="0" y="5152"/>
                </a:lnTo>
                <a:close/>
              </a:path>
              <a:path w="21600" h="21600">
                <a:moveTo>
                  <a:pt x="0" y="5251"/>
                </a:moveTo>
                <a:lnTo>
                  <a:pt x="21600" y="5251"/>
                </a:lnTo>
                <a:moveTo>
                  <a:pt x="1961" y="11791"/>
                </a:moveTo>
                <a:lnTo>
                  <a:pt x="1961" y="14268"/>
                </a:lnTo>
                <a:lnTo>
                  <a:pt x="2806" y="14268"/>
                </a:lnTo>
                <a:lnTo>
                  <a:pt x="2806" y="11791"/>
                </a:lnTo>
                <a:lnTo>
                  <a:pt x="1961" y="11791"/>
                </a:lnTo>
                <a:close/>
              </a:path>
              <a:path w="21600" h="21600">
                <a:moveTo>
                  <a:pt x="3685" y="11791"/>
                </a:moveTo>
                <a:lnTo>
                  <a:pt x="3685" y="14268"/>
                </a:lnTo>
                <a:lnTo>
                  <a:pt x="4530" y="14268"/>
                </a:lnTo>
                <a:lnTo>
                  <a:pt x="4530" y="11791"/>
                </a:lnTo>
                <a:lnTo>
                  <a:pt x="3685" y="11791"/>
                </a:lnTo>
                <a:close/>
              </a:path>
              <a:path w="21600" h="21600">
                <a:moveTo>
                  <a:pt x="5408" y="11791"/>
                </a:moveTo>
                <a:lnTo>
                  <a:pt x="5408" y="14268"/>
                </a:lnTo>
                <a:lnTo>
                  <a:pt x="6254" y="14268"/>
                </a:lnTo>
                <a:lnTo>
                  <a:pt x="6254" y="11791"/>
                </a:lnTo>
                <a:lnTo>
                  <a:pt x="5408" y="11791"/>
                </a:lnTo>
                <a:close/>
              </a:path>
              <a:path w="21600" h="21600">
                <a:moveTo>
                  <a:pt x="7132" y="11791"/>
                </a:moveTo>
                <a:lnTo>
                  <a:pt x="7132" y="14268"/>
                </a:lnTo>
                <a:lnTo>
                  <a:pt x="7977" y="14268"/>
                </a:lnTo>
                <a:lnTo>
                  <a:pt x="7977" y="11791"/>
                </a:lnTo>
                <a:lnTo>
                  <a:pt x="7132" y="11791"/>
                </a:lnTo>
                <a:close/>
              </a:path>
            </a:pathLst>
          </a:cu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monitor"/>
          <p:cNvSpPr/>
          <p:nvPr/>
        </p:nvSpPr>
        <p:spPr>
          <a:xfrm>
            <a:off x="7442280" y="4084560"/>
            <a:ext cx="558720" cy="642960"/>
          </a:xfrm>
          <a:custGeom>
            <a:avLst/>
            <a:gdLst>
              <a:gd name="textAreaLeft" fmla="*/ 30960 w 558720"/>
              <a:gd name="textAreaRight" fmla="*/ 535680 w 558720"/>
              <a:gd name="textAreaTop" fmla="*/ 671400 h 642960"/>
              <a:gd name="textAreaBottom" fmla="*/ 845280 h 642960"/>
              <a:gd name="GluePoint1X" fmla="*/ 6837 w 21600"/>
              <a:gd name="GluePoint1Y" fmla="*/ 21600 h 21600"/>
              <a:gd name="GluePoint2X" fmla="*/ 3108 w 21600"/>
              <a:gd name="GluePoint2Y" fmla="*/ 19849 h 21600"/>
              <a:gd name="GluePoint3X" fmla="*/ 0 w 21600"/>
              <a:gd name="GluePoint3Y" fmla="*/ 15178 h 21600"/>
              <a:gd name="GluePoint4X" fmla="*/ 0 w 21600"/>
              <a:gd name="GluePoint4Y" fmla="*/ 10508 h 21600"/>
              <a:gd name="GluePoint5X" fmla="*/ 0 w 21600"/>
              <a:gd name="GluePoint5Y" fmla="*/ 3941 h 21600"/>
              <a:gd name="GluePoint6X" fmla="*/ 8081 w 21600"/>
              <a:gd name="GluePoint6Y" fmla="*/ 1168 h 21600"/>
              <a:gd name="GluePoint7X" fmla="*/ 17871 w 21600"/>
              <a:gd name="GluePoint7Y" fmla="*/ 0 h 21600"/>
              <a:gd name="GluePoint8X" fmla="*/ 21600 w 21600"/>
              <a:gd name="GluePoint8Y" fmla="*/ 1751 h 21600"/>
              <a:gd name="GluePoint9X" fmla="*/ 21600 w 21600"/>
              <a:gd name="GluePoint9Y" fmla="*/ 10508 h 21600"/>
              <a:gd name="GluePoint10X" fmla="*/ 21600 w 21600"/>
              <a:gd name="GluePoint10Y" fmla="*/ 16346 h 21600"/>
              <a:gd name="GluePoint11X" fmla="*/ 10722 w 21600"/>
              <a:gd name="GluePoint11Y" fmla="*/ 20286 h 21600"/>
              <a:gd name="GluePoint12X" fmla="*/ 0 w 21600"/>
              <a:gd name="GluePoint12Y" fmla="*/ 15178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  <a:cxn ang="0">
                <a:pos x="GluePoint11X" y="GluePoint11Y"/>
              </a:cxn>
              <a:cxn ang="0">
                <a:pos x="GluePoint12X" y="GluePoint12Y"/>
              </a:cxn>
            </a:cxnLst>
            <a:rect l="textAreaLeft" t="textAreaTop" r="textAreaRight" b="textAreaBottom"/>
            <a:pathLst>
              <a:path w="21600" h="21600">
                <a:moveTo>
                  <a:pt x="6837" y="21600"/>
                </a:moveTo>
                <a:lnTo>
                  <a:pt x="3108" y="19849"/>
                </a:lnTo>
                <a:lnTo>
                  <a:pt x="3108" y="17659"/>
                </a:lnTo>
                <a:lnTo>
                  <a:pt x="0" y="15178"/>
                </a:lnTo>
                <a:lnTo>
                  <a:pt x="0" y="10508"/>
                </a:lnTo>
                <a:lnTo>
                  <a:pt x="0" y="3941"/>
                </a:lnTo>
                <a:lnTo>
                  <a:pt x="8081" y="1168"/>
                </a:lnTo>
                <a:lnTo>
                  <a:pt x="10722" y="1605"/>
                </a:lnTo>
                <a:lnTo>
                  <a:pt x="12587" y="1751"/>
                </a:lnTo>
                <a:lnTo>
                  <a:pt x="17871" y="0"/>
                </a:lnTo>
                <a:lnTo>
                  <a:pt x="21600" y="1751"/>
                </a:lnTo>
                <a:lnTo>
                  <a:pt x="21600" y="10508"/>
                </a:lnTo>
                <a:lnTo>
                  <a:pt x="21600" y="16346"/>
                </a:lnTo>
                <a:lnTo>
                  <a:pt x="10722" y="20286"/>
                </a:lnTo>
                <a:lnTo>
                  <a:pt x="6837" y="21600"/>
                </a:lnTo>
                <a:close/>
              </a:path>
              <a:path w="21600" h="21600">
                <a:moveTo>
                  <a:pt x="3108" y="5254"/>
                </a:moveTo>
                <a:lnTo>
                  <a:pt x="2642" y="4962"/>
                </a:lnTo>
                <a:lnTo>
                  <a:pt x="777" y="4232"/>
                </a:lnTo>
                <a:lnTo>
                  <a:pt x="155" y="3941"/>
                </a:lnTo>
                <a:moveTo>
                  <a:pt x="6837" y="7005"/>
                </a:moveTo>
                <a:lnTo>
                  <a:pt x="6216" y="6714"/>
                </a:lnTo>
                <a:lnTo>
                  <a:pt x="3885" y="5546"/>
                </a:lnTo>
                <a:lnTo>
                  <a:pt x="3108" y="5254"/>
                </a:lnTo>
                <a:moveTo>
                  <a:pt x="19735" y="14595"/>
                </a:moveTo>
                <a:lnTo>
                  <a:pt x="19735" y="4816"/>
                </a:lnTo>
                <a:lnTo>
                  <a:pt x="9790" y="8319"/>
                </a:lnTo>
                <a:lnTo>
                  <a:pt x="9790" y="18243"/>
                </a:lnTo>
                <a:lnTo>
                  <a:pt x="19735" y="14595"/>
                </a:lnTo>
                <a:moveTo>
                  <a:pt x="3108" y="17659"/>
                </a:moveTo>
                <a:lnTo>
                  <a:pt x="3108" y="5254"/>
                </a:lnTo>
                <a:lnTo>
                  <a:pt x="12742" y="1751"/>
                </a:lnTo>
                <a:moveTo>
                  <a:pt x="21600" y="1751"/>
                </a:moveTo>
                <a:lnTo>
                  <a:pt x="6837" y="7005"/>
                </a:lnTo>
                <a:lnTo>
                  <a:pt x="6837" y="21600"/>
                </a:lnTo>
              </a:path>
            </a:pathLst>
          </a:cu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monitor"/>
          <p:cNvSpPr/>
          <p:nvPr/>
        </p:nvSpPr>
        <p:spPr>
          <a:xfrm flipH="1">
            <a:off x="1981080" y="4254480"/>
            <a:ext cx="609840" cy="701640"/>
          </a:xfrm>
          <a:custGeom>
            <a:avLst/>
            <a:gdLst>
              <a:gd name="textAreaLeft" fmla="*/ 33840 w 609840"/>
              <a:gd name="textAreaRight" fmla="*/ 584640 w 609840"/>
              <a:gd name="textAreaTop" fmla="*/ 732600 h 701640"/>
              <a:gd name="textAreaBottom" fmla="*/ 922320 h 701640"/>
              <a:gd name="GluePoint1X" fmla="*/ 6837 w 21600"/>
              <a:gd name="GluePoint1Y" fmla="*/ 21600 h 21600"/>
              <a:gd name="GluePoint2X" fmla="*/ 3108 w 21600"/>
              <a:gd name="GluePoint2Y" fmla="*/ 19849 h 21600"/>
              <a:gd name="GluePoint3X" fmla="*/ 0 w 21600"/>
              <a:gd name="GluePoint3Y" fmla="*/ 15178 h 21600"/>
              <a:gd name="GluePoint4X" fmla="*/ 0 w 21600"/>
              <a:gd name="GluePoint4Y" fmla="*/ 10508 h 21600"/>
              <a:gd name="GluePoint5X" fmla="*/ 0 w 21600"/>
              <a:gd name="GluePoint5Y" fmla="*/ 3941 h 21600"/>
              <a:gd name="GluePoint6X" fmla="*/ 8081 w 21600"/>
              <a:gd name="GluePoint6Y" fmla="*/ 1168 h 21600"/>
              <a:gd name="GluePoint7X" fmla="*/ 17871 w 21600"/>
              <a:gd name="GluePoint7Y" fmla="*/ 0 h 21600"/>
              <a:gd name="GluePoint8X" fmla="*/ 21600 w 21600"/>
              <a:gd name="GluePoint8Y" fmla="*/ 1751 h 21600"/>
              <a:gd name="GluePoint9X" fmla="*/ 21600 w 21600"/>
              <a:gd name="GluePoint9Y" fmla="*/ 10508 h 21600"/>
              <a:gd name="GluePoint10X" fmla="*/ 21600 w 21600"/>
              <a:gd name="GluePoint10Y" fmla="*/ 16346 h 21600"/>
              <a:gd name="GluePoint11X" fmla="*/ 10722 w 21600"/>
              <a:gd name="GluePoint11Y" fmla="*/ 20286 h 21600"/>
              <a:gd name="GluePoint12X" fmla="*/ 0 w 21600"/>
              <a:gd name="GluePoint12Y" fmla="*/ 15178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  <a:cxn ang="0">
                <a:pos x="GluePoint11X" y="GluePoint11Y"/>
              </a:cxn>
              <a:cxn ang="0">
                <a:pos x="GluePoint12X" y="GluePoint12Y"/>
              </a:cxn>
            </a:cxnLst>
            <a:rect l="textAreaLeft" t="textAreaTop" r="textAreaRight" b="textAreaBottom"/>
            <a:pathLst>
              <a:path w="21600" h="21600">
                <a:moveTo>
                  <a:pt x="6837" y="21600"/>
                </a:moveTo>
                <a:lnTo>
                  <a:pt x="3108" y="19849"/>
                </a:lnTo>
                <a:lnTo>
                  <a:pt x="3108" y="17659"/>
                </a:lnTo>
                <a:lnTo>
                  <a:pt x="0" y="15178"/>
                </a:lnTo>
                <a:lnTo>
                  <a:pt x="0" y="10508"/>
                </a:lnTo>
                <a:lnTo>
                  <a:pt x="0" y="3941"/>
                </a:lnTo>
                <a:lnTo>
                  <a:pt x="8081" y="1168"/>
                </a:lnTo>
                <a:lnTo>
                  <a:pt x="10722" y="1605"/>
                </a:lnTo>
                <a:lnTo>
                  <a:pt x="12587" y="1751"/>
                </a:lnTo>
                <a:lnTo>
                  <a:pt x="17871" y="0"/>
                </a:lnTo>
                <a:lnTo>
                  <a:pt x="21600" y="1751"/>
                </a:lnTo>
                <a:lnTo>
                  <a:pt x="21600" y="10508"/>
                </a:lnTo>
                <a:lnTo>
                  <a:pt x="21600" y="16346"/>
                </a:lnTo>
                <a:lnTo>
                  <a:pt x="10722" y="20286"/>
                </a:lnTo>
                <a:lnTo>
                  <a:pt x="6837" y="21600"/>
                </a:lnTo>
                <a:close/>
              </a:path>
              <a:path w="21600" h="21600">
                <a:moveTo>
                  <a:pt x="3108" y="5254"/>
                </a:moveTo>
                <a:lnTo>
                  <a:pt x="2642" y="4962"/>
                </a:lnTo>
                <a:lnTo>
                  <a:pt x="777" y="4232"/>
                </a:lnTo>
                <a:lnTo>
                  <a:pt x="155" y="3941"/>
                </a:lnTo>
                <a:moveTo>
                  <a:pt x="6837" y="7005"/>
                </a:moveTo>
                <a:lnTo>
                  <a:pt x="6216" y="6714"/>
                </a:lnTo>
                <a:lnTo>
                  <a:pt x="3885" y="5546"/>
                </a:lnTo>
                <a:lnTo>
                  <a:pt x="3108" y="5254"/>
                </a:lnTo>
                <a:moveTo>
                  <a:pt x="19735" y="14595"/>
                </a:moveTo>
                <a:lnTo>
                  <a:pt x="19735" y="4816"/>
                </a:lnTo>
                <a:lnTo>
                  <a:pt x="9790" y="8319"/>
                </a:lnTo>
                <a:lnTo>
                  <a:pt x="9790" y="18243"/>
                </a:lnTo>
                <a:lnTo>
                  <a:pt x="19735" y="14595"/>
                </a:lnTo>
                <a:moveTo>
                  <a:pt x="3108" y="17659"/>
                </a:moveTo>
                <a:lnTo>
                  <a:pt x="3108" y="5254"/>
                </a:lnTo>
                <a:lnTo>
                  <a:pt x="12742" y="1751"/>
                </a:lnTo>
                <a:moveTo>
                  <a:pt x="21600" y="1751"/>
                </a:moveTo>
                <a:lnTo>
                  <a:pt x="6837" y="7005"/>
                </a:lnTo>
                <a:lnTo>
                  <a:pt x="6837" y="21600"/>
                </a:lnTo>
              </a:path>
            </a:pathLst>
          </a:custGeom>
          <a:solidFill>
            <a:srgbClr val="ff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58" name=""/>
          <p:cNvCxnSpPr>
            <a:stCxn id="256" idx="11"/>
            <a:endCxn id="255" idx="10"/>
          </p:cNvCxnSpPr>
          <p:nvPr/>
        </p:nvCxnSpPr>
        <p:spPr>
          <a:xfrm flipH="1" flipV="1">
            <a:off x="5970240" y="4082400"/>
            <a:ext cx="1472400" cy="31500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sm" type="triangle" w="sm"/>
            <a:tailEnd len="sm" type="triangle" w="lg"/>
          </a:ln>
        </p:spPr>
      </p:cxnSp>
      <p:cxnSp>
        <p:nvCxnSpPr>
          <p:cNvPr id="259" name=""/>
          <p:cNvCxnSpPr>
            <a:stCxn id="254" idx="8"/>
            <a:endCxn id="255" idx="11"/>
          </p:cNvCxnSpPr>
          <p:nvPr/>
        </p:nvCxnSpPr>
        <p:spPr>
          <a:xfrm flipV="1">
            <a:off x="5665320" y="4193280"/>
            <a:ext cx="1080" cy="48204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sm" type="triangle" w="sm"/>
            <a:tailEnd len="sm" type="triangle" w="lg"/>
          </a:ln>
        </p:spPr>
      </p:cxnSp>
      <p:sp>
        <p:nvSpPr>
          <p:cNvPr id="260" name="modem"/>
          <p:cNvSpPr/>
          <p:nvPr/>
        </p:nvSpPr>
        <p:spPr>
          <a:xfrm>
            <a:off x="3733920" y="4054320"/>
            <a:ext cx="609480" cy="292320"/>
          </a:xfrm>
          <a:custGeom>
            <a:avLst/>
            <a:gdLst>
              <a:gd name="textAreaLeft" fmla="*/ 11160 w 609480"/>
              <a:gd name="textAreaRight" fmla="*/ 598320 w 609480"/>
              <a:gd name="textAreaTop" fmla="*/ 303480 h 292320"/>
              <a:gd name="textAreaBottom" fmla="*/ 406440 h 292320"/>
              <a:gd name="GluePoint1X" fmla="*/ 0 w 21600"/>
              <a:gd name="GluePoint1Y" fmla="*/ 5152 h 21600"/>
              <a:gd name="GluePoint2X" fmla="*/ 2941 w 21600"/>
              <a:gd name="GluePoint2Y" fmla="*/ 0 h 21600"/>
              <a:gd name="GluePoint3X" fmla="*/ 18625 w 21600"/>
              <a:gd name="GluePoint3Y" fmla="*/ 0 h 21600"/>
              <a:gd name="GluePoint4X" fmla="*/ 21600 w 21600"/>
              <a:gd name="GluePoint4Y" fmla="*/ 5152 h 21600"/>
              <a:gd name="GluePoint5X" fmla="*/ 21600 w 21600"/>
              <a:gd name="GluePoint5Y" fmla="*/ 21600 h 21600"/>
              <a:gd name="GluePoint6X" fmla="*/ 0 w 21600"/>
              <a:gd name="GluePoint6Y" fmla="*/ 21600 h 21600"/>
              <a:gd name="GluePoint7X" fmla="*/ 10800 w 21600"/>
              <a:gd name="GluePoint7Y" fmla="*/ 0 h 21600"/>
              <a:gd name="GluePoint8X" fmla="*/ 10800 w 21600"/>
              <a:gd name="GluePoint8Y" fmla="*/ 21600 h 21600"/>
              <a:gd name="GluePoint9X" fmla="*/ 0 w 21600"/>
              <a:gd name="GluePoint9Y" fmla="*/ 13376 h 21600"/>
              <a:gd name="GluePoint10X" fmla="*/ 21600 w 21600"/>
              <a:gd name="GluePoint10Y" fmla="*/ 13376 h 21600"/>
              <a:gd name="GluePoint11X" fmla="*/ 21600 w 21600"/>
              <a:gd name="GluePoint11Y" fmla="*/ 5251 h 21600"/>
              <a:gd name="GluePoint12X" fmla="*/ 21600 w 21600"/>
              <a:gd name="GluePoint12Y" fmla="*/ 5251 h 21600"/>
              <a:gd name="GluePoint13X" fmla="*/ 1961 w 21600"/>
              <a:gd name="GluePoint13Y" fmla="*/ 11791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  <a:cxn ang="0">
                <a:pos x="GluePoint11X" y="GluePoint11Y"/>
              </a:cxn>
              <a:cxn ang="0">
                <a:pos x="GluePoint12X" y="GluePoint12Y"/>
              </a:cxn>
              <a:cxn ang="0">
                <a:pos x="GluePoint13X" y="GluePoint13Y"/>
              </a:cxn>
            </a:cxnLst>
            <a:rect l="textAreaLeft" t="textAreaTop" r="textAreaRight" b="textAreaBottom"/>
            <a:pathLst>
              <a:path w="21600" h="21600">
                <a:moveTo>
                  <a:pt x="0" y="5152"/>
                </a:moveTo>
                <a:lnTo>
                  <a:pt x="2941" y="0"/>
                </a:lnTo>
                <a:lnTo>
                  <a:pt x="18625" y="0"/>
                </a:lnTo>
                <a:lnTo>
                  <a:pt x="21600" y="5152"/>
                </a:lnTo>
                <a:lnTo>
                  <a:pt x="21600" y="21600"/>
                </a:lnTo>
                <a:lnTo>
                  <a:pt x="0" y="21600"/>
                </a:lnTo>
                <a:lnTo>
                  <a:pt x="0" y="5152"/>
                </a:lnTo>
                <a:close/>
              </a:path>
              <a:path w="21600" h="21600">
                <a:moveTo>
                  <a:pt x="0" y="5251"/>
                </a:moveTo>
                <a:lnTo>
                  <a:pt x="21600" y="5251"/>
                </a:lnTo>
                <a:moveTo>
                  <a:pt x="1961" y="11791"/>
                </a:moveTo>
                <a:lnTo>
                  <a:pt x="1961" y="14268"/>
                </a:lnTo>
                <a:lnTo>
                  <a:pt x="2806" y="14268"/>
                </a:lnTo>
                <a:lnTo>
                  <a:pt x="2806" y="11791"/>
                </a:lnTo>
                <a:lnTo>
                  <a:pt x="1961" y="11791"/>
                </a:lnTo>
                <a:close/>
              </a:path>
              <a:path w="21600" h="21600">
                <a:moveTo>
                  <a:pt x="3685" y="11791"/>
                </a:moveTo>
                <a:lnTo>
                  <a:pt x="3685" y="14268"/>
                </a:lnTo>
                <a:lnTo>
                  <a:pt x="4530" y="14268"/>
                </a:lnTo>
                <a:lnTo>
                  <a:pt x="4530" y="11791"/>
                </a:lnTo>
                <a:lnTo>
                  <a:pt x="3685" y="11791"/>
                </a:lnTo>
                <a:close/>
              </a:path>
              <a:path w="21600" h="21600">
                <a:moveTo>
                  <a:pt x="5408" y="11791"/>
                </a:moveTo>
                <a:lnTo>
                  <a:pt x="5408" y="14268"/>
                </a:lnTo>
                <a:lnTo>
                  <a:pt x="6254" y="14268"/>
                </a:lnTo>
                <a:lnTo>
                  <a:pt x="6254" y="11791"/>
                </a:lnTo>
                <a:lnTo>
                  <a:pt x="5408" y="11791"/>
                </a:lnTo>
                <a:close/>
              </a:path>
              <a:path w="21600" h="21600">
                <a:moveTo>
                  <a:pt x="7132" y="11791"/>
                </a:moveTo>
                <a:lnTo>
                  <a:pt x="7132" y="14268"/>
                </a:lnTo>
                <a:lnTo>
                  <a:pt x="7977" y="14268"/>
                </a:lnTo>
                <a:lnTo>
                  <a:pt x="7977" y="11791"/>
                </a:lnTo>
                <a:lnTo>
                  <a:pt x="7132" y="11791"/>
                </a:lnTo>
                <a:close/>
              </a:path>
            </a:pathLst>
          </a:cu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monitor"/>
          <p:cNvSpPr/>
          <p:nvPr/>
        </p:nvSpPr>
        <p:spPr>
          <a:xfrm flipH="1">
            <a:off x="2285280" y="4816440"/>
            <a:ext cx="609480" cy="701640"/>
          </a:xfrm>
          <a:custGeom>
            <a:avLst/>
            <a:gdLst>
              <a:gd name="textAreaLeft" fmla="*/ 33840 w 609480"/>
              <a:gd name="textAreaRight" fmla="*/ 584280 w 609480"/>
              <a:gd name="textAreaTop" fmla="*/ 732600 h 701640"/>
              <a:gd name="textAreaBottom" fmla="*/ 922320 h 701640"/>
              <a:gd name="GluePoint1X" fmla="*/ 6837 w 21600"/>
              <a:gd name="GluePoint1Y" fmla="*/ 21600 h 21600"/>
              <a:gd name="GluePoint2X" fmla="*/ 3108 w 21600"/>
              <a:gd name="GluePoint2Y" fmla="*/ 19849 h 21600"/>
              <a:gd name="GluePoint3X" fmla="*/ 0 w 21600"/>
              <a:gd name="GluePoint3Y" fmla="*/ 15178 h 21600"/>
              <a:gd name="GluePoint4X" fmla="*/ 0 w 21600"/>
              <a:gd name="GluePoint4Y" fmla="*/ 10508 h 21600"/>
              <a:gd name="GluePoint5X" fmla="*/ 0 w 21600"/>
              <a:gd name="GluePoint5Y" fmla="*/ 3941 h 21600"/>
              <a:gd name="GluePoint6X" fmla="*/ 8081 w 21600"/>
              <a:gd name="GluePoint6Y" fmla="*/ 1168 h 21600"/>
              <a:gd name="GluePoint7X" fmla="*/ 17871 w 21600"/>
              <a:gd name="GluePoint7Y" fmla="*/ 0 h 21600"/>
              <a:gd name="GluePoint8X" fmla="*/ 21600 w 21600"/>
              <a:gd name="GluePoint8Y" fmla="*/ 1751 h 21600"/>
              <a:gd name="GluePoint9X" fmla="*/ 21600 w 21600"/>
              <a:gd name="GluePoint9Y" fmla="*/ 10508 h 21600"/>
              <a:gd name="GluePoint10X" fmla="*/ 21600 w 21600"/>
              <a:gd name="GluePoint10Y" fmla="*/ 16346 h 21600"/>
              <a:gd name="GluePoint11X" fmla="*/ 10722 w 21600"/>
              <a:gd name="GluePoint11Y" fmla="*/ 20286 h 21600"/>
              <a:gd name="GluePoint12X" fmla="*/ 0 w 21600"/>
              <a:gd name="GluePoint12Y" fmla="*/ 15178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  <a:cxn ang="0">
                <a:pos x="GluePoint11X" y="GluePoint11Y"/>
              </a:cxn>
              <a:cxn ang="0">
                <a:pos x="GluePoint12X" y="GluePoint12Y"/>
              </a:cxn>
            </a:cxnLst>
            <a:rect l="textAreaLeft" t="textAreaTop" r="textAreaRight" b="textAreaBottom"/>
            <a:pathLst>
              <a:path w="21600" h="21600">
                <a:moveTo>
                  <a:pt x="6837" y="21600"/>
                </a:moveTo>
                <a:lnTo>
                  <a:pt x="3108" y="19849"/>
                </a:lnTo>
                <a:lnTo>
                  <a:pt x="3108" y="17659"/>
                </a:lnTo>
                <a:lnTo>
                  <a:pt x="0" y="15178"/>
                </a:lnTo>
                <a:lnTo>
                  <a:pt x="0" y="10508"/>
                </a:lnTo>
                <a:lnTo>
                  <a:pt x="0" y="3941"/>
                </a:lnTo>
                <a:lnTo>
                  <a:pt x="8081" y="1168"/>
                </a:lnTo>
                <a:lnTo>
                  <a:pt x="10722" y="1605"/>
                </a:lnTo>
                <a:lnTo>
                  <a:pt x="12587" y="1751"/>
                </a:lnTo>
                <a:lnTo>
                  <a:pt x="17871" y="0"/>
                </a:lnTo>
                <a:lnTo>
                  <a:pt x="21600" y="1751"/>
                </a:lnTo>
                <a:lnTo>
                  <a:pt x="21600" y="10508"/>
                </a:lnTo>
                <a:lnTo>
                  <a:pt x="21600" y="16346"/>
                </a:lnTo>
                <a:lnTo>
                  <a:pt x="10722" y="20286"/>
                </a:lnTo>
                <a:lnTo>
                  <a:pt x="6837" y="21600"/>
                </a:lnTo>
                <a:close/>
              </a:path>
              <a:path w="21600" h="21600">
                <a:moveTo>
                  <a:pt x="3108" y="5254"/>
                </a:moveTo>
                <a:lnTo>
                  <a:pt x="2642" y="4962"/>
                </a:lnTo>
                <a:lnTo>
                  <a:pt x="777" y="4232"/>
                </a:lnTo>
                <a:lnTo>
                  <a:pt x="155" y="3941"/>
                </a:lnTo>
                <a:moveTo>
                  <a:pt x="6837" y="7005"/>
                </a:moveTo>
                <a:lnTo>
                  <a:pt x="6216" y="6714"/>
                </a:lnTo>
                <a:lnTo>
                  <a:pt x="3885" y="5546"/>
                </a:lnTo>
                <a:lnTo>
                  <a:pt x="3108" y="5254"/>
                </a:lnTo>
                <a:moveTo>
                  <a:pt x="19735" y="14595"/>
                </a:moveTo>
                <a:lnTo>
                  <a:pt x="19735" y="4816"/>
                </a:lnTo>
                <a:lnTo>
                  <a:pt x="9790" y="8319"/>
                </a:lnTo>
                <a:lnTo>
                  <a:pt x="9790" y="18243"/>
                </a:lnTo>
                <a:lnTo>
                  <a:pt x="19735" y="14595"/>
                </a:lnTo>
                <a:moveTo>
                  <a:pt x="3108" y="17659"/>
                </a:moveTo>
                <a:lnTo>
                  <a:pt x="3108" y="5254"/>
                </a:lnTo>
                <a:lnTo>
                  <a:pt x="12742" y="1751"/>
                </a:lnTo>
                <a:moveTo>
                  <a:pt x="21600" y="1751"/>
                </a:moveTo>
                <a:lnTo>
                  <a:pt x="6837" y="7005"/>
                </a:lnTo>
                <a:lnTo>
                  <a:pt x="6837" y="21600"/>
                </a:lnTo>
              </a:path>
            </a:pathLst>
          </a:custGeom>
          <a:solidFill>
            <a:srgbClr val="ff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3354840" y="4422600"/>
            <a:ext cx="1141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Your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 Center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63" name=""/>
          <p:cNvCxnSpPr>
            <a:stCxn id="257" idx="11"/>
            <a:endCxn id="260" idx="10"/>
          </p:cNvCxnSpPr>
          <p:nvPr/>
        </p:nvCxnSpPr>
        <p:spPr>
          <a:xfrm flipV="1">
            <a:off x="2590560" y="4234680"/>
            <a:ext cx="1143720" cy="36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sm" type="triangle" w="sm"/>
            <a:tailEnd len="sm" type="triangle" w="lg"/>
          </a:ln>
        </p:spPr>
      </p:cxnSp>
      <p:cxnSp>
        <p:nvCxnSpPr>
          <p:cNvPr id="264" name=""/>
          <p:cNvCxnSpPr>
            <a:stCxn id="261" idx="11"/>
            <a:endCxn id="260" idx="11"/>
          </p:cNvCxnSpPr>
          <p:nvPr/>
        </p:nvCxnSpPr>
        <p:spPr>
          <a:xfrm flipV="1">
            <a:off x="2895120" y="4235040"/>
            <a:ext cx="839160" cy="92304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sm" type="triangle" w="sm"/>
            <a:tailEnd len="sm" type="triangle" w="lg"/>
          </a:ln>
        </p:spPr>
      </p:cxnSp>
      <p:cxnSp>
        <p:nvCxnSpPr>
          <p:cNvPr id="265" name=""/>
          <p:cNvCxnSpPr>
            <a:stCxn id="260" idx="12"/>
            <a:endCxn id="254" idx="9"/>
          </p:cNvCxnSpPr>
          <p:nvPr/>
        </p:nvCxnSpPr>
        <p:spPr>
          <a:xfrm>
            <a:off x="4343040" y="4235040"/>
            <a:ext cx="1018440" cy="73116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sm" type="triangle" w="sm"/>
            <a:tailEnd len="sm" type="triangle" w="lg"/>
          </a:ln>
        </p:spPr>
      </p:cxnSp>
      <p:grpSp>
        <p:nvGrpSpPr>
          <p:cNvPr id="266" name=""/>
          <p:cNvGrpSpPr/>
          <p:nvPr/>
        </p:nvGrpSpPr>
        <p:grpSpPr>
          <a:xfrm>
            <a:off x="4546440" y="4282920"/>
            <a:ext cx="482400" cy="457200"/>
            <a:chOff x="4546440" y="4282920"/>
            <a:chExt cx="482400" cy="457200"/>
          </a:xfrm>
        </p:grpSpPr>
        <p:sp>
          <p:nvSpPr>
            <p:cNvPr id="267" name=""/>
            <p:cNvSpPr/>
            <p:nvPr/>
          </p:nvSpPr>
          <p:spPr>
            <a:xfrm>
              <a:off x="4546440" y="4282920"/>
              <a:ext cx="241200" cy="152280"/>
            </a:xfrm>
            <a:prstGeom prst="cube">
              <a:avLst>
                <a:gd name="adj" fmla="val 25000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4787640" y="4282920"/>
              <a:ext cx="241200" cy="152280"/>
            </a:xfrm>
            <a:prstGeom prst="cube">
              <a:avLst>
                <a:gd name="adj" fmla="val 25000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4667040" y="4435200"/>
              <a:ext cx="240840" cy="152280"/>
            </a:xfrm>
            <a:prstGeom prst="cube">
              <a:avLst>
                <a:gd name="adj" fmla="val 25000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4546440" y="4435200"/>
              <a:ext cx="120600" cy="152280"/>
            </a:xfrm>
            <a:prstGeom prst="cube">
              <a:avLst>
                <a:gd name="adj" fmla="val 25000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4908240" y="4435200"/>
              <a:ext cx="120600" cy="152280"/>
            </a:xfrm>
            <a:prstGeom prst="cube">
              <a:avLst>
                <a:gd name="adj" fmla="val 25000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4546440" y="4587480"/>
              <a:ext cx="241200" cy="152640"/>
            </a:xfrm>
            <a:prstGeom prst="cube">
              <a:avLst>
                <a:gd name="adj" fmla="val 25000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4787640" y="4587480"/>
              <a:ext cx="241200" cy="152640"/>
            </a:xfrm>
            <a:prstGeom prst="cube">
              <a:avLst>
                <a:gd name="adj" fmla="val 25000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4" name="monitor"/>
          <p:cNvSpPr/>
          <p:nvPr/>
        </p:nvSpPr>
        <p:spPr>
          <a:xfrm>
            <a:off x="7289640" y="4770360"/>
            <a:ext cx="559080" cy="642960"/>
          </a:xfrm>
          <a:custGeom>
            <a:avLst/>
            <a:gdLst>
              <a:gd name="textAreaLeft" fmla="*/ 30960 w 559080"/>
              <a:gd name="textAreaRight" fmla="*/ 536040 w 559080"/>
              <a:gd name="textAreaTop" fmla="*/ 671400 h 642960"/>
              <a:gd name="textAreaBottom" fmla="*/ 845280 h 642960"/>
              <a:gd name="GluePoint1X" fmla="*/ 6837 w 21600"/>
              <a:gd name="GluePoint1Y" fmla="*/ 21600 h 21600"/>
              <a:gd name="GluePoint2X" fmla="*/ 3108 w 21600"/>
              <a:gd name="GluePoint2Y" fmla="*/ 19849 h 21600"/>
              <a:gd name="GluePoint3X" fmla="*/ 0 w 21600"/>
              <a:gd name="GluePoint3Y" fmla="*/ 15178 h 21600"/>
              <a:gd name="GluePoint4X" fmla="*/ 0 w 21600"/>
              <a:gd name="GluePoint4Y" fmla="*/ 10508 h 21600"/>
              <a:gd name="GluePoint5X" fmla="*/ 0 w 21600"/>
              <a:gd name="GluePoint5Y" fmla="*/ 3941 h 21600"/>
              <a:gd name="GluePoint6X" fmla="*/ 8081 w 21600"/>
              <a:gd name="GluePoint6Y" fmla="*/ 1168 h 21600"/>
              <a:gd name="GluePoint7X" fmla="*/ 17871 w 21600"/>
              <a:gd name="GluePoint7Y" fmla="*/ 0 h 21600"/>
              <a:gd name="GluePoint8X" fmla="*/ 21600 w 21600"/>
              <a:gd name="GluePoint8Y" fmla="*/ 1751 h 21600"/>
              <a:gd name="GluePoint9X" fmla="*/ 21600 w 21600"/>
              <a:gd name="GluePoint9Y" fmla="*/ 10508 h 21600"/>
              <a:gd name="GluePoint10X" fmla="*/ 21600 w 21600"/>
              <a:gd name="GluePoint10Y" fmla="*/ 16346 h 21600"/>
              <a:gd name="GluePoint11X" fmla="*/ 10722 w 21600"/>
              <a:gd name="GluePoint11Y" fmla="*/ 20286 h 21600"/>
              <a:gd name="GluePoint12X" fmla="*/ 0 w 21600"/>
              <a:gd name="GluePoint12Y" fmla="*/ 10508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  <a:cxn ang="0">
                <a:pos x="GluePoint11X" y="GluePoint11Y"/>
              </a:cxn>
              <a:cxn ang="0">
                <a:pos x="GluePoint12X" y="GluePoint12Y"/>
              </a:cxn>
            </a:cxnLst>
            <a:rect l="textAreaLeft" t="textAreaTop" r="textAreaRight" b="textAreaBottom"/>
            <a:pathLst>
              <a:path w="21600" h="21600">
                <a:moveTo>
                  <a:pt x="6837" y="21600"/>
                </a:moveTo>
                <a:lnTo>
                  <a:pt x="3108" y="19849"/>
                </a:lnTo>
                <a:lnTo>
                  <a:pt x="3108" y="17659"/>
                </a:lnTo>
                <a:lnTo>
                  <a:pt x="0" y="15178"/>
                </a:lnTo>
                <a:lnTo>
                  <a:pt x="0" y="10508"/>
                </a:lnTo>
                <a:lnTo>
                  <a:pt x="0" y="3941"/>
                </a:lnTo>
                <a:lnTo>
                  <a:pt x="8081" y="1168"/>
                </a:lnTo>
                <a:lnTo>
                  <a:pt x="10722" y="1605"/>
                </a:lnTo>
                <a:lnTo>
                  <a:pt x="12587" y="1751"/>
                </a:lnTo>
                <a:lnTo>
                  <a:pt x="17871" y="0"/>
                </a:lnTo>
                <a:lnTo>
                  <a:pt x="21600" y="1751"/>
                </a:lnTo>
                <a:lnTo>
                  <a:pt x="21600" y="10508"/>
                </a:lnTo>
                <a:lnTo>
                  <a:pt x="21600" y="16346"/>
                </a:lnTo>
                <a:lnTo>
                  <a:pt x="10722" y="20286"/>
                </a:lnTo>
                <a:lnTo>
                  <a:pt x="6837" y="21600"/>
                </a:lnTo>
                <a:close/>
              </a:path>
              <a:path w="21600" h="21600">
                <a:moveTo>
                  <a:pt x="3108" y="5254"/>
                </a:moveTo>
                <a:lnTo>
                  <a:pt x="2642" y="4962"/>
                </a:lnTo>
                <a:lnTo>
                  <a:pt x="777" y="4232"/>
                </a:lnTo>
                <a:lnTo>
                  <a:pt x="155" y="3941"/>
                </a:lnTo>
                <a:moveTo>
                  <a:pt x="6837" y="7005"/>
                </a:moveTo>
                <a:lnTo>
                  <a:pt x="6216" y="6714"/>
                </a:lnTo>
                <a:lnTo>
                  <a:pt x="3885" y="5546"/>
                </a:lnTo>
                <a:lnTo>
                  <a:pt x="3108" y="5254"/>
                </a:lnTo>
                <a:moveTo>
                  <a:pt x="19735" y="14595"/>
                </a:moveTo>
                <a:lnTo>
                  <a:pt x="19735" y="4816"/>
                </a:lnTo>
                <a:lnTo>
                  <a:pt x="9790" y="8319"/>
                </a:lnTo>
                <a:lnTo>
                  <a:pt x="9790" y="18243"/>
                </a:lnTo>
                <a:lnTo>
                  <a:pt x="19735" y="14595"/>
                </a:lnTo>
                <a:moveTo>
                  <a:pt x="3108" y="17659"/>
                </a:moveTo>
                <a:lnTo>
                  <a:pt x="3108" y="5254"/>
                </a:lnTo>
                <a:lnTo>
                  <a:pt x="12742" y="1751"/>
                </a:lnTo>
                <a:moveTo>
                  <a:pt x="21600" y="1751"/>
                </a:moveTo>
                <a:lnTo>
                  <a:pt x="6837" y="7005"/>
                </a:lnTo>
                <a:lnTo>
                  <a:pt x="6837" y="21600"/>
                </a:lnTo>
              </a:path>
            </a:pathLst>
          </a:cu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75" name=""/>
          <p:cNvCxnSpPr>
            <a:stCxn id="274" idx="11"/>
            <a:endCxn id="255" idx="12"/>
          </p:cNvCxnSpPr>
          <p:nvPr/>
        </p:nvCxnSpPr>
        <p:spPr>
          <a:xfrm flipH="1" flipV="1">
            <a:off x="5970240" y="4193640"/>
            <a:ext cx="1319760" cy="69480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sm" type="triangle" w="sm"/>
            <a:tailEnd len="sm" type="triangle" w="lg"/>
          </a:ln>
        </p:spPr>
      </p:cxnSp>
      <p:grpSp>
        <p:nvGrpSpPr>
          <p:cNvPr id="276" name=""/>
          <p:cNvGrpSpPr/>
          <p:nvPr/>
        </p:nvGrpSpPr>
        <p:grpSpPr>
          <a:xfrm>
            <a:off x="6451560" y="4048200"/>
            <a:ext cx="406080" cy="526680"/>
            <a:chOff x="6451560" y="4048200"/>
            <a:chExt cx="406080" cy="526680"/>
          </a:xfrm>
        </p:grpSpPr>
        <p:sp>
          <p:nvSpPr>
            <p:cNvPr id="277" name=""/>
            <p:cNvSpPr/>
            <p:nvPr/>
          </p:nvSpPr>
          <p:spPr>
            <a:xfrm>
              <a:off x="6451560" y="4048200"/>
              <a:ext cx="203040" cy="175320"/>
            </a:xfrm>
            <a:prstGeom prst="cube">
              <a:avLst>
                <a:gd name="adj" fmla="val 25000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6654600" y="4048200"/>
              <a:ext cx="203040" cy="175320"/>
            </a:xfrm>
            <a:prstGeom prst="cube">
              <a:avLst>
                <a:gd name="adj" fmla="val 25000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6553080" y="4223520"/>
              <a:ext cx="203040" cy="175320"/>
            </a:xfrm>
            <a:prstGeom prst="cube">
              <a:avLst>
                <a:gd name="adj" fmla="val 25000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6451560" y="4223520"/>
              <a:ext cx="101520" cy="175320"/>
            </a:xfrm>
            <a:prstGeom prst="cube">
              <a:avLst>
                <a:gd name="adj" fmla="val 25000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6756120" y="4223520"/>
              <a:ext cx="101520" cy="175320"/>
            </a:xfrm>
            <a:prstGeom prst="cube">
              <a:avLst>
                <a:gd name="adj" fmla="val 25000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6451560" y="4399200"/>
              <a:ext cx="203040" cy="175680"/>
            </a:xfrm>
            <a:prstGeom prst="cube">
              <a:avLst>
                <a:gd name="adj" fmla="val 25000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6654600" y="4399200"/>
              <a:ext cx="203040" cy="175680"/>
            </a:xfrm>
            <a:prstGeom prst="cube">
              <a:avLst>
                <a:gd name="adj" fmla="val 25000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4" name=""/>
          <p:cNvSpPr/>
          <p:nvPr/>
        </p:nvSpPr>
        <p:spPr>
          <a:xfrm>
            <a:off x="3276720" y="1066680"/>
            <a:ext cx="5867280" cy="0"/>
          </a:xfrm>
          <a:prstGeom prst="line">
            <a:avLst/>
          </a:prstGeom>
          <a:ln w="57240">
            <a:solidFill>
              <a:srgbClr val="6666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76320" y="1066680"/>
            <a:ext cx="3200400" cy="0"/>
          </a:xfrm>
          <a:prstGeom prst="line">
            <a:avLst/>
          </a:prstGeom>
          <a:ln w="57240">
            <a:solidFill>
              <a:srgbClr val="ffcc66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457200" y="1996920"/>
            <a:ext cx="15238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Beachfire hosting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1979640" y="1463760"/>
            <a:ext cx="725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Your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Teams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6499800" y="2895480"/>
            <a:ext cx="1132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Teams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monitor"/>
          <p:cNvSpPr/>
          <p:nvPr/>
        </p:nvSpPr>
        <p:spPr>
          <a:xfrm>
            <a:off x="6997680" y="1592280"/>
            <a:ext cx="660600" cy="684360"/>
          </a:xfrm>
          <a:custGeom>
            <a:avLst/>
            <a:gdLst>
              <a:gd name="textAreaLeft" fmla="*/ 36720 w 660600"/>
              <a:gd name="textAreaRight" fmla="*/ 633600 w 660600"/>
              <a:gd name="textAreaTop" fmla="*/ 714600 h 684360"/>
              <a:gd name="textAreaBottom" fmla="*/ 899640 h 684360"/>
              <a:gd name="GluePoint1X" fmla="*/ 6837 w 21600"/>
              <a:gd name="GluePoint1Y" fmla="*/ 21600 h 21600"/>
              <a:gd name="GluePoint2X" fmla="*/ 3108 w 21600"/>
              <a:gd name="GluePoint2Y" fmla="*/ 19849 h 21600"/>
              <a:gd name="GluePoint3X" fmla="*/ 0 w 21600"/>
              <a:gd name="GluePoint3Y" fmla="*/ 15178 h 21600"/>
              <a:gd name="GluePoint4X" fmla="*/ 0 w 21600"/>
              <a:gd name="GluePoint4Y" fmla="*/ 10508 h 21600"/>
              <a:gd name="GluePoint5X" fmla="*/ 0 w 21600"/>
              <a:gd name="GluePoint5Y" fmla="*/ 3941 h 21600"/>
              <a:gd name="GluePoint6X" fmla="*/ 8081 w 21600"/>
              <a:gd name="GluePoint6Y" fmla="*/ 1168 h 21600"/>
              <a:gd name="GluePoint7X" fmla="*/ 17871 w 21600"/>
              <a:gd name="GluePoint7Y" fmla="*/ 0 h 21600"/>
              <a:gd name="GluePoint8X" fmla="*/ 21600 w 21600"/>
              <a:gd name="GluePoint8Y" fmla="*/ 1751 h 21600"/>
              <a:gd name="GluePoint9X" fmla="*/ 21600 w 21600"/>
              <a:gd name="GluePoint9Y" fmla="*/ 10508 h 21600"/>
              <a:gd name="GluePoint10X" fmla="*/ 21600 w 21600"/>
              <a:gd name="GluePoint10Y" fmla="*/ 16346 h 21600"/>
              <a:gd name="GluePoint11X" fmla="*/ 10722 w 21600"/>
              <a:gd name="GluePoint11Y" fmla="*/ 20286 h 21600"/>
              <a:gd name="GluePoint12X" fmla="*/ 0 w 21600"/>
              <a:gd name="GluePoint12Y" fmla="*/ 15178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  <a:cxn ang="0">
                <a:pos x="GluePoint11X" y="GluePoint11Y"/>
              </a:cxn>
              <a:cxn ang="0">
                <a:pos x="GluePoint12X" y="GluePoint12Y"/>
              </a:cxn>
            </a:cxnLst>
            <a:rect l="textAreaLeft" t="textAreaTop" r="textAreaRight" b="textAreaBottom"/>
            <a:pathLst>
              <a:path w="21600" h="21600">
                <a:moveTo>
                  <a:pt x="6837" y="21600"/>
                </a:moveTo>
                <a:lnTo>
                  <a:pt x="3108" y="19849"/>
                </a:lnTo>
                <a:lnTo>
                  <a:pt x="3108" y="17659"/>
                </a:lnTo>
                <a:lnTo>
                  <a:pt x="0" y="15178"/>
                </a:lnTo>
                <a:lnTo>
                  <a:pt x="0" y="10508"/>
                </a:lnTo>
                <a:lnTo>
                  <a:pt x="0" y="3941"/>
                </a:lnTo>
                <a:lnTo>
                  <a:pt x="8081" y="1168"/>
                </a:lnTo>
                <a:lnTo>
                  <a:pt x="10722" y="1605"/>
                </a:lnTo>
                <a:lnTo>
                  <a:pt x="12587" y="1751"/>
                </a:lnTo>
                <a:lnTo>
                  <a:pt x="17871" y="0"/>
                </a:lnTo>
                <a:lnTo>
                  <a:pt x="21600" y="1751"/>
                </a:lnTo>
                <a:lnTo>
                  <a:pt x="21600" y="10508"/>
                </a:lnTo>
                <a:lnTo>
                  <a:pt x="21600" y="16346"/>
                </a:lnTo>
                <a:lnTo>
                  <a:pt x="10722" y="20286"/>
                </a:lnTo>
                <a:lnTo>
                  <a:pt x="6837" y="21600"/>
                </a:lnTo>
                <a:close/>
              </a:path>
              <a:path w="21600" h="21600">
                <a:moveTo>
                  <a:pt x="3108" y="5254"/>
                </a:moveTo>
                <a:lnTo>
                  <a:pt x="2642" y="4962"/>
                </a:lnTo>
                <a:lnTo>
                  <a:pt x="777" y="4232"/>
                </a:lnTo>
                <a:lnTo>
                  <a:pt x="155" y="3941"/>
                </a:lnTo>
                <a:moveTo>
                  <a:pt x="6837" y="7005"/>
                </a:moveTo>
                <a:lnTo>
                  <a:pt x="6216" y="6714"/>
                </a:lnTo>
                <a:lnTo>
                  <a:pt x="3885" y="5546"/>
                </a:lnTo>
                <a:lnTo>
                  <a:pt x="3108" y="5254"/>
                </a:lnTo>
                <a:moveTo>
                  <a:pt x="19735" y="14595"/>
                </a:moveTo>
                <a:lnTo>
                  <a:pt x="19735" y="4816"/>
                </a:lnTo>
                <a:lnTo>
                  <a:pt x="9790" y="8319"/>
                </a:lnTo>
                <a:lnTo>
                  <a:pt x="9790" y="18243"/>
                </a:lnTo>
                <a:lnTo>
                  <a:pt x="19735" y="14595"/>
                </a:lnTo>
                <a:moveTo>
                  <a:pt x="3108" y="17659"/>
                </a:moveTo>
                <a:lnTo>
                  <a:pt x="3108" y="5254"/>
                </a:lnTo>
                <a:lnTo>
                  <a:pt x="12742" y="1751"/>
                </a:lnTo>
                <a:moveTo>
                  <a:pt x="21600" y="1751"/>
                </a:moveTo>
                <a:lnTo>
                  <a:pt x="6837" y="7005"/>
                </a:lnTo>
                <a:lnTo>
                  <a:pt x="6837" y="21600"/>
                </a:lnTo>
              </a:path>
            </a:pathLst>
          </a:cu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monitor"/>
          <p:cNvSpPr/>
          <p:nvPr/>
        </p:nvSpPr>
        <p:spPr>
          <a:xfrm flipH="1">
            <a:off x="2666880" y="1752480"/>
            <a:ext cx="720720" cy="746280"/>
          </a:xfrm>
          <a:custGeom>
            <a:avLst/>
            <a:gdLst>
              <a:gd name="textAreaLeft" fmla="*/ 40320 w 720720"/>
              <a:gd name="textAreaRight" fmla="*/ 691560 w 720720"/>
              <a:gd name="textAreaTop" fmla="*/ 779400 h 746280"/>
              <a:gd name="textAreaBottom" fmla="*/ 981000 h 746280"/>
              <a:gd name="GluePoint1X" fmla="*/ 6837 w 21600"/>
              <a:gd name="GluePoint1Y" fmla="*/ 21600 h 21600"/>
              <a:gd name="GluePoint2X" fmla="*/ 3108 w 21600"/>
              <a:gd name="GluePoint2Y" fmla="*/ 19849 h 21600"/>
              <a:gd name="GluePoint3X" fmla="*/ 0 w 21600"/>
              <a:gd name="GluePoint3Y" fmla="*/ 15178 h 21600"/>
              <a:gd name="GluePoint4X" fmla="*/ 0 w 21600"/>
              <a:gd name="GluePoint4Y" fmla="*/ 10508 h 21600"/>
              <a:gd name="GluePoint5X" fmla="*/ 0 w 21600"/>
              <a:gd name="GluePoint5Y" fmla="*/ 3941 h 21600"/>
              <a:gd name="GluePoint6X" fmla="*/ 8081 w 21600"/>
              <a:gd name="GluePoint6Y" fmla="*/ 1168 h 21600"/>
              <a:gd name="GluePoint7X" fmla="*/ 17871 w 21600"/>
              <a:gd name="GluePoint7Y" fmla="*/ 0 h 21600"/>
              <a:gd name="GluePoint8X" fmla="*/ 21600 w 21600"/>
              <a:gd name="GluePoint8Y" fmla="*/ 1751 h 21600"/>
              <a:gd name="GluePoint9X" fmla="*/ 21600 w 21600"/>
              <a:gd name="GluePoint9Y" fmla="*/ 10508 h 21600"/>
              <a:gd name="GluePoint10X" fmla="*/ 21600 w 21600"/>
              <a:gd name="GluePoint10Y" fmla="*/ 16346 h 21600"/>
              <a:gd name="GluePoint11X" fmla="*/ 10722 w 21600"/>
              <a:gd name="GluePoint11Y" fmla="*/ 20286 h 21600"/>
              <a:gd name="GluePoint12X" fmla="*/ 0 w 21600"/>
              <a:gd name="GluePoint12Y" fmla="*/ 15178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  <a:cxn ang="0">
                <a:pos x="GluePoint11X" y="GluePoint11Y"/>
              </a:cxn>
              <a:cxn ang="0">
                <a:pos x="GluePoint12X" y="GluePoint12Y"/>
              </a:cxn>
            </a:cxnLst>
            <a:rect l="textAreaLeft" t="textAreaTop" r="textAreaRight" b="textAreaBottom"/>
            <a:pathLst>
              <a:path w="21600" h="21600">
                <a:moveTo>
                  <a:pt x="6837" y="21600"/>
                </a:moveTo>
                <a:lnTo>
                  <a:pt x="3108" y="19849"/>
                </a:lnTo>
                <a:lnTo>
                  <a:pt x="3108" y="17659"/>
                </a:lnTo>
                <a:lnTo>
                  <a:pt x="0" y="15178"/>
                </a:lnTo>
                <a:lnTo>
                  <a:pt x="0" y="10508"/>
                </a:lnTo>
                <a:lnTo>
                  <a:pt x="0" y="3941"/>
                </a:lnTo>
                <a:lnTo>
                  <a:pt x="8081" y="1168"/>
                </a:lnTo>
                <a:lnTo>
                  <a:pt x="10722" y="1605"/>
                </a:lnTo>
                <a:lnTo>
                  <a:pt x="12587" y="1751"/>
                </a:lnTo>
                <a:lnTo>
                  <a:pt x="17871" y="0"/>
                </a:lnTo>
                <a:lnTo>
                  <a:pt x="21600" y="1751"/>
                </a:lnTo>
                <a:lnTo>
                  <a:pt x="21600" y="10508"/>
                </a:lnTo>
                <a:lnTo>
                  <a:pt x="21600" y="16346"/>
                </a:lnTo>
                <a:lnTo>
                  <a:pt x="10722" y="20286"/>
                </a:lnTo>
                <a:lnTo>
                  <a:pt x="6837" y="21600"/>
                </a:lnTo>
                <a:close/>
              </a:path>
              <a:path w="21600" h="21600">
                <a:moveTo>
                  <a:pt x="3108" y="5254"/>
                </a:moveTo>
                <a:lnTo>
                  <a:pt x="2642" y="4962"/>
                </a:lnTo>
                <a:lnTo>
                  <a:pt x="777" y="4232"/>
                </a:lnTo>
                <a:lnTo>
                  <a:pt x="155" y="3941"/>
                </a:lnTo>
                <a:moveTo>
                  <a:pt x="6837" y="7005"/>
                </a:moveTo>
                <a:lnTo>
                  <a:pt x="6216" y="6714"/>
                </a:lnTo>
                <a:lnTo>
                  <a:pt x="3885" y="5546"/>
                </a:lnTo>
                <a:lnTo>
                  <a:pt x="3108" y="5254"/>
                </a:lnTo>
                <a:moveTo>
                  <a:pt x="19735" y="14595"/>
                </a:moveTo>
                <a:lnTo>
                  <a:pt x="19735" y="4816"/>
                </a:lnTo>
                <a:lnTo>
                  <a:pt x="9790" y="8319"/>
                </a:lnTo>
                <a:lnTo>
                  <a:pt x="9790" y="18243"/>
                </a:lnTo>
                <a:lnTo>
                  <a:pt x="19735" y="14595"/>
                </a:lnTo>
                <a:moveTo>
                  <a:pt x="3108" y="17659"/>
                </a:moveTo>
                <a:lnTo>
                  <a:pt x="3108" y="5254"/>
                </a:lnTo>
                <a:lnTo>
                  <a:pt x="12742" y="1751"/>
                </a:lnTo>
                <a:moveTo>
                  <a:pt x="21600" y="1751"/>
                </a:moveTo>
                <a:lnTo>
                  <a:pt x="6837" y="7005"/>
                </a:lnTo>
                <a:lnTo>
                  <a:pt x="6837" y="21600"/>
                </a:lnTo>
              </a:path>
            </a:pathLst>
          </a:custGeom>
          <a:solidFill>
            <a:srgbClr val="ff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91" name=""/>
          <p:cNvCxnSpPr>
            <a:stCxn id="289" idx="11"/>
            <a:endCxn id="292" idx="10"/>
          </p:cNvCxnSpPr>
          <p:nvPr/>
        </p:nvCxnSpPr>
        <p:spPr>
          <a:xfrm flipH="1" flipV="1">
            <a:off x="5520600" y="1792440"/>
            <a:ext cx="1477080" cy="13356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sm" type="triangle" w="sm"/>
            <a:tailEnd len="sm" type="triangle" w="lg"/>
          </a:ln>
        </p:spPr>
      </p:cxnSp>
      <p:sp>
        <p:nvSpPr>
          <p:cNvPr id="292" name="modem"/>
          <p:cNvSpPr/>
          <p:nvPr/>
        </p:nvSpPr>
        <p:spPr>
          <a:xfrm>
            <a:off x="4800600" y="1600200"/>
            <a:ext cx="720720" cy="311040"/>
          </a:xfrm>
          <a:custGeom>
            <a:avLst/>
            <a:gdLst>
              <a:gd name="textAreaLeft" fmla="*/ 13320 w 720720"/>
              <a:gd name="textAreaRight" fmla="*/ 707400 w 720720"/>
              <a:gd name="textAreaTop" fmla="*/ 322920 h 311040"/>
              <a:gd name="textAreaBottom" fmla="*/ 432360 h 311040"/>
              <a:gd name="GluePoint1X" fmla="*/ 0 w 21600"/>
              <a:gd name="GluePoint1Y" fmla="*/ 5152 h 21600"/>
              <a:gd name="GluePoint2X" fmla="*/ 2941 w 21600"/>
              <a:gd name="GluePoint2Y" fmla="*/ 0 h 21600"/>
              <a:gd name="GluePoint3X" fmla="*/ 18625 w 21600"/>
              <a:gd name="GluePoint3Y" fmla="*/ 0 h 21600"/>
              <a:gd name="GluePoint4X" fmla="*/ 21600 w 21600"/>
              <a:gd name="GluePoint4Y" fmla="*/ 5152 h 21600"/>
              <a:gd name="GluePoint5X" fmla="*/ 21600 w 21600"/>
              <a:gd name="GluePoint5Y" fmla="*/ 21600 h 21600"/>
              <a:gd name="GluePoint6X" fmla="*/ 0 w 21600"/>
              <a:gd name="GluePoint6Y" fmla="*/ 21600 h 21600"/>
              <a:gd name="GluePoint7X" fmla="*/ 10800 w 21600"/>
              <a:gd name="GluePoint7Y" fmla="*/ 0 h 21600"/>
              <a:gd name="GluePoint8X" fmla="*/ 10800 w 21600"/>
              <a:gd name="GluePoint8Y" fmla="*/ 21600 h 21600"/>
              <a:gd name="GluePoint9X" fmla="*/ 0 w 21600"/>
              <a:gd name="GluePoint9Y" fmla="*/ 13376 h 21600"/>
              <a:gd name="GluePoint10X" fmla="*/ 21600 w 21600"/>
              <a:gd name="GluePoint10Y" fmla="*/ 13376 h 21600"/>
              <a:gd name="GluePoint11X" fmla="*/ 1961 w 21600"/>
              <a:gd name="GluePoint11Y" fmla="*/ 11791 h 21600"/>
              <a:gd name="GluePoint12X" fmla="*/ 21600 w 21600"/>
              <a:gd name="GluePoint12Y" fmla="*/ 5251 h 21600"/>
              <a:gd name="GluePoint13X" fmla="*/ 21600 w 21600"/>
              <a:gd name="GluePoint13Y" fmla="*/ 5251 h 21600"/>
              <a:gd name="GluePoint14X" fmla="*/ 0 w 21600"/>
              <a:gd name="GluePoint14Y" fmla="*/ 5251 h 21600"/>
              <a:gd name="GluePoint15X" fmla="*/ 1961 w 21600"/>
              <a:gd name="GluePoint15Y" fmla="*/ 11791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  <a:cxn ang="0">
                <a:pos x="GluePoint11X" y="GluePoint11Y"/>
              </a:cxn>
              <a:cxn ang="0">
                <a:pos x="GluePoint12X" y="GluePoint12Y"/>
              </a:cxn>
              <a:cxn ang="0">
                <a:pos x="GluePoint13X" y="GluePoint13Y"/>
              </a:cxn>
              <a:cxn ang="0">
                <a:pos x="GluePoint14X" y="GluePoint14Y"/>
              </a:cxn>
              <a:cxn ang="0">
                <a:pos x="GluePoint15X" y="GluePoint15Y"/>
              </a:cxn>
            </a:cxnLst>
            <a:rect l="textAreaLeft" t="textAreaTop" r="textAreaRight" b="textAreaBottom"/>
            <a:pathLst>
              <a:path w="21600" h="21600">
                <a:moveTo>
                  <a:pt x="0" y="5152"/>
                </a:moveTo>
                <a:lnTo>
                  <a:pt x="2941" y="0"/>
                </a:lnTo>
                <a:lnTo>
                  <a:pt x="18625" y="0"/>
                </a:lnTo>
                <a:lnTo>
                  <a:pt x="21600" y="5152"/>
                </a:lnTo>
                <a:lnTo>
                  <a:pt x="21600" y="21600"/>
                </a:lnTo>
                <a:lnTo>
                  <a:pt x="0" y="21600"/>
                </a:lnTo>
                <a:lnTo>
                  <a:pt x="0" y="5152"/>
                </a:lnTo>
                <a:close/>
              </a:path>
              <a:path w="21600" h="21600">
                <a:moveTo>
                  <a:pt x="0" y="5251"/>
                </a:moveTo>
                <a:lnTo>
                  <a:pt x="21600" y="5251"/>
                </a:lnTo>
                <a:moveTo>
                  <a:pt x="1961" y="11791"/>
                </a:moveTo>
                <a:lnTo>
                  <a:pt x="1961" y="14268"/>
                </a:lnTo>
                <a:lnTo>
                  <a:pt x="2806" y="14268"/>
                </a:lnTo>
                <a:lnTo>
                  <a:pt x="2806" y="11791"/>
                </a:lnTo>
                <a:lnTo>
                  <a:pt x="1961" y="11791"/>
                </a:lnTo>
                <a:close/>
              </a:path>
              <a:path w="21600" h="21600">
                <a:moveTo>
                  <a:pt x="3685" y="11791"/>
                </a:moveTo>
                <a:lnTo>
                  <a:pt x="3685" y="14268"/>
                </a:lnTo>
                <a:lnTo>
                  <a:pt x="4530" y="14268"/>
                </a:lnTo>
                <a:lnTo>
                  <a:pt x="4530" y="11791"/>
                </a:lnTo>
                <a:lnTo>
                  <a:pt x="3685" y="11791"/>
                </a:lnTo>
                <a:close/>
              </a:path>
              <a:path w="21600" h="21600">
                <a:moveTo>
                  <a:pt x="5408" y="11791"/>
                </a:moveTo>
                <a:lnTo>
                  <a:pt x="5408" y="14268"/>
                </a:lnTo>
                <a:lnTo>
                  <a:pt x="6254" y="14268"/>
                </a:lnTo>
                <a:lnTo>
                  <a:pt x="6254" y="11791"/>
                </a:lnTo>
                <a:lnTo>
                  <a:pt x="5408" y="11791"/>
                </a:lnTo>
                <a:close/>
              </a:path>
              <a:path w="21600" h="21600">
                <a:moveTo>
                  <a:pt x="7132" y="11791"/>
                </a:moveTo>
                <a:lnTo>
                  <a:pt x="7132" y="14268"/>
                </a:lnTo>
                <a:lnTo>
                  <a:pt x="7977" y="14268"/>
                </a:lnTo>
                <a:lnTo>
                  <a:pt x="7977" y="11791"/>
                </a:lnTo>
                <a:lnTo>
                  <a:pt x="7132" y="11791"/>
                </a:lnTo>
                <a:close/>
              </a:path>
            </a:pathLst>
          </a:cu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monitor"/>
          <p:cNvSpPr/>
          <p:nvPr/>
        </p:nvSpPr>
        <p:spPr>
          <a:xfrm flipH="1">
            <a:off x="2552760" y="2444760"/>
            <a:ext cx="720720" cy="746280"/>
          </a:xfrm>
          <a:custGeom>
            <a:avLst/>
            <a:gdLst>
              <a:gd name="textAreaLeft" fmla="*/ 40320 w 720720"/>
              <a:gd name="textAreaRight" fmla="*/ 691560 w 720720"/>
              <a:gd name="textAreaTop" fmla="*/ 779400 h 746280"/>
              <a:gd name="textAreaBottom" fmla="*/ 981000 h 746280"/>
              <a:gd name="GluePoint1X" fmla="*/ 6837 w 21600"/>
              <a:gd name="GluePoint1Y" fmla="*/ 21600 h 21600"/>
              <a:gd name="GluePoint2X" fmla="*/ 3108 w 21600"/>
              <a:gd name="GluePoint2Y" fmla="*/ 19849 h 21600"/>
              <a:gd name="GluePoint3X" fmla="*/ 0 w 21600"/>
              <a:gd name="GluePoint3Y" fmla="*/ 15178 h 21600"/>
              <a:gd name="GluePoint4X" fmla="*/ 0 w 21600"/>
              <a:gd name="GluePoint4Y" fmla="*/ 10508 h 21600"/>
              <a:gd name="GluePoint5X" fmla="*/ 0 w 21600"/>
              <a:gd name="GluePoint5Y" fmla="*/ 3941 h 21600"/>
              <a:gd name="GluePoint6X" fmla="*/ 8081 w 21600"/>
              <a:gd name="GluePoint6Y" fmla="*/ 1168 h 21600"/>
              <a:gd name="GluePoint7X" fmla="*/ 17871 w 21600"/>
              <a:gd name="GluePoint7Y" fmla="*/ 0 h 21600"/>
              <a:gd name="GluePoint8X" fmla="*/ 21600 w 21600"/>
              <a:gd name="GluePoint8Y" fmla="*/ 1751 h 21600"/>
              <a:gd name="GluePoint9X" fmla="*/ 21600 w 21600"/>
              <a:gd name="GluePoint9Y" fmla="*/ 10508 h 21600"/>
              <a:gd name="GluePoint10X" fmla="*/ 21600 w 21600"/>
              <a:gd name="GluePoint10Y" fmla="*/ 16346 h 21600"/>
              <a:gd name="GluePoint11X" fmla="*/ 10722 w 21600"/>
              <a:gd name="GluePoint11Y" fmla="*/ 20286 h 21600"/>
              <a:gd name="GluePoint12X" fmla="*/ 0 w 21600"/>
              <a:gd name="GluePoint12Y" fmla="*/ 15178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  <a:cxn ang="0">
                <a:pos x="GluePoint11X" y="GluePoint11Y"/>
              </a:cxn>
              <a:cxn ang="0">
                <a:pos x="GluePoint12X" y="GluePoint12Y"/>
              </a:cxn>
            </a:cxnLst>
            <a:rect l="textAreaLeft" t="textAreaTop" r="textAreaRight" b="textAreaBottom"/>
            <a:pathLst>
              <a:path w="21600" h="21600">
                <a:moveTo>
                  <a:pt x="6837" y="21600"/>
                </a:moveTo>
                <a:lnTo>
                  <a:pt x="3108" y="19849"/>
                </a:lnTo>
                <a:lnTo>
                  <a:pt x="3108" y="17659"/>
                </a:lnTo>
                <a:lnTo>
                  <a:pt x="0" y="15178"/>
                </a:lnTo>
                <a:lnTo>
                  <a:pt x="0" y="10508"/>
                </a:lnTo>
                <a:lnTo>
                  <a:pt x="0" y="3941"/>
                </a:lnTo>
                <a:lnTo>
                  <a:pt x="8081" y="1168"/>
                </a:lnTo>
                <a:lnTo>
                  <a:pt x="10722" y="1605"/>
                </a:lnTo>
                <a:lnTo>
                  <a:pt x="12587" y="1751"/>
                </a:lnTo>
                <a:lnTo>
                  <a:pt x="17871" y="0"/>
                </a:lnTo>
                <a:lnTo>
                  <a:pt x="21600" y="1751"/>
                </a:lnTo>
                <a:lnTo>
                  <a:pt x="21600" y="10508"/>
                </a:lnTo>
                <a:lnTo>
                  <a:pt x="21600" y="16346"/>
                </a:lnTo>
                <a:lnTo>
                  <a:pt x="10722" y="20286"/>
                </a:lnTo>
                <a:lnTo>
                  <a:pt x="6837" y="21600"/>
                </a:lnTo>
                <a:close/>
              </a:path>
              <a:path w="21600" h="21600">
                <a:moveTo>
                  <a:pt x="3108" y="5254"/>
                </a:moveTo>
                <a:lnTo>
                  <a:pt x="2642" y="4962"/>
                </a:lnTo>
                <a:lnTo>
                  <a:pt x="777" y="4232"/>
                </a:lnTo>
                <a:lnTo>
                  <a:pt x="155" y="3941"/>
                </a:lnTo>
                <a:moveTo>
                  <a:pt x="6837" y="7005"/>
                </a:moveTo>
                <a:lnTo>
                  <a:pt x="6216" y="6714"/>
                </a:lnTo>
                <a:lnTo>
                  <a:pt x="3885" y="5546"/>
                </a:lnTo>
                <a:lnTo>
                  <a:pt x="3108" y="5254"/>
                </a:lnTo>
                <a:moveTo>
                  <a:pt x="19735" y="14595"/>
                </a:moveTo>
                <a:lnTo>
                  <a:pt x="19735" y="4816"/>
                </a:lnTo>
                <a:lnTo>
                  <a:pt x="9790" y="8319"/>
                </a:lnTo>
                <a:lnTo>
                  <a:pt x="9790" y="18243"/>
                </a:lnTo>
                <a:lnTo>
                  <a:pt x="19735" y="14595"/>
                </a:lnTo>
                <a:moveTo>
                  <a:pt x="3108" y="17659"/>
                </a:moveTo>
                <a:lnTo>
                  <a:pt x="3108" y="5254"/>
                </a:lnTo>
                <a:lnTo>
                  <a:pt x="12742" y="1751"/>
                </a:lnTo>
                <a:moveTo>
                  <a:pt x="21600" y="1751"/>
                </a:moveTo>
                <a:lnTo>
                  <a:pt x="6837" y="7005"/>
                </a:lnTo>
                <a:lnTo>
                  <a:pt x="6837" y="21600"/>
                </a:lnTo>
              </a:path>
            </a:pathLst>
          </a:custGeom>
          <a:solidFill>
            <a:srgbClr val="ff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4478400" y="3063960"/>
            <a:ext cx="1330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Beachfire 24/7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 Center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mainfrm"/>
          <p:cNvSpPr/>
          <p:nvPr/>
        </p:nvSpPr>
        <p:spPr>
          <a:xfrm>
            <a:off x="4800600" y="2362320"/>
            <a:ext cx="720720" cy="615960"/>
          </a:xfrm>
          <a:custGeom>
            <a:avLst/>
            <a:gdLst>
              <a:gd name="textAreaLeft" fmla="*/ 10800 w 720720"/>
              <a:gd name="textAreaRight" fmla="*/ 720360 w 720720"/>
              <a:gd name="textAreaTop" fmla="*/ 632520 h 615960"/>
              <a:gd name="textAreaBottom" fmla="*/ 796320 h 615960"/>
              <a:gd name="GluePoint1X" fmla="*/ 0 w 21600"/>
              <a:gd name="GluePoint1Y" fmla="*/ 0 h 21600"/>
              <a:gd name="GluePoint2X" fmla="*/ 10800 w 21600"/>
              <a:gd name="GluePoint2Y" fmla="*/ 0 h 21600"/>
              <a:gd name="GluePoint3X" fmla="*/ 21600 w 21600"/>
              <a:gd name="GluePoint3Y" fmla="*/ 0 h 21600"/>
              <a:gd name="GluePoint4X" fmla="*/ 21600 w 21600"/>
              <a:gd name="GluePoint4Y" fmla="*/ 10800 h 21600"/>
              <a:gd name="GluePoint5X" fmla="*/ 20603 w 21600"/>
              <a:gd name="GluePoint5Y" fmla="*/ 21600 h 21600"/>
              <a:gd name="GluePoint6X" fmla="*/ 10800 w 21600"/>
              <a:gd name="GluePoint6Y" fmla="*/ 21600 h 21600"/>
              <a:gd name="GluePoint7X" fmla="*/ 1163 w 21600"/>
              <a:gd name="GluePoint7Y" fmla="*/ 21600 h 21600"/>
              <a:gd name="GluePoint8X" fmla="*/ 0 w 21600"/>
              <a:gd name="GluePoint8Y" fmla="*/ 10800 h 21600"/>
              <a:gd name="GluePoint9X" fmla="*/ 21600 w 21600"/>
              <a:gd name="GluePoint9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</a:cxnLst>
            <a:rect l="textAreaLeft" t="textAreaTop" r="textAreaRight" b="textAreaBottom"/>
            <a:pathLst>
              <a:path w="21600" h="21600">
                <a:moveTo>
                  <a:pt x="21600" y="10885"/>
                </a:moveTo>
                <a:lnTo>
                  <a:pt x="21600" y="0"/>
                </a:lnTo>
                <a:lnTo>
                  <a:pt x="10634" y="0"/>
                </a:lnTo>
                <a:lnTo>
                  <a:pt x="0" y="0"/>
                </a:lnTo>
                <a:lnTo>
                  <a:pt x="0" y="10885"/>
                </a:lnTo>
                <a:lnTo>
                  <a:pt x="0" y="19729"/>
                </a:lnTo>
                <a:lnTo>
                  <a:pt x="1163" y="19729"/>
                </a:lnTo>
                <a:lnTo>
                  <a:pt x="1163" y="21600"/>
                </a:lnTo>
                <a:lnTo>
                  <a:pt x="10800" y="21600"/>
                </a:lnTo>
                <a:lnTo>
                  <a:pt x="20603" y="21600"/>
                </a:lnTo>
                <a:lnTo>
                  <a:pt x="20603" y="19729"/>
                </a:lnTo>
                <a:lnTo>
                  <a:pt x="21600" y="19729"/>
                </a:lnTo>
                <a:lnTo>
                  <a:pt x="21600" y="10885"/>
                </a:lnTo>
                <a:close/>
              </a:path>
              <a:path w="21600" h="21600">
                <a:moveTo>
                  <a:pt x="1163" y="19729"/>
                </a:moveTo>
                <a:lnTo>
                  <a:pt x="4320" y="19729"/>
                </a:lnTo>
                <a:lnTo>
                  <a:pt x="16449" y="19729"/>
                </a:lnTo>
                <a:lnTo>
                  <a:pt x="20603" y="19729"/>
                </a:lnTo>
                <a:lnTo>
                  <a:pt x="1163" y="19729"/>
                </a:lnTo>
                <a:moveTo>
                  <a:pt x="1495" y="2381"/>
                </a:moveTo>
                <a:lnTo>
                  <a:pt x="2160" y="2381"/>
                </a:lnTo>
                <a:lnTo>
                  <a:pt x="4985" y="2381"/>
                </a:lnTo>
                <a:lnTo>
                  <a:pt x="5982" y="2381"/>
                </a:lnTo>
                <a:lnTo>
                  <a:pt x="1495" y="2381"/>
                </a:lnTo>
                <a:lnTo>
                  <a:pt x="1495" y="3402"/>
                </a:lnTo>
                <a:lnTo>
                  <a:pt x="2160" y="3402"/>
                </a:lnTo>
                <a:lnTo>
                  <a:pt x="4985" y="3402"/>
                </a:lnTo>
                <a:lnTo>
                  <a:pt x="5982" y="3402"/>
                </a:lnTo>
                <a:lnTo>
                  <a:pt x="1495" y="3402"/>
                </a:lnTo>
                <a:lnTo>
                  <a:pt x="1495" y="4422"/>
                </a:lnTo>
                <a:lnTo>
                  <a:pt x="2160" y="4422"/>
                </a:lnTo>
                <a:lnTo>
                  <a:pt x="4985" y="4422"/>
                </a:lnTo>
                <a:lnTo>
                  <a:pt x="5982" y="4422"/>
                </a:lnTo>
                <a:lnTo>
                  <a:pt x="1495" y="4422"/>
                </a:lnTo>
                <a:lnTo>
                  <a:pt x="1495" y="5443"/>
                </a:lnTo>
                <a:lnTo>
                  <a:pt x="2160" y="5443"/>
                </a:lnTo>
                <a:lnTo>
                  <a:pt x="4985" y="5443"/>
                </a:lnTo>
                <a:lnTo>
                  <a:pt x="5982" y="5443"/>
                </a:lnTo>
                <a:lnTo>
                  <a:pt x="1495" y="5443"/>
                </a:lnTo>
                <a:lnTo>
                  <a:pt x="1495" y="6463"/>
                </a:lnTo>
                <a:lnTo>
                  <a:pt x="2160" y="6463"/>
                </a:lnTo>
                <a:lnTo>
                  <a:pt x="4985" y="6463"/>
                </a:lnTo>
                <a:lnTo>
                  <a:pt x="5982" y="6463"/>
                </a:lnTo>
                <a:lnTo>
                  <a:pt x="1495" y="6463"/>
                </a:lnTo>
                <a:lnTo>
                  <a:pt x="1495" y="7483"/>
                </a:lnTo>
                <a:lnTo>
                  <a:pt x="2160" y="7483"/>
                </a:lnTo>
                <a:lnTo>
                  <a:pt x="4985" y="7483"/>
                </a:lnTo>
                <a:lnTo>
                  <a:pt x="5982" y="7483"/>
                </a:lnTo>
                <a:lnTo>
                  <a:pt x="1495" y="7483"/>
                </a:lnTo>
                <a:lnTo>
                  <a:pt x="1495" y="8504"/>
                </a:lnTo>
                <a:lnTo>
                  <a:pt x="2160" y="8504"/>
                </a:lnTo>
                <a:lnTo>
                  <a:pt x="4985" y="8504"/>
                </a:lnTo>
                <a:lnTo>
                  <a:pt x="5982" y="8504"/>
                </a:lnTo>
                <a:lnTo>
                  <a:pt x="1495" y="8504"/>
                </a:lnTo>
                <a:lnTo>
                  <a:pt x="1495" y="9524"/>
                </a:lnTo>
                <a:lnTo>
                  <a:pt x="2160" y="9524"/>
                </a:lnTo>
                <a:lnTo>
                  <a:pt x="4985" y="9524"/>
                </a:lnTo>
                <a:lnTo>
                  <a:pt x="5982" y="9524"/>
                </a:lnTo>
                <a:lnTo>
                  <a:pt x="1495" y="9524"/>
                </a:lnTo>
                <a:lnTo>
                  <a:pt x="1495" y="10545"/>
                </a:lnTo>
                <a:lnTo>
                  <a:pt x="2160" y="10545"/>
                </a:lnTo>
                <a:lnTo>
                  <a:pt x="4985" y="10545"/>
                </a:lnTo>
                <a:lnTo>
                  <a:pt x="5982" y="10545"/>
                </a:lnTo>
                <a:lnTo>
                  <a:pt x="1495" y="10545"/>
                </a:lnTo>
                <a:lnTo>
                  <a:pt x="1495" y="11565"/>
                </a:lnTo>
                <a:lnTo>
                  <a:pt x="2160" y="11565"/>
                </a:lnTo>
                <a:lnTo>
                  <a:pt x="4985" y="11565"/>
                </a:lnTo>
                <a:lnTo>
                  <a:pt x="5982" y="11565"/>
                </a:lnTo>
                <a:lnTo>
                  <a:pt x="1495" y="11565"/>
                </a:lnTo>
                <a:lnTo>
                  <a:pt x="1495" y="12586"/>
                </a:lnTo>
                <a:lnTo>
                  <a:pt x="2160" y="12586"/>
                </a:lnTo>
                <a:lnTo>
                  <a:pt x="4985" y="12586"/>
                </a:lnTo>
                <a:lnTo>
                  <a:pt x="5982" y="12586"/>
                </a:lnTo>
                <a:lnTo>
                  <a:pt x="1495" y="12586"/>
                </a:lnTo>
                <a:lnTo>
                  <a:pt x="1495" y="13606"/>
                </a:lnTo>
                <a:lnTo>
                  <a:pt x="2160" y="13606"/>
                </a:lnTo>
                <a:lnTo>
                  <a:pt x="4985" y="13606"/>
                </a:lnTo>
                <a:lnTo>
                  <a:pt x="5982" y="13606"/>
                </a:lnTo>
                <a:lnTo>
                  <a:pt x="1495" y="13606"/>
                </a:lnTo>
                <a:lnTo>
                  <a:pt x="1495" y="14627"/>
                </a:lnTo>
                <a:lnTo>
                  <a:pt x="2160" y="14627"/>
                </a:lnTo>
                <a:lnTo>
                  <a:pt x="4985" y="14627"/>
                </a:lnTo>
                <a:lnTo>
                  <a:pt x="5982" y="14627"/>
                </a:lnTo>
                <a:lnTo>
                  <a:pt x="1495" y="14627"/>
                </a:lnTo>
                <a:lnTo>
                  <a:pt x="1495" y="15647"/>
                </a:lnTo>
                <a:lnTo>
                  <a:pt x="2160" y="15647"/>
                </a:lnTo>
                <a:lnTo>
                  <a:pt x="4985" y="15647"/>
                </a:lnTo>
                <a:lnTo>
                  <a:pt x="5982" y="15647"/>
                </a:lnTo>
                <a:lnTo>
                  <a:pt x="1495" y="15647"/>
                </a:lnTo>
                <a:lnTo>
                  <a:pt x="1495" y="16668"/>
                </a:lnTo>
                <a:lnTo>
                  <a:pt x="2160" y="16668"/>
                </a:lnTo>
                <a:lnTo>
                  <a:pt x="4985" y="16668"/>
                </a:lnTo>
                <a:lnTo>
                  <a:pt x="5982" y="16668"/>
                </a:lnTo>
                <a:lnTo>
                  <a:pt x="1495" y="16668"/>
                </a:lnTo>
                <a:lnTo>
                  <a:pt x="1495" y="17688"/>
                </a:lnTo>
                <a:lnTo>
                  <a:pt x="2160" y="17688"/>
                </a:lnTo>
                <a:lnTo>
                  <a:pt x="4985" y="17688"/>
                </a:lnTo>
                <a:lnTo>
                  <a:pt x="5982" y="17688"/>
                </a:lnTo>
                <a:lnTo>
                  <a:pt x="1495" y="17688"/>
                </a:lnTo>
                <a:moveTo>
                  <a:pt x="1994" y="19729"/>
                </a:moveTo>
                <a:lnTo>
                  <a:pt x="1994" y="20069"/>
                </a:lnTo>
                <a:lnTo>
                  <a:pt x="1994" y="21260"/>
                </a:lnTo>
                <a:lnTo>
                  <a:pt x="1994" y="21600"/>
                </a:lnTo>
                <a:lnTo>
                  <a:pt x="1994" y="19729"/>
                </a:lnTo>
                <a:lnTo>
                  <a:pt x="2658" y="19729"/>
                </a:lnTo>
                <a:lnTo>
                  <a:pt x="2658" y="20069"/>
                </a:lnTo>
                <a:lnTo>
                  <a:pt x="2658" y="21260"/>
                </a:lnTo>
                <a:lnTo>
                  <a:pt x="2658" y="21600"/>
                </a:lnTo>
                <a:lnTo>
                  <a:pt x="2658" y="19729"/>
                </a:lnTo>
                <a:lnTo>
                  <a:pt x="3489" y="19729"/>
                </a:lnTo>
                <a:lnTo>
                  <a:pt x="3489" y="20069"/>
                </a:lnTo>
                <a:lnTo>
                  <a:pt x="3489" y="21260"/>
                </a:lnTo>
                <a:lnTo>
                  <a:pt x="3489" y="21600"/>
                </a:lnTo>
                <a:lnTo>
                  <a:pt x="3489" y="19729"/>
                </a:lnTo>
                <a:lnTo>
                  <a:pt x="4320" y="19729"/>
                </a:lnTo>
                <a:lnTo>
                  <a:pt x="4320" y="20069"/>
                </a:lnTo>
                <a:lnTo>
                  <a:pt x="4320" y="21260"/>
                </a:lnTo>
                <a:lnTo>
                  <a:pt x="4320" y="21600"/>
                </a:lnTo>
                <a:lnTo>
                  <a:pt x="4320" y="19729"/>
                </a:lnTo>
                <a:lnTo>
                  <a:pt x="5151" y="19729"/>
                </a:lnTo>
                <a:lnTo>
                  <a:pt x="5151" y="20069"/>
                </a:lnTo>
                <a:lnTo>
                  <a:pt x="5151" y="21260"/>
                </a:lnTo>
                <a:lnTo>
                  <a:pt x="5151" y="21600"/>
                </a:lnTo>
                <a:lnTo>
                  <a:pt x="5151" y="19729"/>
                </a:lnTo>
                <a:lnTo>
                  <a:pt x="5982" y="19729"/>
                </a:lnTo>
                <a:lnTo>
                  <a:pt x="5982" y="20069"/>
                </a:lnTo>
                <a:lnTo>
                  <a:pt x="5982" y="21260"/>
                </a:lnTo>
                <a:lnTo>
                  <a:pt x="5982" y="21600"/>
                </a:lnTo>
                <a:lnTo>
                  <a:pt x="5982" y="19729"/>
                </a:lnTo>
                <a:lnTo>
                  <a:pt x="6812" y="19729"/>
                </a:lnTo>
                <a:lnTo>
                  <a:pt x="6812" y="20069"/>
                </a:lnTo>
                <a:lnTo>
                  <a:pt x="6812" y="21260"/>
                </a:lnTo>
                <a:lnTo>
                  <a:pt x="6812" y="21600"/>
                </a:lnTo>
                <a:lnTo>
                  <a:pt x="6812" y="19729"/>
                </a:lnTo>
                <a:lnTo>
                  <a:pt x="7643" y="19729"/>
                </a:lnTo>
                <a:lnTo>
                  <a:pt x="7643" y="20069"/>
                </a:lnTo>
                <a:lnTo>
                  <a:pt x="7643" y="21260"/>
                </a:lnTo>
                <a:lnTo>
                  <a:pt x="7643" y="21600"/>
                </a:lnTo>
                <a:lnTo>
                  <a:pt x="7643" y="19729"/>
                </a:lnTo>
                <a:lnTo>
                  <a:pt x="8474" y="19729"/>
                </a:lnTo>
                <a:lnTo>
                  <a:pt x="8474" y="20069"/>
                </a:lnTo>
                <a:lnTo>
                  <a:pt x="8474" y="21260"/>
                </a:lnTo>
                <a:lnTo>
                  <a:pt x="8474" y="21600"/>
                </a:lnTo>
                <a:lnTo>
                  <a:pt x="8474" y="19729"/>
                </a:lnTo>
                <a:lnTo>
                  <a:pt x="9305" y="19729"/>
                </a:lnTo>
                <a:lnTo>
                  <a:pt x="9305" y="20069"/>
                </a:lnTo>
                <a:lnTo>
                  <a:pt x="9305" y="21260"/>
                </a:lnTo>
                <a:lnTo>
                  <a:pt x="9305" y="21600"/>
                </a:lnTo>
                <a:lnTo>
                  <a:pt x="9305" y="19729"/>
                </a:lnTo>
                <a:lnTo>
                  <a:pt x="10135" y="19729"/>
                </a:lnTo>
                <a:lnTo>
                  <a:pt x="10135" y="20069"/>
                </a:lnTo>
                <a:lnTo>
                  <a:pt x="10135" y="21260"/>
                </a:lnTo>
                <a:lnTo>
                  <a:pt x="10135" y="21600"/>
                </a:lnTo>
                <a:lnTo>
                  <a:pt x="10135" y="19729"/>
                </a:lnTo>
                <a:lnTo>
                  <a:pt x="10966" y="19729"/>
                </a:lnTo>
                <a:lnTo>
                  <a:pt x="10966" y="20069"/>
                </a:lnTo>
                <a:lnTo>
                  <a:pt x="10966" y="21260"/>
                </a:lnTo>
                <a:lnTo>
                  <a:pt x="10966" y="21600"/>
                </a:lnTo>
                <a:lnTo>
                  <a:pt x="10966" y="19729"/>
                </a:lnTo>
                <a:lnTo>
                  <a:pt x="11797" y="19729"/>
                </a:lnTo>
                <a:lnTo>
                  <a:pt x="11797" y="20069"/>
                </a:lnTo>
                <a:lnTo>
                  <a:pt x="11797" y="21260"/>
                </a:lnTo>
                <a:lnTo>
                  <a:pt x="11797" y="21600"/>
                </a:lnTo>
                <a:lnTo>
                  <a:pt x="11797" y="19729"/>
                </a:lnTo>
                <a:lnTo>
                  <a:pt x="12462" y="19729"/>
                </a:lnTo>
                <a:lnTo>
                  <a:pt x="12462" y="20069"/>
                </a:lnTo>
                <a:lnTo>
                  <a:pt x="12462" y="21260"/>
                </a:lnTo>
                <a:lnTo>
                  <a:pt x="12462" y="21600"/>
                </a:lnTo>
                <a:lnTo>
                  <a:pt x="12462" y="19729"/>
                </a:lnTo>
                <a:lnTo>
                  <a:pt x="13292" y="19729"/>
                </a:lnTo>
                <a:lnTo>
                  <a:pt x="13292" y="20069"/>
                </a:lnTo>
                <a:lnTo>
                  <a:pt x="13292" y="21260"/>
                </a:lnTo>
                <a:lnTo>
                  <a:pt x="13292" y="21600"/>
                </a:lnTo>
                <a:lnTo>
                  <a:pt x="13292" y="19729"/>
                </a:lnTo>
                <a:lnTo>
                  <a:pt x="14123" y="19729"/>
                </a:lnTo>
                <a:lnTo>
                  <a:pt x="14123" y="20069"/>
                </a:lnTo>
                <a:lnTo>
                  <a:pt x="14123" y="21260"/>
                </a:lnTo>
                <a:lnTo>
                  <a:pt x="14123" y="21600"/>
                </a:lnTo>
                <a:lnTo>
                  <a:pt x="14123" y="19729"/>
                </a:lnTo>
                <a:lnTo>
                  <a:pt x="14954" y="19729"/>
                </a:lnTo>
                <a:lnTo>
                  <a:pt x="14954" y="20069"/>
                </a:lnTo>
                <a:lnTo>
                  <a:pt x="14954" y="21260"/>
                </a:lnTo>
                <a:lnTo>
                  <a:pt x="14954" y="21600"/>
                </a:lnTo>
                <a:lnTo>
                  <a:pt x="14954" y="19729"/>
                </a:lnTo>
                <a:lnTo>
                  <a:pt x="15785" y="19729"/>
                </a:lnTo>
                <a:lnTo>
                  <a:pt x="15785" y="20069"/>
                </a:lnTo>
                <a:lnTo>
                  <a:pt x="15785" y="21260"/>
                </a:lnTo>
                <a:lnTo>
                  <a:pt x="15785" y="21600"/>
                </a:lnTo>
                <a:lnTo>
                  <a:pt x="15785" y="19729"/>
                </a:lnTo>
                <a:lnTo>
                  <a:pt x="16615" y="19729"/>
                </a:lnTo>
                <a:lnTo>
                  <a:pt x="16615" y="20069"/>
                </a:lnTo>
                <a:lnTo>
                  <a:pt x="16615" y="21260"/>
                </a:lnTo>
                <a:lnTo>
                  <a:pt x="16615" y="21600"/>
                </a:lnTo>
                <a:lnTo>
                  <a:pt x="16615" y="19729"/>
                </a:lnTo>
                <a:lnTo>
                  <a:pt x="17446" y="19729"/>
                </a:lnTo>
                <a:lnTo>
                  <a:pt x="17446" y="20069"/>
                </a:lnTo>
                <a:lnTo>
                  <a:pt x="17446" y="21260"/>
                </a:lnTo>
                <a:lnTo>
                  <a:pt x="17446" y="21600"/>
                </a:lnTo>
                <a:lnTo>
                  <a:pt x="17446" y="19729"/>
                </a:lnTo>
                <a:lnTo>
                  <a:pt x="18277" y="19729"/>
                </a:lnTo>
                <a:lnTo>
                  <a:pt x="18277" y="20069"/>
                </a:lnTo>
                <a:lnTo>
                  <a:pt x="18277" y="21260"/>
                </a:lnTo>
                <a:lnTo>
                  <a:pt x="18277" y="21600"/>
                </a:lnTo>
                <a:lnTo>
                  <a:pt x="18277" y="19729"/>
                </a:lnTo>
                <a:lnTo>
                  <a:pt x="19108" y="19729"/>
                </a:lnTo>
                <a:lnTo>
                  <a:pt x="19108" y="20069"/>
                </a:lnTo>
                <a:lnTo>
                  <a:pt x="19108" y="21260"/>
                </a:lnTo>
                <a:lnTo>
                  <a:pt x="19108" y="21600"/>
                </a:lnTo>
                <a:lnTo>
                  <a:pt x="19108" y="19729"/>
                </a:lnTo>
                <a:lnTo>
                  <a:pt x="19938" y="19729"/>
                </a:lnTo>
                <a:lnTo>
                  <a:pt x="19938" y="20069"/>
                </a:lnTo>
                <a:lnTo>
                  <a:pt x="19938" y="21260"/>
                </a:lnTo>
                <a:lnTo>
                  <a:pt x="19938" y="21600"/>
                </a:lnTo>
                <a:lnTo>
                  <a:pt x="19938" y="19729"/>
                </a:lnTo>
                <a:moveTo>
                  <a:pt x="1495" y="1531"/>
                </a:moveTo>
                <a:lnTo>
                  <a:pt x="5982" y="1531"/>
                </a:lnTo>
                <a:lnTo>
                  <a:pt x="5982" y="18539"/>
                </a:lnTo>
                <a:lnTo>
                  <a:pt x="1495" y="18539"/>
                </a:lnTo>
                <a:lnTo>
                  <a:pt x="1495" y="1531"/>
                </a:lnTo>
                <a:moveTo>
                  <a:pt x="7311" y="1531"/>
                </a:moveTo>
                <a:lnTo>
                  <a:pt x="7975" y="1531"/>
                </a:lnTo>
                <a:lnTo>
                  <a:pt x="7975" y="8334"/>
                </a:lnTo>
                <a:lnTo>
                  <a:pt x="7311" y="8334"/>
                </a:lnTo>
                <a:lnTo>
                  <a:pt x="7311" y="1531"/>
                </a:lnTo>
                <a:moveTo>
                  <a:pt x="7145" y="9865"/>
                </a:moveTo>
                <a:lnTo>
                  <a:pt x="8142" y="9865"/>
                </a:lnTo>
                <a:lnTo>
                  <a:pt x="8142" y="10715"/>
                </a:lnTo>
                <a:lnTo>
                  <a:pt x="7145" y="10715"/>
                </a:lnTo>
                <a:lnTo>
                  <a:pt x="7145" y="9865"/>
                </a:lnTo>
                <a:moveTo>
                  <a:pt x="8972" y="1531"/>
                </a:moveTo>
                <a:lnTo>
                  <a:pt x="12462" y="1531"/>
                </a:lnTo>
                <a:lnTo>
                  <a:pt x="12462" y="5443"/>
                </a:lnTo>
                <a:lnTo>
                  <a:pt x="8972" y="5443"/>
                </a:lnTo>
                <a:lnTo>
                  <a:pt x="8972" y="1531"/>
                </a:lnTo>
                <a:moveTo>
                  <a:pt x="13625" y="1531"/>
                </a:moveTo>
                <a:lnTo>
                  <a:pt x="20271" y="1531"/>
                </a:lnTo>
                <a:lnTo>
                  <a:pt x="20271" y="5443"/>
                </a:lnTo>
                <a:lnTo>
                  <a:pt x="13625" y="5443"/>
                </a:lnTo>
                <a:lnTo>
                  <a:pt x="13625" y="1531"/>
                </a:lnTo>
                <a:moveTo>
                  <a:pt x="18609" y="6463"/>
                </a:moveTo>
                <a:lnTo>
                  <a:pt x="20437" y="6463"/>
                </a:lnTo>
                <a:lnTo>
                  <a:pt x="20437" y="10885"/>
                </a:lnTo>
                <a:lnTo>
                  <a:pt x="18609" y="10885"/>
                </a:lnTo>
                <a:lnTo>
                  <a:pt x="18609" y="6463"/>
                </a:lnTo>
              </a:path>
            </a:pathLst>
          </a:cu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96" name=""/>
          <p:cNvCxnSpPr>
            <a:stCxn id="292" idx="11"/>
            <a:endCxn id="290" idx="11"/>
          </p:cNvCxnSpPr>
          <p:nvPr/>
        </p:nvCxnSpPr>
        <p:spPr>
          <a:xfrm flipH="1">
            <a:off x="3386880" y="1792080"/>
            <a:ext cx="1413720" cy="32292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sm" type="triangle" w="sm"/>
            <a:tailEnd len="sm" type="triangle" w="lg"/>
          </a:ln>
        </p:spPr>
      </p:cxnSp>
      <p:cxnSp>
        <p:nvCxnSpPr>
          <p:cNvPr id="297" name=""/>
          <p:cNvCxnSpPr>
            <a:stCxn id="292" idx="12"/>
            <a:endCxn id="293" idx="11"/>
          </p:cNvCxnSpPr>
          <p:nvPr/>
        </p:nvCxnSpPr>
        <p:spPr>
          <a:xfrm flipH="1">
            <a:off x="3273120" y="1792080"/>
            <a:ext cx="1527840" cy="101484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sm" type="triangle" w="sm"/>
            <a:tailEnd len="sm" type="triangle" w="lg"/>
          </a:ln>
        </p:spPr>
      </p:cxnSp>
      <p:cxnSp>
        <p:nvCxnSpPr>
          <p:cNvPr id="298" name=""/>
          <p:cNvCxnSpPr>
            <a:stCxn id="295" idx="8"/>
            <a:endCxn id="292" idx="13"/>
          </p:cNvCxnSpPr>
          <p:nvPr/>
        </p:nvCxnSpPr>
        <p:spPr>
          <a:xfrm flipV="1">
            <a:off x="5160600" y="1910520"/>
            <a:ext cx="1080" cy="45180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sm" type="triangle" w="sm"/>
            <a:tailEnd len="sm" type="triangle" w="lg"/>
          </a:ln>
        </p:spPr>
      </p:cxnSp>
      <p:sp>
        <p:nvSpPr>
          <p:cNvPr id="299" name="monitor"/>
          <p:cNvSpPr/>
          <p:nvPr/>
        </p:nvSpPr>
        <p:spPr>
          <a:xfrm>
            <a:off x="6692760" y="2057400"/>
            <a:ext cx="660600" cy="828720"/>
          </a:xfrm>
          <a:custGeom>
            <a:avLst/>
            <a:gdLst>
              <a:gd name="textAreaLeft" fmla="*/ 36720 w 660600"/>
              <a:gd name="textAreaRight" fmla="*/ 633600 w 660600"/>
              <a:gd name="textAreaTop" fmla="*/ 865440 h 828720"/>
              <a:gd name="textAreaBottom" fmla="*/ 1089360 h 828720"/>
              <a:gd name="GluePoint1X" fmla="*/ 6837 w 21600"/>
              <a:gd name="GluePoint1Y" fmla="*/ 21600 h 21600"/>
              <a:gd name="GluePoint2X" fmla="*/ 3108 w 21600"/>
              <a:gd name="GluePoint2Y" fmla="*/ 19849 h 21600"/>
              <a:gd name="GluePoint3X" fmla="*/ 0 w 21600"/>
              <a:gd name="GluePoint3Y" fmla="*/ 15178 h 21600"/>
              <a:gd name="GluePoint4X" fmla="*/ 0 w 21600"/>
              <a:gd name="GluePoint4Y" fmla="*/ 10508 h 21600"/>
              <a:gd name="GluePoint5X" fmla="*/ 0 w 21600"/>
              <a:gd name="GluePoint5Y" fmla="*/ 3941 h 21600"/>
              <a:gd name="GluePoint6X" fmla="*/ 8081 w 21600"/>
              <a:gd name="GluePoint6Y" fmla="*/ 1168 h 21600"/>
              <a:gd name="GluePoint7X" fmla="*/ 17871 w 21600"/>
              <a:gd name="GluePoint7Y" fmla="*/ 0 h 21600"/>
              <a:gd name="GluePoint8X" fmla="*/ 21600 w 21600"/>
              <a:gd name="GluePoint8Y" fmla="*/ 1751 h 21600"/>
              <a:gd name="GluePoint9X" fmla="*/ 21600 w 21600"/>
              <a:gd name="GluePoint9Y" fmla="*/ 10508 h 21600"/>
              <a:gd name="GluePoint10X" fmla="*/ 21600 w 21600"/>
              <a:gd name="GluePoint10Y" fmla="*/ 16346 h 21600"/>
              <a:gd name="GluePoint11X" fmla="*/ 10722 w 21600"/>
              <a:gd name="GluePoint11Y" fmla="*/ 20286 h 21600"/>
              <a:gd name="GluePoint12X" fmla="*/ 0 w 21600"/>
              <a:gd name="GluePoint12Y" fmla="*/ 15178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  <a:cxn ang="0">
                <a:pos x="GluePoint11X" y="GluePoint11Y"/>
              </a:cxn>
              <a:cxn ang="0">
                <a:pos x="GluePoint12X" y="GluePoint12Y"/>
              </a:cxn>
            </a:cxnLst>
            <a:rect l="textAreaLeft" t="textAreaTop" r="textAreaRight" b="textAreaBottom"/>
            <a:pathLst>
              <a:path w="21600" h="21600">
                <a:moveTo>
                  <a:pt x="6837" y="21600"/>
                </a:moveTo>
                <a:lnTo>
                  <a:pt x="3108" y="19849"/>
                </a:lnTo>
                <a:lnTo>
                  <a:pt x="3108" y="17659"/>
                </a:lnTo>
                <a:lnTo>
                  <a:pt x="0" y="15178"/>
                </a:lnTo>
                <a:lnTo>
                  <a:pt x="0" y="10508"/>
                </a:lnTo>
                <a:lnTo>
                  <a:pt x="0" y="3941"/>
                </a:lnTo>
                <a:lnTo>
                  <a:pt x="8081" y="1168"/>
                </a:lnTo>
                <a:lnTo>
                  <a:pt x="10722" y="1605"/>
                </a:lnTo>
                <a:lnTo>
                  <a:pt x="12587" y="1751"/>
                </a:lnTo>
                <a:lnTo>
                  <a:pt x="17871" y="0"/>
                </a:lnTo>
                <a:lnTo>
                  <a:pt x="21600" y="1751"/>
                </a:lnTo>
                <a:lnTo>
                  <a:pt x="21600" y="10508"/>
                </a:lnTo>
                <a:lnTo>
                  <a:pt x="21600" y="16346"/>
                </a:lnTo>
                <a:lnTo>
                  <a:pt x="10722" y="20286"/>
                </a:lnTo>
                <a:lnTo>
                  <a:pt x="6837" y="21600"/>
                </a:lnTo>
                <a:close/>
              </a:path>
              <a:path w="21600" h="21600">
                <a:moveTo>
                  <a:pt x="3108" y="5254"/>
                </a:moveTo>
                <a:lnTo>
                  <a:pt x="2642" y="4962"/>
                </a:lnTo>
                <a:lnTo>
                  <a:pt x="777" y="4232"/>
                </a:lnTo>
                <a:lnTo>
                  <a:pt x="155" y="3941"/>
                </a:lnTo>
                <a:moveTo>
                  <a:pt x="6837" y="7005"/>
                </a:moveTo>
                <a:lnTo>
                  <a:pt x="6216" y="6714"/>
                </a:lnTo>
                <a:lnTo>
                  <a:pt x="3885" y="5546"/>
                </a:lnTo>
                <a:lnTo>
                  <a:pt x="3108" y="5254"/>
                </a:lnTo>
                <a:moveTo>
                  <a:pt x="19735" y="14595"/>
                </a:moveTo>
                <a:lnTo>
                  <a:pt x="19735" y="4816"/>
                </a:lnTo>
                <a:lnTo>
                  <a:pt x="9790" y="8319"/>
                </a:lnTo>
                <a:lnTo>
                  <a:pt x="9790" y="18243"/>
                </a:lnTo>
                <a:lnTo>
                  <a:pt x="19735" y="14595"/>
                </a:lnTo>
                <a:moveTo>
                  <a:pt x="3108" y="17659"/>
                </a:moveTo>
                <a:lnTo>
                  <a:pt x="3108" y="5254"/>
                </a:lnTo>
                <a:lnTo>
                  <a:pt x="12742" y="1751"/>
                </a:lnTo>
                <a:moveTo>
                  <a:pt x="21600" y="1751"/>
                </a:moveTo>
                <a:lnTo>
                  <a:pt x="6837" y="7005"/>
                </a:lnTo>
                <a:lnTo>
                  <a:pt x="6837" y="21600"/>
                </a:lnTo>
              </a:path>
            </a:pathLst>
          </a:cu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00" name=""/>
          <p:cNvCxnSpPr>
            <a:stCxn id="292" idx="14"/>
            <a:endCxn id="299" idx="11"/>
          </p:cNvCxnSpPr>
          <p:nvPr/>
        </p:nvCxnSpPr>
        <p:spPr>
          <a:xfrm>
            <a:off x="5521320" y="1792440"/>
            <a:ext cx="1172160" cy="66888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sm" type="triangle" w="sm"/>
            <a:tailEnd len="sm" type="triangle" w="lg"/>
          </a:ln>
        </p:spPr>
      </p:cxnSp>
      <p:grpSp>
        <p:nvGrpSpPr>
          <p:cNvPr id="301" name=""/>
          <p:cNvGrpSpPr/>
          <p:nvPr/>
        </p:nvGrpSpPr>
        <p:grpSpPr>
          <a:xfrm>
            <a:off x="4038480" y="1676520"/>
            <a:ext cx="480960" cy="496440"/>
            <a:chOff x="4038480" y="1676520"/>
            <a:chExt cx="480960" cy="496440"/>
          </a:xfrm>
        </p:grpSpPr>
        <p:sp>
          <p:nvSpPr>
            <p:cNvPr id="302" name=""/>
            <p:cNvSpPr/>
            <p:nvPr/>
          </p:nvSpPr>
          <p:spPr>
            <a:xfrm>
              <a:off x="4038480" y="1676520"/>
              <a:ext cx="240480" cy="165240"/>
            </a:xfrm>
            <a:prstGeom prst="cube">
              <a:avLst>
                <a:gd name="adj" fmla="val 25000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4278960" y="1676520"/>
              <a:ext cx="240480" cy="165240"/>
            </a:xfrm>
            <a:prstGeom prst="cube">
              <a:avLst>
                <a:gd name="adj" fmla="val 25000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4158720" y="1841760"/>
              <a:ext cx="240120" cy="165240"/>
            </a:xfrm>
            <a:prstGeom prst="cube">
              <a:avLst>
                <a:gd name="adj" fmla="val 25000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" name=""/>
            <p:cNvSpPr/>
            <p:nvPr/>
          </p:nvSpPr>
          <p:spPr>
            <a:xfrm>
              <a:off x="4038480" y="1841760"/>
              <a:ext cx="120240" cy="165240"/>
            </a:xfrm>
            <a:prstGeom prst="cube">
              <a:avLst>
                <a:gd name="adj" fmla="val 25000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" name=""/>
            <p:cNvSpPr/>
            <p:nvPr/>
          </p:nvSpPr>
          <p:spPr>
            <a:xfrm>
              <a:off x="4398840" y="1841760"/>
              <a:ext cx="120240" cy="165240"/>
            </a:xfrm>
            <a:prstGeom prst="cube">
              <a:avLst>
                <a:gd name="adj" fmla="val 25000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4038480" y="2007360"/>
              <a:ext cx="240480" cy="165600"/>
            </a:xfrm>
            <a:prstGeom prst="cube">
              <a:avLst>
                <a:gd name="adj" fmla="val 25000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4278960" y="2007360"/>
              <a:ext cx="240480" cy="165600"/>
            </a:xfrm>
            <a:prstGeom prst="cube">
              <a:avLst>
                <a:gd name="adj" fmla="val 25000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9" name=""/>
          <p:cNvGrpSpPr/>
          <p:nvPr/>
        </p:nvGrpSpPr>
        <p:grpSpPr>
          <a:xfrm>
            <a:off x="5767560" y="1636560"/>
            <a:ext cx="480960" cy="496800"/>
            <a:chOff x="5767560" y="1636560"/>
            <a:chExt cx="480960" cy="496800"/>
          </a:xfrm>
        </p:grpSpPr>
        <p:sp>
          <p:nvSpPr>
            <p:cNvPr id="310" name=""/>
            <p:cNvSpPr/>
            <p:nvPr/>
          </p:nvSpPr>
          <p:spPr>
            <a:xfrm>
              <a:off x="5767560" y="1636560"/>
              <a:ext cx="240480" cy="165240"/>
            </a:xfrm>
            <a:prstGeom prst="cube">
              <a:avLst>
                <a:gd name="adj" fmla="val 25000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" name=""/>
            <p:cNvSpPr/>
            <p:nvPr/>
          </p:nvSpPr>
          <p:spPr>
            <a:xfrm>
              <a:off x="6008040" y="1636560"/>
              <a:ext cx="240480" cy="165240"/>
            </a:xfrm>
            <a:prstGeom prst="cube">
              <a:avLst>
                <a:gd name="adj" fmla="val 25000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5887800" y="1801800"/>
              <a:ext cx="240120" cy="165240"/>
            </a:xfrm>
            <a:prstGeom prst="cube">
              <a:avLst>
                <a:gd name="adj" fmla="val 25000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" name=""/>
            <p:cNvSpPr/>
            <p:nvPr/>
          </p:nvSpPr>
          <p:spPr>
            <a:xfrm>
              <a:off x="5767560" y="1801800"/>
              <a:ext cx="120240" cy="165240"/>
            </a:xfrm>
            <a:prstGeom prst="cube">
              <a:avLst>
                <a:gd name="adj" fmla="val 25000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" name=""/>
            <p:cNvSpPr/>
            <p:nvPr/>
          </p:nvSpPr>
          <p:spPr>
            <a:xfrm>
              <a:off x="6127920" y="1801800"/>
              <a:ext cx="120240" cy="165240"/>
            </a:xfrm>
            <a:prstGeom prst="cube">
              <a:avLst>
                <a:gd name="adj" fmla="val 25000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5767560" y="1967400"/>
              <a:ext cx="240480" cy="165960"/>
            </a:xfrm>
            <a:prstGeom prst="cube">
              <a:avLst>
                <a:gd name="adj" fmla="val 25000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6008040" y="1967400"/>
              <a:ext cx="240480" cy="165960"/>
            </a:xfrm>
            <a:prstGeom prst="cube">
              <a:avLst>
                <a:gd name="adj" fmla="val 25000"/>
              </a:avLst>
            </a:prstGeom>
            <a:solidFill>
              <a:srgbClr val="ff996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Beachfire 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D9F9910-2C8C-4B4D-97E3-435FE690B286}" type="slidenum">
              <a:t>16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97E4F578-F1E3-4D14-A8CE-2BF78F287070}" type="datetime5">
              <a:rPr lang="en-US"/>
              <a:t>Sep 27, 2025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PlaceHolder 1"/>
          <p:cNvSpPr>
            <a:spLocks noGrp="1"/>
          </p:cNvSpPr>
          <p:nvPr>
            <p:ph type="title"/>
          </p:nvPr>
        </p:nvSpPr>
        <p:spPr>
          <a:xfrm>
            <a:off x="761760" y="419040"/>
            <a:ext cx="80010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Integration with Other Systems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8" name=""/>
          <p:cNvSpPr/>
          <p:nvPr/>
        </p:nvSpPr>
        <p:spPr>
          <a:xfrm>
            <a:off x="2286000" y="2438280"/>
            <a:ext cx="4724280" cy="2438640"/>
          </a:xfrm>
          <a:prstGeom prst="rect">
            <a:avLst/>
          </a:prstGeom>
          <a:solidFill>
            <a:srgbClr val="6666ff"/>
          </a:solidFill>
          <a:ln cap="sq" w="12600">
            <a:solidFill>
              <a:srgbClr val="71bb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2362320" y="2590920"/>
            <a:ext cx="1218960" cy="1447560"/>
          </a:xfrm>
          <a:prstGeom prst="rect">
            <a:avLst/>
          </a:prstGeom>
          <a:solidFill>
            <a:srgbClr val="ffffcc"/>
          </a:solidFill>
          <a:ln cap="sq" w="1260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2362320" y="2743200"/>
            <a:ext cx="129528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Beachfire cross-enterprise user admin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3657600" y="3429000"/>
            <a:ext cx="1981080" cy="1295280"/>
          </a:xfrm>
          <a:prstGeom prst="rect">
            <a:avLst/>
          </a:prstGeom>
          <a:solidFill>
            <a:srgbClr val="ccffcc"/>
          </a:solidFill>
          <a:ln cap="sq" w="12600">
            <a:solidFill>
              <a:srgbClr val="cc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3505320" y="3581280"/>
            <a:ext cx="228600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Standards for X-enterprise document editing and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2362320" y="4038480"/>
            <a:ext cx="1218960" cy="685800"/>
          </a:xfrm>
          <a:prstGeom prst="rect">
            <a:avLst/>
          </a:prstGeom>
          <a:solidFill>
            <a:srgbClr val="ccffcc"/>
          </a:solidFill>
          <a:ln cap="sq" w="12600">
            <a:solidFill>
              <a:srgbClr val="cc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5715000" y="2590920"/>
            <a:ext cx="1219320" cy="1447560"/>
          </a:xfrm>
          <a:prstGeom prst="rect">
            <a:avLst/>
          </a:prstGeom>
          <a:solidFill>
            <a:srgbClr val="ffffcc"/>
          </a:solidFill>
          <a:ln cap="sq" w="1260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5715000" y="4038480"/>
            <a:ext cx="1219320" cy="685800"/>
          </a:xfrm>
          <a:prstGeom prst="rect">
            <a:avLst/>
          </a:prstGeom>
          <a:solidFill>
            <a:srgbClr val="ccffcc"/>
          </a:solidFill>
          <a:ln cap="sq" w="12600">
            <a:solidFill>
              <a:srgbClr val="cc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5638680" y="2666880"/>
            <a:ext cx="1371600" cy="131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Beachfire cross-enterprise discussion tool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5638680" y="4038480"/>
            <a:ext cx="1295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standards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3657600" y="2603520"/>
            <a:ext cx="1981080" cy="82512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Beachfire templates and document segmenting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3505320" y="152280"/>
            <a:ext cx="228600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2286000" y="4022640"/>
            <a:ext cx="12952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standards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1" name=""/>
          <p:cNvGrpSpPr/>
          <p:nvPr/>
        </p:nvGrpSpPr>
        <p:grpSpPr>
          <a:xfrm>
            <a:off x="457200" y="1311120"/>
            <a:ext cx="6019920" cy="4634280"/>
            <a:chOff x="457200" y="1311120"/>
            <a:chExt cx="6019920" cy="4634280"/>
          </a:xfrm>
        </p:grpSpPr>
        <p:sp>
          <p:nvSpPr>
            <p:cNvPr id="332" name=""/>
            <p:cNvSpPr/>
            <p:nvPr/>
          </p:nvSpPr>
          <p:spPr>
            <a:xfrm>
              <a:off x="685800" y="2068560"/>
              <a:ext cx="129528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cc99"/>
                  </a:solidFill>
                  <a:effectLst/>
                  <a:uFillTx/>
                  <a:latin typeface="Arial"/>
                </a:rPr>
                <a:t>Contact Managers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762120" y="2830680"/>
              <a:ext cx="1295280" cy="734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cc99"/>
                  </a:solidFill>
                  <a:effectLst/>
                  <a:uFillTx/>
                  <a:latin typeface="Arial"/>
                </a:rPr>
                <a:t>Email Address Books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914400" y="3745080"/>
              <a:ext cx="121932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cc99"/>
                  </a:solidFill>
                  <a:effectLst/>
                  <a:uFillTx/>
                  <a:latin typeface="Arial"/>
                </a:rPr>
                <a:t>SFA systems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" name=""/>
            <p:cNvSpPr/>
            <p:nvPr/>
          </p:nvSpPr>
          <p:spPr>
            <a:xfrm>
              <a:off x="457200" y="4398840"/>
              <a:ext cx="144792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cc99"/>
                  </a:solidFill>
                  <a:effectLst/>
                  <a:uFillTx/>
                  <a:latin typeface="Arial"/>
                </a:rPr>
                <a:t>Workflow applications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2514600" y="1519200"/>
              <a:ext cx="129528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cc99"/>
                  </a:solidFill>
                  <a:effectLst/>
                  <a:uFillTx/>
                  <a:latin typeface="Arial"/>
                </a:rPr>
                <a:t>Document formats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3657600" y="1311120"/>
              <a:ext cx="114300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cc99"/>
                  </a:solidFill>
                  <a:effectLst/>
                  <a:uFillTx/>
                  <a:latin typeface="Arial"/>
                </a:rPr>
                <a:t>Database forms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" name=""/>
            <p:cNvSpPr/>
            <p:nvPr/>
          </p:nvSpPr>
          <p:spPr>
            <a:xfrm>
              <a:off x="4952880" y="1563840"/>
              <a:ext cx="152424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cc99"/>
                  </a:solidFill>
                  <a:effectLst/>
                  <a:uFillTx/>
                  <a:latin typeface="Arial"/>
                </a:rPr>
                <a:t>Spreadsheet formats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" name=""/>
            <p:cNvSpPr/>
            <p:nvPr/>
          </p:nvSpPr>
          <p:spPr>
            <a:xfrm rot="895800">
              <a:off x="1752120" y="3211560"/>
              <a:ext cx="457200" cy="609480"/>
            </a:xfrm>
            <a:prstGeom prst="rightArrow">
              <a:avLst>
                <a:gd name="adj1" fmla="val 50000"/>
                <a:gd name="adj2" fmla="val 25000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9360">
              <a:solidFill>
                <a:srgbClr val="00cc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" name=""/>
            <p:cNvSpPr/>
            <p:nvPr/>
          </p:nvSpPr>
          <p:spPr>
            <a:xfrm rot="2935800">
              <a:off x="4038120" y="1763640"/>
              <a:ext cx="457200" cy="609480"/>
            </a:xfrm>
            <a:prstGeom prst="rightArrow">
              <a:avLst>
                <a:gd name="adj1" fmla="val 50000"/>
                <a:gd name="adj2" fmla="val 25000"/>
              </a:avLst>
            </a:prstGeom>
            <a:blipFill rotWithShape="0">
              <a:blip r:embed="rId2"/>
              <a:srcRect/>
              <a:tile tx="0" ty="0" sx="100000" sy="100000" algn="ctr"/>
            </a:blipFill>
            <a:ln w="9360">
              <a:solidFill>
                <a:srgbClr val="00cc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917640" y="5241960"/>
              <a:ext cx="3030120" cy="703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4000" strike="noStrike" u="none">
                  <a:solidFill>
                    <a:srgbClr val="00cc99"/>
                  </a:solidFill>
                  <a:effectLst/>
                  <a:uFillTx/>
                  <a:latin typeface="Arial"/>
                </a:rPr>
                <a:t>Standards in</a:t>
              </a:r>
              <a:endPara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2" name=""/>
          <p:cNvGrpSpPr/>
          <p:nvPr/>
        </p:nvGrpSpPr>
        <p:grpSpPr>
          <a:xfrm>
            <a:off x="4039560" y="2057400"/>
            <a:ext cx="4952160" cy="3949920"/>
            <a:chOff x="4039560" y="2057400"/>
            <a:chExt cx="4952160" cy="3949920"/>
          </a:xfrm>
        </p:grpSpPr>
        <p:sp>
          <p:nvSpPr>
            <p:cNvPr id="343" name=""/>
            <p:cNvSpPr/>
            <p:nvPr/>
          </p:nvSpPr>
          <p:spPr>
            <a:xfrm>
              <a:off x="4267080" y="5029200"/>
              <a:ext cx="12193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6666ff"/>
                  </a:solidFill>
                  <a:effectLst/>
                  <a:uFillTx/>
                  <a:latin typeface="Arial"/>
                </a:rPr>
                <a:t>Email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7391520" y="2057400"/>
              <a:ext cx="1295280" cy="94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6666ff"/>
                  </a:solidFill>
                  <a:effectLst/>
                  <a:uFillTx/>
                  <a:latin typeface="Arial"/>
                </a:rPr>
                <a:t>Accounts payable/ receivable systems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7620120" y="3200400"/>
              <a:ext cx="13716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6666ff"/>
                  </a:solidFill>
                  <a:effectLst/>
                  <a:uFillTx/>
                  <a:latin typeface="Arial"/>
                </a:rPr>
                <a:t>CRM systems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7543800" y="3733920"/>
              <a:ext cx="129528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6666ff"/>
                  </a:solidFill>
                  <a:effectLst/>
                  <a:uFillTx/>
                  <a:latin typeface="Arial"/>
                </a:rPr>
                <a:t>Workflow applications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" name=""/>
            <p:cNvSpPr/>
            <p:nvPr/>
          </p:nvSpPr>
          <p:spPr>
            <a:xfrm rot="502200">
              <a:off x="7086600" y="3200400"/>
              <a:ext cx="457200" cy="609480"/>
            </a:xfrm>
            <a:prstGeom prst="rightArrow">
              <a:avLst>
                <a:gd name="adj1" fmla="val 50000"/>
                <a:gd name="adj2" fmla="val 25000"/>
              </a:avLst>
            </a:prstGeom>
            <a:blipFill rotWithShape="0">
              <a:blip r:embed="rId3"/>
              <a:srcRect/>
              <a:tile tx="0" ty="0" sx="100000" sy="100000" algn="ctr"/>
            </a:blipFill>
            <a:ln w="93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" name=""/>
            <p:cNvSpPr/>
            <p:nvPr/>
          </p:nvSpPr>
          <p:spPr>
            <a:xfrm rot="2935800">
              <a:off x="4190400" y="4876560"/>
              <a:ext cx="457200" cy="609480"/>
            </a:xfrm>
            <a:prstGeom prst="rightArrow">
              <a:avLst>
                <a:gd name="adj1" fmla="val 50000"/>
                <a:gd name="adj2" fmla="val 25000"/>
              </a:avLst>
            </a:prstGeom>
            <a:blipFill rotWithShape="0">
              <a:blip r:embed="rId4"/>
              <a:srcRect/>
              <a:tile tx="0" ty="0" sx="100000" sy="100000" algn="ctr"/>
            </a:blipFill>
            <a:ln w="93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5337720" y="5303880"/>
              <a:ext cx="3340800" cy="703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4000" strike="noStrike" u="none">
                  <a:solidFill>
                    <a:srgbClr val="6666ff"/>
                  </a:solidFill>
                  <a:effectLst/>
                  <a:uFillTx/>
                  <a:latin typeface="Arial"/>
                </a:rPr>
                <a:t>Standards out</a:t>
              </a:r>
              <a:endPara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" name=""/>
            <p:cNvSpPr/>
            <p:nvPr/>
          </p:nvSpPr>
          <p:spPr>
            <a:xfrm>
              <a:off x="7391520" y="4371840"/>
              <a:ext cx="129528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6666ff"/>
                  </a:solidFill>
                  <a:effectLst/>
                  <a:uFillTx/>
                  <a:latin typeface="Arial"/>
                </a:rPr>
                <a:t>Elogistics databases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1" name=""/>
          <p:cNvSpPr/>
          <p:nvPr/>
        </p:nvSpPr>
        <p:spPr>
          <a:xfrm>
            <a:off x="4038480" y="1143000"/>
            <a:ext cx="5105520" cy="0"/>
          </a:xfrm>
          <a:prstGeom prst="line">
            <a:avLst/>
          </a:prstGeom>
          <a:ln w="57240">
            <a:solidFill>
              <a:srgbClr val="6666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76320" y="1143000"/>
            <a:ext cx="3962160" cy="0"/>
          </a:xfrm>
          <a:prstGeom prst="line">
            <a:avLst/>
          </a:prstGeom>
          <a:ln w="57240">
            <a:solidFill>
              <a:srgbClr val="ffcc66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Beachfire 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F371C20-B565-4AFA-9A04-697335CA9A6E}" type="slidenum">
              <a:t>17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BE3CDFB9-B5E8-486F-A5DA-CAB54B5B08DE}" type="datetime5">
              <a:rPr lang="en-US"/>
              <a:t>Sep 27, 2025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PlaceHolder 1"/>
          <p:cNvSpPr>
            <a:spLocks noGrp="1"/>
          </p:cNvSpPr>
          <p:nvPr>
            <p:ph/>
          </p:nvPr>
        </p:nvSpPr>
        <p:spPr>
          <a:xfrm>
            <a:off x="3123720" y="2209680"/>
            <a:ext cx="4953240" cy="365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6600"/>
                </a:solidFill>
                <a:effectLst/>
                <a:uFillTx/>
                <a:latin typeface="Arial"/>
                <a:ea typeface="Times New Roman"/>
              </a:rPr>
              <a:t>The diagnostic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Assessment of opportunities to improve your negotiation processes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6600"/>
                </a:solidFill>
                <a:effectLst/>
                <a:uFillTx/>
                <a:latin typeface="Arial"/>
                <a:ea typeface="Times New Roman"/>
              </a:rPr>
              <a:t>Template creation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Beachfire creates enterprise-specific document templates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6600"/>
                </a:solidFill>
                <a:effectLst/>
                <a:uFillTx/>
                <a:latin typeface="Arial"/>
                <a:ea typeface="Times New Roman"/>
              </a:rPr>
              <a:t>Customer use and feedback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You pilot the software and work with Beachfire to improve our solution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4" name=""/>
          <p:cNvSpPr/>
          <p:nvPr/>
        </p:nvSpPr>
        <p:spPr>
          <a:xfrm>
            <a:off x="2666880" y="1219320"/>
            <a:ext cx="6477120" cy="0"/>
          </a:xfrm>
          <a:prstGeom prst="line">
            <a:avLst/>
          </a:prstGeom>
          <a:ln w="57240">
            <a:solidFill>
              <a:srgbClr val="6666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0" y="0"/>
            <a:ext cx="2743200" cy="6095880"/>
          </a:xfrm>
          <a:prstGeom prst="rect">
            <a:avLst/>
          </a:prstGeom>
          <a:solidFill>
            <a:srgbClr val="9999ff"/>
          </a:solidFill>
          <a:ln w="9360">
            <a:solidFill>
              <a:srgbClr val="99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PlaceHolder 2"/>
          <p:cNvSpPr>
            <a:spLocks noGrp="1"/>
          </p:cNvSpPr>
          <p:nvPr>
            <p:ph type="title"/>
          </p:nvPr>
        </p:nvSpPr>
        <p:spPr>
          <a:xfrm>
            <a:off x="76212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Beachfire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Lighthouse Program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7" name=""/>
          <p:cNvSpPr/>
          <p:nvPr/>
        </p:nvSpPr>
        <p:spPr>
          <a:xfrm>
            <a:off x="76320" y="1219320"/>
            <a:ext cx="2666880" cy="0"/>
          </a:xfrm>
          <a:prstGeom prst="line">
            <a:avLst/>
          </a:prstGeom>
          <a:ln w="57240">
            <a:solidFill>
              <a:srgbClr val="ffcc66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3124080" y="1266840"/>
            <a:ext cx="54104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spcAft>
                <a:spcPts val="15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Lighthouse is an opportunity to pilot the solution and influence our direction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838080" y="2286000"/>
            <a:ext cx="1828800" cy="260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spcAft>
                <a:spcPts val="40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Phase 1: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spcAft>
                <a:spcPts val="40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Phase 2: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spcAft>
                <a:spcPts val="40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Phase 3: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Beachfire Confidential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22A7181-9F9C-40D7-80D0-0A141575903B}" type="slidenum">
              <a:t>18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EF02927F-51E8-4F6C-B2C4-05826AA04FD9}" type="datetime5">
              <a:rPr lang="en-US"/>
              <a:t>Sep 27, 2025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PlaceHolder 1"/>
          <p:cNvSpPr>
            <a:spLocks noGrp="1"/>
          </p:cNvSpPr>
          <p:nvPr>
            <p:ph type="title"/>
          </p:nvPr>
        </p:nvSpPr>
        <p:spPr>
          <a:xfrm>
            <a:off x="8380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Next Steps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Addressing your questions and concerns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Exploring a long-term relationship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Developing an agreement for a software and services trial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2" name=""/>
          <p:cNvSpPr/>
          <p:nvPr/>
        </p:nvSpPr>
        <p:spPr>
          <a:xfrm>
            <a:off x="1981080" y="1219320"/>
            <a:ext cx="7162920" cy="0"/>
          </a:xfrm>
          <a:prstGeom prst="line">
            <a:avLst/>
          </a:prstGeom>
          <a:ln w="57240">
            <a:solidFill>
              <a:srgbClr val="6666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76320" y="1219320"/>
            <a:ext cx="1904760" cy="0"/>
          </a:xfrm>
          <a:prstGeom prst="line">
            <a:avLst/>
          </a:prstGeom>
          <a:ln w="57240">
            <a:solidFill>
              <a:srgbClr val="ffcc66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Beachfire Confidential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39C2506-DBE9-4B88-A607-F0FE23D2D1CB}" type="slidenum">
              <a:t>19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0D1157A9-FC7D-4965-A804-F1A9E611EC98}" type="datetime5">
              <a:rPr lang="en-US"/>
              <a:t>Sep 27, 2025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4419720" y="1219320"/>
            <a:ext cx="4724280" cy="0"/>
          </a:xfrm>
          <a:prstGeom prst="line">
            <a:avLst/>
          </a:prstGeom>
          <a:ln w="57240">
            <a:solidFill>
              <a:srgbClr val="6666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  <a:ea typeface="Arial"/>
              </a:rPr>
              <a:t>What Beachfire is All About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0" y="1219320"/>
            <a:ext cx="4419720" cy="0"/>
          </a:xfrm>
          <a:prstGeom prst="line">
            <a:avLst/>
          </a:prstGeom>
          <a:ln w="57240">
            <a:solidFill>
              <a:srgbClr val="ffcc66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6" name=""/>
          <p:cNvGraphicFramePr/>
          <p:nvPr/>
        </p:nvGraphicFramePr>
        <p:xfrm>
          <a:off x="609480" y="1593720"/>
          <a:ext cx="3657600" cy="2597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593720"/>
                    <a:ext cx="3657600" cy="2597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8" name=""/>
          <p:cNvSpPr/>
          <p:nvPr/>
        </p:nvSpPr>
        <p:spPr>
          <a:xfrm>
            <a:off x="609480" y="4495680"/>
            <a:ext cx="800100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1400"/>
              </a:spcBef>
              <a:spcAft>
                <a:spcPts val="29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Enabling your enterprise to </a:t>
            </a: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ScalaSans-Regular"/>
              </a:rPr>
              <a:t>negotiate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calaSans-Regular"/>
              </a:rPr>
              <a:t> </a:t>
            </a: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ScalaSans-Regular"/>
              </a:rPr>
              <a:t>better deals.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495680" y="2971800"/>
            <a:ext cx="3962520" cy="141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1400"/>
              </a:spcBef>
              <a:spcAft>
                <a:spcPts val="29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ScalaSans-Regular"/>
              </a:rPr>
              <a:t>Cutting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ScalaSans-Regular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calaSans-Regular"/>
              </a:rPr>
              <a:t>negotiation process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ScalaSans-Regular"/>
              </a:rPr>
              <a:t> </a:t>
            </a: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ScalaSans-Regular"/>
              </a:rPr>
              <a:t>costs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calaSans-Regular"/>
              </a:rPr>
              <a:t> by up to </a:t>
            </a: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ScalaSans-Regular"/>
              </a:rPr>
              <a:t>50%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527720" y="1523880"/>
            <a:ext cx="4235400" cy="131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ScalaSans-Regular"/>
              </a:rPr>
              <a:t>Streamlining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ScalaSans-Regular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calaSans-Regular"/>
              </a:rPr>
              <a:t>the negotiation process</a:t>
            </a: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ScalaSans-Regular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calaSans-Regular"/>
              </a:rPr>
              <a:t>for complex agreements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Beachfire 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1140DD1-D759-4200-93A5-A1919623E648}" type="slidenum">
              <a:t>2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8B425F61-A0DC-4828-916D-E928C0BBB1D8}" type="datetime5">
              <a:rPr lang="en-US"/>
              <a:t>Sep 27, 2025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Beachfire Resources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0" y="1295280"/>
            <a:ext cx="2743200" cy="0"/>
          </a:xfrm>
          <a:prstGeom prst="line">
            <a:avLst/>
          </a:prstGeom>
          <a:ln w="57240">
            <a:solidFill>
              <a:srgbClr val="ffcc66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743200" y="1295280"/>
            <a:ext cx="6400800" cy="0"/>
          </a:xfrm>
          <a:prstGeom prst="line">
            <a:avLst/>
          </a:prstGeom>
          <a:ln w="57240">
            <a:solidFill>
              <a:srgbClr val="6666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143000" y="2209680"/>
            <a:ext cx="1295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calaSans-Regular"/>
              </a:rPr>
              <a:t>30 people and growing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143000" y="2819520"/>
            <a:ext cx="129528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calaSans-Regular"/>
              </a:rPr>
              <a:t>Over 300 years of combined software experience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143000" y="3962520"/>
            <a:ext cx="1447920" cy="2015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calaSans-Regular"/>
              </a:rPr>
              <a:t>Seasoned management team from Oracle, Lotus, Sun, PwC, PTC, Harvard Negotiation Project, McKinsey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200400" y="243828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calaSans-Regular"/>
              </a:rPr>
              <a:t>Bessemer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486400" y="3379680"/>
            <a:ext cx="1295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calaSans-Regular"/>
              </a:rPr>
              <a:t>Bob Crowley,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calaSans-Regular"/>
              </a:rPr>
              <a:t>Bowstreet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486400" y="4309920"/>
            <a:ext cx="1314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calaSans-Regular"/>
              </a:rPr>
              <a:t>Mary Murphy,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calaSans-Regular"/>
              </a:rPr>
              <a:t>Cereva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486400" y="5257800"/>
            <a:ext cx="140976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calaSans-Regular"/>
              </a:rPr>
              <a:t>Ted Grossman, Babson College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200400" y="3429000"/>
            <a:ext cx="1295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calaSans-Regular"/>
              </a:rPr>
              <a:t>Chase Capital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200400" y="43610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calaSans-Regular"/>
              </a:rPr>
              <a:t>Fleet Equity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181320" y="525780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calaSans-Regular"/>
              </a:rPr>
              <a:t>Comdisco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486400" y="2435400"/>
            <a:ext cx="144792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calaSans-Regular"/>
              </a:rPr>
              <a:t>John Chambers, Cisco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952720" y="2133720"/>
            <a:ext cx="0" cy="3809880"/>
          </a:xfrm>
          <a:prstGeom prst="line">
            <a:avLst/>
          </a:prstGeom>
          <a:ln w="9360">
            <a:solidFill>
              <a:srgbClr val="9191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257800" y="2133720"/>
            <a:ext cx="0" cy="3809880"/>
          </a:xfrm>
          <a:prstGeom prst="line">
            <a:avLst/>
          </a:prstGeom>
          <a:ln w="9360">
            <a:solidFill>
              <a:srgbClr val="9191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838080" y="2133720"/>
            <a:ext cx="0" cy="3809880"/>
          </a:xfrm>
          <a:prstGeom prst="line">
            <a:avLst/>
          </a:prstGeom>
          <a:ln w="9360">
            <a:solidFill>
              <a:srgbClr val="9191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H="1">
            <a:off x="837720" y="2133720"/>
            <a:ext cx="685800" cy="0"/>
          </a:xfrm>
          <a:prstGeom prst="line">
            <a:avLst/>
          </a:prstGeom>
          <a:ln w="9360">
            <a:solidFill>
              <a:srgbClr val="9191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>
            <a:off x="2952360" y="2133720"/>
            <a:ext cx="609480" cy="0"/>
          </a:xfrm>
          <a:prstGeom prst="line">
            <a:avLst/>
          </a:prstGeom>
          <a:ln w="9360">
            <a:solidFill>
              <a:srgbClr val="9191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H="1">
            <a:off x="5257440" y="2133720"/>
            <a:ext cx="685800" cy="0"/>
          </a:xfrm>
          <a:prstGeom prst="line">
            <a:avLst/>
          </a:prstGeom>
          <a:ln w="9360">
            <a:solidFill>
              <a:srgbClr val="9191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1" name=""/>
          <p:cNvGraphicFramePr/>
          <p:nvPr/>
        </p:nvGraphicFramePr>
        <p:xfrm>
          <a:off x="1523880" y="5905440"/>
          <a:ext cx="104760" cy="114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3880" y="5905440"/>
                    <a:ext cx="104760" cy="114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3" name=""/>
          <p:cNvSpPr/>
          <p:nvPr/>
        </p:nvSpPr>
        <p:spPr>
          <a:xfrm flipH="1">
            <a:off x="837720" y="5943600"/>
            <a:ext cx="685800" cy="0"/>
          </a:xfrm>
          <a:prstGeom prst="line">
            <a:avLst/>
          </a:prstGeom>
          <a:ln w="9360">
            <a:solidFill>
              <a:srgbClr val="9191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H="1">
            <a:off x="2952360" y="5943600"/>
            <a:ext cx="609480" cy="0"/>
          </a:xfrm>
          <a:prstGeom prst="line">
            <a:avLst/>
          </a:prstGeom>
          <a:ln w="9360">
            <a:solidFill>
              <a:srgbClr val="9191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H="1">
            <a:off x="5257440" y="5943600"/>
            <a:ext cx="609480" cy="0"/>
          </a:xfrm>
          <a:prstGeom prst="line">
            <a:avLst/>
          </a:prstGeom>
          <a:ln w="9360">
            <a:solidFill>
              <a:srgbClr val="9191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6" name=""/>
          <p:cNvGraphicFramePr/>
          <p:nvPr/>
        </p:nvGraphicFramePr>
        <p:xfrm>
          <a:off x="3533760" y="5905440"/>
          <a:ext cx="104760" cy="1144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533760" y="5905440"/>
                    <a:ext cx="104760" cy="114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8" name=""/>
          <p:cNvGraphicFramePr/>
          <p:nvPr/>
        </p:nvGraphicFramePr>
        <p:xfrm>
          <a:off x="5838840" y="5905440"/>
          <a:ext cx="104760" cy="1144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69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838840" y="5905440"/>
                    <a:ext cx="104760" cy="114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0" name=""/>
          <p:cNvGraphicFramePr/>
          <p:nvPr/>
        </p:nvGraphicFramePr>
        <p:xfrm>
          <a:off x="1523880" y="2057400"/>
          <a:ext cx="104760" cy="11448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71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1523880" y="2057400"/>
                    <a:ext cx="104760" cy="114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2" name=""/>
          <p:cNvGraphicFramePr/>
          <p:nvPr/>
        </p:nvGraphicFramePr>
        <p:xfrm>
          <a:off x="3533760" y="2057400"/>
          <a:ext cx="104760" cy="11448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73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3533760" y="2057400"/>
                    <a:ext cx="104760" cy="114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4" name=""/>
          <p:cNvGraphicFramePr/>
          <p:nvPr/>
        </p:nvGraphicFramePr>
        <p:xfrm>
          <a:off x="5915160" y="2057400"/>
          <a:ext cx="104760" cy="11448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75" name="" descr="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5915160" y="2057400"/>
                    <a:ext cx="104760" cy="114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6" name=""/>
          <p:cNvSpPr/>
          <p:nvPr/>
        </p:nvSpPr>
        <p:spPr>
          <a:xfrm>
            <a:off x="838080" y="1523880"/>
            <a:ext cx="6096240" cy="381240"/>
          </a:xfrm>
          <a:prstGeom prst="rect">
            <a:avLst/>
          </a:prstGeom>
          <a:solidFill>
            <a:srgbClr val="9191ff"/>
          </a:solidFill>
          <a:ln w="9360">
            <a:solidFill>
              <a:srgbClr val="9191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990720" y="1523880"/>
            <a:ext cx="6095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2062080"/>
                <a:tab algn="l" pos="4349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ScalaSans-Caps"/>
              </a:rPr>
              <a:t>Team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ScalaSans-Caps"/>
              </a:rPr>
              <a:t>	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ScalaSans-Caps"/>
              </a:rPr>
              <a:t>Venture Capital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ScalaSans-Caps"/>
              </a:rPr>
              <a:t>	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ScalaSans-Caps"/>
              </a:rPr>
              <a:t>Advisors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Beachfire 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36ABCF3-B63C-494F-AE70-FD958856D590}" type="slidenum">
              <a:t>3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5C21045C-C29E-4006-ABEF-9070093B18DA}" type="datetime5">
              <a:rPr lang="en-US"/>
              <a:t>Sep 27, 2025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pie" descr=""/>
          <p:cNvPicPr/>
          <p:nvPr/>
        </p:nvPicPr>
        <p:blipFill>
          <a:blip r:embed="rId1"/>
          <a:stretch/>
        </p:blipFill>
        <p:spPr>
          <a:xfrm>
            <a:off x="2133720" y="1447920"/>
            <a:ext cx="4647960" cy="2679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9" name=""/>
          <p:cNvSpPr/>
          <p:nvPr/>
        </p:nvSpPr>
        <p:spPr>
          <a:xfrm>
            <a:off x="3352680" y="1143000"/>
            <a:ext cx="5791320" cy="0"/>
          </a:xfrm>
          <a:prstGeom prst="line">
            <a:avLst/>
          </a:prstGeom>
          <a:ln w="57240">
            <a:solidFill>
              <a:srgbClr val="6666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456840"/>
            <a:ext cx="86868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Highest-Value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Transactions Are Negotiated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0" y="1143000"/>
            <a:ext cx="3352680" cy="0"/>
          </a:xfrm>
          <a:prstGeom prst="line">
            <a:avLst/>
          </a:prstGeom>
          <a:ln w="57240">
            <a:solidFill>
              <a:srgbClr val="ffcc66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066680" y="4267080"/>
            <a:ext cx="7162920" cy="1752840"/>
          </a:xfrm>
          <a:prstGeom prst="rect">
            <a:avLst/>
          </a:prstGeom>
          <a:solidFill>
            <a:srgbClr val="6666ff"/>
          </a:solidFill>
          <a:ln w="9360">
            <a:solidFill>
              <a:srgbClr val="66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990720" y="4191120"/>
            <a:ext cx="7162560" cy="1752480"/>
          </a:xfrm>
          <a:prstGeom prst="rect">
            <a:avLst/>
          </a:prstGeom>
          <a:solidFill>
            <a:srgbClr val="ccccff"/>
          </a:solidFill>
          <a:ln w="9360">
            <a:solidFill>
              <a:srgbClr val="99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1752480" y="4191120"/>
            <a:ext cx="6019920" cy="1218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2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3333cc"/>
                </a:solidFill>
                <a:effectLst/>
                <a:uFillTx/>
                <a:latin typeface="Verdana"/>
              </a:rPr>
              <a:t>	</a:t>
            </a: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“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A</a:t>
            </a: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n estimated </a:t>
            </a: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80-90%</a:t>
            </a: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of all business goods and services are actually traded through extended-term contracts … which are hard to bring on to the Internet.”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2133720" y="5486400"/>
            <a:ext cx="53337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117360" indent="-11736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The Economist, October 19,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Beachfire Confidential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89CF409-39A9-4193-8B39-F654A84D46C9}" type="slidenum">
              <a:t>4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8A983193-7411-4B5E-85E4-B388AC20080A}" type="datetime5">
              <a:rPr lang="en-US"/>
              <a:t>Sep 27, 2025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/>
          </p:nvPr>
        </p:nvSpPr>
        <p:spPr>
          <a:xfrm>
            <a:off x="3048120" y="1295280"/>
            <a:ext cx="5943600" cy="426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lvl="1" marL="743040" indent="-285840">
              <a:lnSpc>
                <a:spcPct val="90000"/>
              </a:lnSpc>
              <a:spcBef>
                <a:spcPts val="125"/>
              </a:spcBef>
              <a:spcAft>
                <a:spcPts val="624"/>
              </a:spcAft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Complex deals </a:t>
            </a: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take too long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to close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25"/>
              </a:spcBef>
              <a:spcAft>
                <a:spcPts val="624"/>
              </a:spcAft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Enterprises and partners are </a:t>
            </a: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widely distributed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and hard to bring together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25"/>
              </a:spcBef>
              <a:spcAft>
                <a:spcPts val="624"/>
              </a:spcAft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Monitoring </a:t>
            </a: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deal status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during negotiations is hard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25"/>
              </a:spcBef>
              <a:spcAft>
                <a:spcPts val="624"/>
              </a:spcAft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Keeping </a:t>
            </a: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legal costs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and </a:t>
            </a: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response time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down is hard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25"/>
              </a:spcBef>
              <a:spcAft>
                <a:spcPts val="624"/>
              </a:spcAft>
              <a:buSzPct val="102792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Expensive people’s time </a:t>
            </a: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isn’t efficiently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leveraged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76"/>
              </a:spcBef>
              <a:spcAft>
                <a:spcPts val="876"/>
              </a:spcAft>
              <a:buSzPct val="10279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Negotiating offline or in email </a:t>
            </a: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burns time, money, and opportunity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3352680" y="1143000"/>
            <a:ext cx="5791320" cy="0"/>
          </a:xfrm>
          <a:prstGeom prst="line">
            <a:avLst/>
          </a:prstGeom>
          <a:ln w="57240">
            <a:solidFill>
              <a:srgbClr val="6666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0" y="0"/>
            <a:ext cx="3352680" cy="6172200"/>
          </a:xfrm>
          <a:prstGeom prst="rect">
            <a:avLst/>
          </a:prstGeom>
          <a:solidFill>
            <a:srgbClr val="9999ff"/>
          </a:solidFill>
          <a:ln w="9360">
            <a:solidFill>
              <a:srgbClr val="99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922320" y="1600200"/>
            <a:ext cx="2057400" cy="2286000"/>
          </a:xfrm>
          <a:prstGeom prst="rect">
            <a:avLst/>
          </a:prstGeom>
          <a:solidFill>
            <a:srgbClr val="ff99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0" name="159029B" descr=""/>
          <p:cNvPicPr/>
          <p:nvPr/>
        </p:nvPicPr>
        <p:blipFill>
          <a:blip r:embed="rId3"/>
          <a:stretch/>
        </p:blipFill>
        <p:spPr>
          <a:xfrm>
            <a:off x="838080" y="1523880"/>
            <a:ext cx="2065320" cy="2286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1" name="PlaceHolder 2"/>
          <p:cNvSpPr>
            <a:spLocks noGrp="1"/>
          </p:cNvSpPr>
          <p:nvPr>
            <p:ph type="title"/>
          </p:nvPr>
        </p:nvSpPr>
        <p:spPr>
          <a:xfrm>
            <a:off x="762120" y="304920"/>
            <a:ext cx="40384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  <a:ea typeface="Arial"/>
              </a:rPr>
              <a:t>The Problem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0" y="1143000"/>
            <a:ext cx="3352680" cy="0"/>
          </a:xfrm>
          <a:prstGeom prst="line">
            <a:avLst/>
          </a:prstGeom>
          <a:ln w="57240">
            <a:solidFill>
              <a:srgbClr val="ffcc66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685800" y="4038480"/>
            <a:ext cx="2743200" cy="185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“The average Fortune 1000 company has between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20,000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40,000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total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Goldman Sachs Global Equity Research, February 2,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Beachfire Confidential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7566F71-CFF3-4364-93E9-F846E9F7E522}" type="slidenum">
              <a:t>5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BC7842F4-8F93-4FDA-AABB-3D3A185E3D40}" type="datetime5">
              <a:rPr lang="en-US"/>
              <a:t>Sep 27, 2025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"/>
          <p:cNvSpPr/>
          <p:nvPr/>
        </p:nvSpPr>
        <p:spPr>
          <a:xfrm>
            <a:off x="0" y="0"/>
            <a:ext cx="3962520" cy="6095880"/>
          </a:xfrm>
          <a:prstGeom prst="rect">
            <a:avLst/>
          </a:prstGeom>
          <a:solidFill>
            <a:srgbClr val="9999ff"/>
          </a:solidFill>
          <a:ln w="9360">
            <a:solidFill>
              <a:srgbClr val="99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PlaceHolder 1"/>
          <p:cNvSpPr>
            <a:spLocks noGrp="1"/>
          </p:cNvSpPr>
          <p:nvPr>
            <p:ph/>
          </p:nvPr>
        </p:nvSpPr>
        <p:spPr>
          <a:xfrm>
            <a:off x="3733560" y="2437920"/>
            <a:ext cx="4343400" cy="3505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</a:t>
            </a: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integrated,          XML-based, collaborative negotiation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solution that empowers cross-enterprise, distributed teams to craft well-formed agreements quickly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1905120" y="1355760"/>
            <a:ext cx="6858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Hosted Software</a:t>
            </a:r>
            <a:r>
              <a:rPr b="0" i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  + Professional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 flipV="1">
            <a:off x="3962520" y="1127160"/>
            <a:ext cx="5181480" cy="15840"/>
          </a:xfrm>
          <a:prstGeom prst="line">
            <a:avLst/>
          </a:prstGeom>
          <a:ln w="57240">
            <a:solidFill>
              <a:srgbClr val="6666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0" y="1127160"/>
            <a:ext cx="3962520" cy="15840"/>
          </a:xfrm>
          <a:prstGeom prst="line">
            <a:avLst/>
          </a:prstGeom>
          <a:ln w="57240">
            <a:solidFill>
              <a:srgbClr val="ffcc66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title"/>
          </p:nvPr>
        </p:nvSpPr>
        <p:spPr>
          <a:xfrm>
            <a:off x="914400" y="380520"/>
            <a:ext cx="7772400" cy="747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Solution is Beachfire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1066680" y="2743200"/>
            <a:ext cx="2667240" cy="1828800"/>
          </a:xfrm>
          <a:prstGeom prst="rect">
            <a:avLst/>
          </a:prstGeom>
          <a:solidFill>
            <a:srgbClr val="ff99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1" name="relaxed" descr=""/>
          <p:cNvPicPr/>
          <p:nvPr/>
        </p:nvPicPr>
        <p:blipFill>
          <a:blip r:embed="rId1"/>
          <a:stretch/>
        </p:blipFill>
        <p:spPr>
          <a:xfrm>
            <a:off x="990720" y="2673360"/>
            <a:ext cx="2666880" cy="182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Beachfire Confidential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820F261-2447-4193-9EB9-FF97BB4898BB}" type="slidenum">
              <a:t>6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A10A978C-5DC7-486C-8A87-8556D7D04E1E}" type="datetime5">
              <a:rPr lang="en-US"/>
              <a:t>Sep 27, 2025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"/>
          <p:cNvSpPr/>
          <p:nvPr/>
        </p:nvSpPr>
        <p:spPr>
          <a:xfrm>
            <a:off x="228600" y="3657600"/>
            <a:ext cx="996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Buyer: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0" y="2438280"/>
            <a:ext cx="3429000" cy="1067040"/>
          </a:xfrm>
          <a:prstGeom prst="rect">
            <a:avLst/>
          </a:prstGeom>
          <a:solidFill>
            <a:srgbClr val="ffcc66"/>
          </a:solidFill>
          <a:ln w="9360">
            <a:solidFill>
              <a:srgbClr val="ff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rot="5400000">
            <a:off x="2743200" y="2514600"/>
            <a:ext cx="1067040" cy="914400"/>
          </a:xfrm>
          <a:prstGeom prst="irregularSeal1">
            <a:avLst/>
          </a:prstGeom>
          <a:solidFill>
            <a:srgbClr val="ffcc66"/>
          </a:solidFill>
          <a:ln w="9360">
            <a:solidFill>
              <a:srgbClr val="ff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276720" y="1143000"/>
            <a:ext cx="5867280" cy="0"/>
          </a:xfrm>
          <a:prstGeom prst="line">
            <a:avLst/>
          </a:prstGeom>
          <a:ln w="57240">
            <a:solidFill>
              <a:srgbClr val="6666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0" y="1143000"/>
            <a:ext cx="3276720" cy="0"/>
          </a:xfrm>
          <a:prstGeom prst="line">
            <a:avLst/>
          </a:prstGeom>
          <a:ln w="57240">
            <a:solidFill>
              <a:srgbClr val="ffcc66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762120" y="10666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151920" y="151920"/>
            <a:ext cx="89917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Bring the Entire Transaction Process Online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1219320" y="3657600"/>
            <a:ext cx="1828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product and vendor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3538440" y="1752480"/>
            <a:ext cx="1794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terms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1143000" y="1523880"/>
            <a:ext cx="2057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Find leads, manage 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46160" y="1523880"/>
            <a:ext cx="996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Seller: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019920" y="1600200"/>
            <a:ext cx="1218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Delivery and configuration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7543800" y="1523880"/>
            <a:ext cx="13716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&amp; relationship support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6019920" y="3657600"/>
            <a:ext cx="15238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solution acceptance, payables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7543800" y="3657600"/>
            <a:ext cx="1371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Monitor performance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76320" y="2514600"/>
            <a:ext cx="1143000" cy="914400"/>
          </a:xfrm>
          <a:prstGeom prst="rightArrow">
            <a:avLst>
              <a:gd name="adj1" fmla="val 50000"/>
              <a:gd name="adj2" fmla="val 31250"/>
            </a:avLst>
          </a:prstGeom>
          <a:solidFill>
            <a:srgbClr val="fae356"/>
          </a:solidFill>
          <a:ln w="936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76320" y="2635200"/>
            <a:ext cx="1025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Tools: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1600200" y="2514600"/>
            <a:ext cx="1143000" cy="914400"/>
          </a:xfrm>
          <a:prstGeom prst="rightArrow">
            <a:avLst>
              <a:gd name="adj1" fmla="val 50000"/>
              <a:gd name="adj2" fmla="val 31250"/>
            </a:avLst>
          </a:prstGeom>
          <a:solidFill>
            <a:srgbClr val="fae356"/>
          </a:solidFill>
          <a:ln w="936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1219320" y="2527200"/>
            <a:ext cx="213336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Catalogs, Decision Support, SFA, Contact managers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1" name=""/>
          <p:cNvGrpSpPr/>
          <p:nvPr/>
        </p:nvGrpSpPr>
        <p:grpSpPr>
          <a:xfrm>
            <a:off x="3505320" y="2435400"/>
            <a:ext cx="5638680" cy="2593800"/>
            <a:chOff x="3505320" y="2435400"/>
            <a:chExt cx="5638680" cy="2593800"/>
          </a:xfrm>
        </p:grpSpPr>
        <p:grpSp>
          <p:nvGrpSpPr>
            <p:cNvPr id="122" name=""/>
            <p:cNvGrpSpPr/>
            <p:nvPr/>
          </p:nvGrpSpPr>
          <p:grpSpPr>
            <a:xfrm>
              <a:off x="5181480" y="2438280"/>
              <a:ext cx="3962520" cy="1067040"/>
              <a:chOff x="5181480" y="2438280"/>
              <a:chExt cx="3962520" cy="1067040"/>
            </a:xfrm>
          </p:grpSpPr>
          <p:sp>
            <p:nvSpPr>
              <p:cNvPr id="123" name=""/>
              <p:cNvSpPr/>
              <p:nvPr/>
            </p:nvSpPr>
            <p:spPr>
              <a:xfrm>
                <a:off x="5562720" y="2438280"/>
                <a:ext cx="3581280" cy="1067040"/>
              </a:xfrm>
              <a:prstGeom prst="rect">
                <a:avLst/>
              </a:prstGeom>
              <a:solidFill>
                <a:srgbClr val="ffcc66"/>
              </a:solidFill>
              <a:ln w="9360">
                <a:solidFill>
                  <a:srgbClr val="ffcc66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" name=""/>
              <p:cNvSpPr/>
              <p:nvPr/>
            </p:nvSpPr>
            <p:spPr>
              <a:xfrm>
                <a:off x="6095880" y="2514600"/>
                <a:ext cx="1143000" cy="914400"/>
              </a:xfrm>
              <a:prstGeom prst="rightArrow">
                <a:avLst>
                  <a:gd name="adj1" fmla="val 50000"/>
                  <a:gd name="adj2" fmla="val 31250"/>
                </a:avLst>
              </a:prstGeom>
              <a:solidFill>
                <a:srgbClr val="fae356"/>
              </a:solidFill>
              <a:ln w="9360">
                <a:solidFill>
                  <a:srgbClr val="ffcc99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" name=""/>
              <p:cNvSpPr/>
              <p:nvPr/>
            </p:nvSpPr>
            <p:spPr>
              <a:xfrm>
                <a:off x="7543800" y="2514600"/>
                <a:ext cx="1143000" cy="914400"/>
              </a:xfrm>
              <a:prstGeom prst="rightArrow">
                <a:avLst>
                  <a:gd name="adj1" fmla="val 50000"/>
                  <a:gd name="adj2" fmla="val 31250"/>
                </a:avLst>
              </a:prstGeom>
              <a:solidFill>
                <a:srgbClr val="fae356"/>
              </a:solidFill>
              <a:ln w="9360">
                <a:solidFill>
                  <a:srgbClr val="ffcc99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" name=""/>
              <p:cNvSpPr/>
              <p:nvPr/>
            </p:nvSpPr>
            <p:spPr>
              <a:xfrm>
                <a:off x="6130800" y="2527200"/>
                <a:ext cx="1184400" cy="825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Finance &amp; Logistics databases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" name=""/>
              <p:cNvSpPr/>
              <p:nvPr/>
            </p:nvSpPr>
            <p:spPr>
              <a:xfrm>
                <a:off x="7696080" y="2787480"/>
                <a:ext cx="1219320" cy="337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CRM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" name=""/>
              <p:cNvSpPr/>
              <p:nvPr/>
            </p:nvSpPr>
            <p:spPr>
              <a:xfrm rot="5400000">
                <a:off x="5105160" y="2514600"/>
                <a:ext cx="1067040" cy="914400"/>
              </a:xfrm>
              <a:prstGeom prst="irregularSeal1">
                <a:avLst/>
              </a:prstGeom>
              <a:solidFill>
                <a:srgbClr val="ffcc66"/>
              </a:solidFill>
              <a:ln w="9360">
                <a:solidFill>
                  <a:srgbClr val="ffcc66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29" name=""/>
            <p:cNvGrpSpPr/>
            <p:nvPr/>
          </p:nvGrpSpPr>
          <p:grpSpPr>
            <a:xfrm>
              <a:off x="3505320" y="3657600"/>
              <a:ext cx="1981080" cy="1371600"/>
              <a:chOff x="3505320" y="3657600"/>
              <a:chExt cx="1981080" cy="1371600"/>
            </a:xfrm>
          </p:grpSpPr>
          <p:sp>
            <p:nvSpPr>
              <p:cNvPr id="130" name=""/>
              <p:cNvSpPr/>
              <p:nvPr/>
            </p:nvSpPr>
            <p:spPr>
              <a:xfrm flipV="1">
                <a:off x="4038480" y="3657600"/>
                <a:ext cx="152640" cy="457200"/>
              </a:xfrm>
              <a:prstGeom prst="line">
                <a:avLst/>
              </a:prstGeom>
              <a:ln w="28440">
                <a:solidFill>
                  <a:srgbClr val="ff0066"/>
                </a:solidFill>
                <a:miter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" name=""/>
              <p:cNvSpPr/>
              <p:nvPr/>
            </p:nvSpPr>
            <p:spPr>
              <a:xfrm>
                <a:off x="3505320" y="4038480"/>
                <a:ext cx="1904760" cy="990720"/>
              </a:xfrm>
              <a:prstGeom prst="ellipse">
                <a:avLst/>
              </a:prstGeom>
              <a:solidFill>
                <a:srgbClr val="ffffcc"/>
              </a:solidFill>
              <a:ln w="19080">
                <a:solidFill>
                  <a:srgbClr val="ff0066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" name=""/>
              <p:cNvSpPr/>
              <p:nvPr/>
            </p:nvSpPr>
            <p:spPr>
              <a:xfrm>
                <a:off x="3581280" y="4191120"/>
                <a:ext cx="1905120" cy="6426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ff0066"/>
                    </a:solidFill>
                    <a:effectLst/>
                    <a:uFillTx/>
                    <a:latin typeface="Arial"/>
                  </a:rPr>
                  <a:t>Break in online process flow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33" name=""/>
            <p:cNvSpPr/>
            <p:nvPr/>
          </p:nvSpPr>
          <p:spPr>
            <a:xfrm>
              <a:off x="3581280" y="2435400"/>
              <a:ext cx="1676520" cy="1068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Conference calls, meetings, voicemail, email, fax…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4" name=""/>
          <p:cNvGrpSpPr/>
          <p:nvPr/>
        </p:nvGrpSpPr>
        <p:grpSpPr>
          <a:xfrm>
            <a:off x="3048120" y="1224000"/>
            <a:ext cx="2666880" cy="4948200"/>
            <a:chOff x="3048120" y="1224000"/>
            <a:chExt cx="2666880" cy="4948200"/>
          </a:xfrm>
        </p:grpSpPr>
        <p:sp>
          <p:nvSpPr>
            <p:cNvPr id="135" name=""/>
            <p:cNvSpPr/>
            <p:nvPr/>
          </p:nvSpPr>
          <p:spPr>
            <a:xfrm>
              <a:off x="3200400" y="1224000"/>
              <a:ext cx="2514600" cy="4948200"/>
            </a:xfrm>
            <a:prstGeom prst="rect">
              <a:avLst/>
            </a:prstGeom>
            <a:solidFill>
              <a:srgbClr val="9999ff"/>
            </a:solidFill>
            <a:ln w="9360">
              <a:solidFill>
                <a:srgbClr val="99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3511440" y="1752480"/>
              <a:ext cx="1794240" cy="368280"/>
            </a:xfrm>
            <a:prstGeom prst="rect">
              <a:avLst/>
            </a:prstGeom>
            <a:solidFill>
              <a:srgbClr val="9999ff"/>
            </a:solidFill>
            <a:ln w="9360">
              <a:solidFill>
                <a:srgbClr val="99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Negotiate terms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3276720" y="3632040"/>
              <a:ext cx="2438280" cy="2389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marL="169920" indent="-169920">
                <a:lnSpc>
                  <a:spcPct val="100000"/>
                </a:lnSpc>
                <a:buClr>
                  <a:srgbClr val="ffffff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Online synchronous or asynch negotiation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69920" indent="-169920">
                <a:lnSpc>
                  <a:spcPct val="100000"/>
                </a:lnSpc>
                <a:spcBef>
                  <a:spcPts val="201"/>
                </a:spcBef>
                <a:buClr>
                  <a:srgbClr val="ffffff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Document + discussion in central repository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69920" indent="-169920">
                <a:lnSpc>
                  <a:spcPct val="100000"/>
                </a:lnSpc>
                <a:spcBef>
                  <a:spcPts val="201"/>
                </a:spcBef>
                <a:buClr>
                  <a:srgbClr val="ffffff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Distributed teams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69920" indent="-169920">
                <a:lnSpc>
                  <a:spcPct val="100000"/>
                </a:lnSpc>
                <a:spcBef>
                  <a:spcPts val="201"/>
                </a:spcBef>
                <a:buClr>
                  <a:srgbClr val="ffffff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Cross-enterprise user management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69920" indent="-169920">
                <a:lnSpc>
                  <a:spcPct val="100000"/>
                </a:lnSpc>
                <a:spcBef>
                  <a:spcPts val="201"/>
                </a:spcBef>
                <a:buClr>
                  <a:srgbClr val="ffffff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XML-based design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3200400" y="2438280"/>
              <a:ext cx="2514600" cy="1067040"/>
            </a:xfrm>
            <a:prstGeom prst="rect">
              <a:avLst/>
            </a:prstGeom>
            <a:solidFill>
              <a:srgbClr val="ffcc66"/>
            </a:solidFill>
            <a:ln w="9360">
              <a:solidFill>
                <a:srgbClr val="ffcc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3048120" y="2519280"/>
              <a:ext cx="1143000" cy="914400"/>
            </a:xfrm>
            <a:prstGeom prst="rightArrow">
              <a:avLst>
                <a:gd name="adj1" fmla="val 50000"/>
                <a:gd name="adj2" fmla="val 31250"/>
              </a:avLst>
            </a:prstGeom>
            <a:solidFill>
              <a:srgbClr val="fae356"/>
            </a:solidFill>
            <a:ln w="9360">
              <a:solidFill>
                <a:srgbClr val="ffcc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4572000" y="2519280"/>
              <a:ext cx="1143000" cy="914400"/>
            </a:xfrm>
            <a:prstGeom prst="rightArrow">
              <a:avLst>
                <a:gd name="adj1" fmla="val 50000"/>
                <a:gd name="adj2" fmla="val 31250"/>
              </a:avLst>
            </a:prstGeom>
            <a:solidFill>
              <a:srgbClr val="fae356"/>
            </a:solidFill>
            <a:ln w="9360">
              <a:solidFill>
                <a:srgbClr val="ffcc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3657600" y="2514600"/>
              <a:ext cx="1600200" cy="91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Beachfire Negotiation Solution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Beachfire 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5EB8715-4B05-4E6C-998E-0981531EFC4A}" type="slidenum">
              <a:t>7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99322092-7C7C-4387-A2A8-1F634387F756}" type="datetime5">
              <a:rPr lang="en-US"/>
              <a:t>Sep 27, 2025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ded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"/>
          <p:cNvSpPr/>
          <p:nvPr/>
        </p:nvSpPr>
        <p:spPr>
          <a:xfrm>
            <a:off x="2209680" y="277344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a template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304920" y="2971800"/>
            <a:ext cx="18288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any negotiable document (RFP, listing, statement of work, contract)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4343400" y="3359160"/>
            <a:ext cx="1295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Document + Discussion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7086600" y="2057400"/>
            <a:ext cx="1066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Email invitations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4495680" y="5562720"/>
            <a:ext cx="1143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Document store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6934320" y="5181480"/>
            <a:ext cx="1295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eLogistics databases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124080" y="5486400"/>
            <a:ext cx="762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printer2"/>
          <p:cNvSpPr/>
          <p:nvPr/>
        </p:nvSpPr>
        <p:spPr>
          <a:xfrm>
            <a:off x="3200400" y="4800600"/>
            <a:ext cx="914400" cy="609480"/>
          </a:xfrm>
          <a:custGeom>
            <a:avLst/>
            <a:gdLst>
              <a:gd name="textAreaLeft" fmla="*/ 59040 w 914400"/>
              <a:gd name="textAreaRight" fmla="*/ 858240 w 914400"/>
              <a:gd name="textAreaTop" fmla="*/ 657720 h 609480"/>
              <a:gd name="textAreaBottom" fmla="*/ 878760 h 609480"/>
              <a:gd name="GluePoint1X" fmla="*/ 10673 w 21600"/>
              <a:gd name="GluePoint1Y" fmla="*/ 0 h 21600"/>
              <a:gd name="GluePoint2X" fmla="*/ 19186 w 21600"/>
              <a:gd name="GluePoint2Y" fmla="*/ 0 h 21600"/>
              <a:gd name="GluePoint3X" fmla="*/ 21600 w 21600"/>
              <a:gd name="GluePoint3Y" fmla="*/ 4703 h 21600"/>
              <a:gd name="GluePoint4X" fmla="*/ 21600 w 21600"/>
              <a:gd name="GluePoint4Y" fmla="*/ 10800 h 21600"/>
              <a:gd name="GluePoint5X" fmla="*/ 21600 w 21600"/>
              <a:gd name="GluePoint5Y" fmla="*/ 16548 h 21600"/>
              <a:gd name="GluePoint6X" fmla="*/ 18042 w 21600"/>
              <a:gd name="GluePoint6Y" fmla="*/ 21600 h 21600"/>
              <a:gd name="GluePoint7X" fmla="*/ 10673 w 21600"/>
              <a:gd name="GluePoint7Y" fmla="*/ 21600 h 21600"/>
              <a:gd name="GluePoint8X" fmla="*/ 3176 w 21600"/>
              <a:gd name="GluePoint8Y" fmla="*/ 21600 h 21600"/>
              <a:gd name="GluePoint9X" fmla="*/ 0 w 21600"/>
              <a:gd name="GluePoint9Y" fmla="*/ 16548 h 21600"/>
              <a:gd name="GluePoint10X" fmla="*/ 0 w 21600"/>
              <a:gd name="GluePoint10Y" fmla="*/ 10800 h 21600"/>
              <a:gd name="GluePoint11X" fmla="*/ 0 w 21600"/>
              <a:gd name="GluePoint11Y" fmla="*/ 4703 h 21600"/>
              <a:gd name="GluePoint12X" fmla="*/ 2414 w 21600"/>
              <a:gd name="GluePoint12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  <a:cxn ang="0">
                <a:pos x="GluePoint11X" y="GluePoint11Y"/>
              </a:cxn>
              <a:cxn ang="0">
                <a:pos x="GluePoint12X" y="GluePoint12Y"/>
              </a:cxn>
            </a:cxnLst>
            <a:rect l="textAreaLeft" t="textAreaTop" r="textAreaRight" b="textAreaBottom"/>
            <a:pathLst>
              <a:path w="21600" h="21600">
                <a:moveTo>
                  <a:pt x="10673" y="0"/>
                </a:moveTo>
                <a:lnTo>
                  <a:pt x="19186" y="0"/>
                </a:lnTo>
                <a:lnTo>
                  <a:pt x="21600" y="4703"/>
                </a:lnTo>
                <a:lnTo>
                  <a:pt x="21600" y="10800"/>
                </a:lnTo>
                <a:lnTo>
                  <a:pt x="21600" y="16548"/>
                </a:lnTo>
                <a:lnTo>
                  <a:pt x="18042" y="16548"/>
                </a:lnTo>
                <a:lnTo>
                  <a:pt x="18042" y="21600"/>
                </a:lnTo>
                <a:lnTo>
                  <a:pt x="10673" y="21600"/>
                </a:lnTo>
                <a:lnTo>
                  <a:pt x="3176" y="21600"/>
                </a:lnTo>
                <a:lnTo>
                  <a:pt x="3176" y="16548"/>
                </a:lnTo>
                <a:lnTo>
                  <a:pt x="0" y="16548"/>
                </a:lnTo>
                <a:lnTo>
                  <a:pt x="0" y="10800"/>
                </a:lnTo>
                <a:lnTo>
                  <a:pt x="0" y="4703"/>
                </a:lnTo>
                <a:lnTo>
                  <a:pt x="2414" y="0"/>
                </a:lnTo>
                <a:lnTo>
                  <a:pt x="10673" y="0"/>
                </a:lnTo>
                <a:close/>
              </a:path>
              <a:path w="21600" h="21600">
                <a:moveTo>
                  <a:pt x="0" y="4703"/>
                </a:moveTo>
                <a:lnTo>
                  <a:pt x="3558" y="4703"/>
                </a:lnTo>
                <a:lnTo>
                  <a:pt x="17026" y="4703"/>
                </a:lnTo>
                <a:lnTo>
                  <a:pt x="21600" y="4703"/>
                </a:lnTo>
                <a:lnTo>
                  <a:pt x="0" y="4703"/>
                </a:lnTo>
                <a:moveTo>
                  <a:pt x="16518" y="4703"/>
                </a:moveTo>
                <a:lnTo>
                  <a:pt x="16518" y="10452"/>
                </a:lnTo>
                <a:lnTo>
                  <a:pt x="0" y="10452"/>
                </a:lnTo>
                <a:moveTo>
                  <a:pt x="4320" y="16548"/>
                </a:moveTo>
                <a:lnTo>
                  <a:pt x="4320" y="17419"/>
                </a:lnTo>
                <a:lnTo>
                  <a:pt x="4320" y="20555"/>
                </a:lnTo>
                <a:lnTo>
                  <a:pt x="4320" y="21600"/>
                </a:lnTo>
                <a:lnTo>
                  <a:pt x="4320" y="16548"/>
                </a:lnTo>
                <a:moveTo>
                  <a:pt x="16899" y="16548"/>
                </a:moveTo>
                <a:lnTo>
                  <a:pt x="16899" y="17419"/>
                </a:lnTo>
                <a:lnTo>
                  <a:pt x="16899" y="20555"/>
                </a:lnTo>
                <a:lnTo>
                  <a:pt x="16899" y="21600"/>
                </a:lnTo>
                <a:lnTo>
                  <a:pt x="16899" y="16548"/>
                </a:lnTo>
                <a:moveTo>
                  <a:pt x="15247" y="14981"/>
                </a:moveTo>
                <a:lnTo>
                  <a:pt x="15247" y="10452"/>
                </a:lnTo>
                <a:lnTo>
                  <a:pt x="16899" y="16548"/>
                </a:lnTo>
                <a:lnTo>
                  <a:pt x="18042" y="16548"/>
                </a:lnTo>
                <a:lnTo>
                  <a:pt x="16518" y="10452"/>
                </a:lnTo>
                <a:moveTo>
                  <a:pt x="15247" y="14981"/>
                </a:moveTo>
                <a:lnTo>
                  <a:pt x="15247" y="14981"/>
                </a:lnTo>
                <a:lnTo>
                  <a:pt x="16772" y="17942"/>
                </a:lnTo>
                <a:lnTo>
                  <a:pt x="4447" y="17942"/>
                </a:lnTo>
                <a:lnTo>
                  <a:pt x="5972" y="14981"/>
                </a:lnTo>
                <a:lnTo>
                  <a:pt x="5972" y="10452"/>
                </a:lnTo>
                <a:lnTo>
                  <a:pt x="4320" y="16548"/>
                </a:lnTo>
                <a:lnTo>
                  <a:pt x="3176" y="16548"/>
                </a:lnTo>
                <a:lnTo>
                  <a:pt x="4701" y="10452"/>
                </a:lnTo>
                <a:moveTo>
                  <a:pt x="20202" y="5574"/>
                </a:moveTo>
                <a:lnTo>
                  <a:pt x="20711" y="5574"/>
                </a:lnTo>
                <a:lnTo>
                  <a:pt x="20711" y="7839"/>
                </a:lnTo>
                <a:lnTo>
                  <a:pt x="20202" y="7839"/>
                </a:lnTo>
                <a:lnTo>
                  <a:pt x="20202" y="5574"/>
                </a:lnTo>
                <a:moveTo>
                  <a:pt x="5972" y="14981"/>
                </a:moveTo>
                <a:lnTo>
                  <a:pt x="7496" y="14981"/>
                </a:lnTo>
                <a:lnTo>
                  <a:pt x="13341" y="14981"/>
                </a:lnTo>
                <a:lnTo>
                  <a:pt x="15247" y="14981"/>
                </a:lnTo>
              </a:path>
            </a:pathLst>
          </a:cu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837720" y="380880"/>
            <a:ext cx="48006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Using Beachfire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1" name="email" descr=""/>
          <p:cNvPicPr/>
          <p:nvPr/>
        </p:nvPicPr>
        <p:blipFill>
          <a:blip r:embed="rId1"/>
          <a:stretch/>
        </p:blipFill>
        <p:spPr>
          <a:xfrm>
            <a:off x="5943600" y="1523880"/>
            <a:ext cx="1143000" cy="103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2" name="document" descr=""/>
          <p:cNvPicPr/>
          <p:nvPr/>
        </p:nvPicPr>
        <p:blipFill>
          <a:blip r:embed="rId2"/>
          <a:stretch/>
        </p:blipFill>
        <p:spPr>
          <a:xfrm>
            <a:off x="517680" y="1447920"/>
            <a:ext cx="1158840" cy="1447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3" name="template" descr=""/>
          <p:cNvPicPr/>
          <p:nvPr/>
        </p:nvPicPr>
        <p:blipFill>
          <a:blip r:embed="rId3"/>
          <a:stretch/>
        </p:blipFill>
        <p:spPr>
          <a:xfrm>
            <a:off x="2286000" y="1527120"/>
            <a:ext cx="1143000" cy="1193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4" name="teams" descr=""/>
          <p:cNvPicPr/>
          <p:nvPr/>
        </p:nvPicPr>
        <p:blipFill>
          <a:blip r:embed="rId4"/>
          <a:stretch/>
        </p:blipFill>
        <p:spPr>
          <a:xfrm>
            <a:off x="4038480" y="1523880"/>
            <a:ext cx="1371600" cy="1177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5" name=""/>
          <p:cNvSpPr/>
          <p:nvPr/>
        </p:nvSpPr>
        <p:spPr>
          <a:xfrm>
            <a:off x="3960720" y="2751120"/>
            <a:ext cx="1310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a team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6629400" y="2666880"/>
            <a:ext cx="0" cy="304920"/>
          </a:xfrm>
          <a:prstGeom prst="line">
            <a:avLst/>
          </a:prstGeom>
          <a:ln w="22320">
            <a:solidFill>
              <a:srgbClr val="6666ff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 flipH="1">
            <a:off x="4038480" y="4038480"/>
            <a:ext cx="1447920" cy="609840"/>
          </a:xfrm>
          <a:prstGeom prst="line">
            <a:avLst/>
          </a:prstGeom>
          <a:ln w="22320">
            <a:solidFill>
              <a:srgbClr val="6666ff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 flipH="1">
            <a:off x="5181480" y="4191120"/>
            <a:ext cx="533520" cy="380880"/>
          </a:xfrm>
          <a:prstGeom prst="line">
            <a:avLst/>
          </a:prstGeom>
          <a:ln w="22320">
            <a:solidFill>
              <a:srgbClr val="6666ff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 flipH="1">
            <a:off x="6095520" y="4419720"/>
            <a:ext cx="304920" cy="380880"/>
          </a:xfrm>
          <a:prstGeom prst="line">
            <a:avLst/>
          </a:prstGeom>
          <a:ln w="22320">
            <a:solidFill>
              <a:srgbClr val="6666ff"/>
            </a:solidFill>
            <a:miter/>
            <a:tailEnd len="med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0" name="neg" descr=""/>
          <p:cNvPicPr/>
          <p:nvPr/>
        </p:nvPicPr>
        <p:blipFill>
          <a:blip r:embed="rId5"/>
          <a:stretch/>
        </p:blipFill>
        <p:spPr>
          <a:xfrm>
            <a:off x="5867280" y="3043080"/>
            <a:ext cx="1676520" cy="1300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1" name=""/>
          <p:cNvSpPr/>
          <p:nvPr/>
        </p:nvSpPr>
        <p:spPr>
          <a:xfrm>
            <a:off x="7620120" y="2971800"/>
            <a:ext cx="137160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Negotiate, edit, discuss terms, monitor status, approve, and store for reuse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6705720" y="4648320"/>
            <a:ext cx="1295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databases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0" y="1143000"/>
            <a:ext cx="2133720" cy="0"/>
          </a:xfrm>
          <a:prstGeom prst="line">
            <a:avLst/>
          </a:prstGeom>
          <a:ln w="57240">
            <a:solidFill>
              <a:srgbClr val="ffcc66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2133720" y="1143000"/>
            <a:ext cx="7010280" cy="0"/>
          </a:xfrm>
          <a:prstGeom prst="line">
            <a:avLst/>
          </a:prstGeom>
          <a:ln w="57240">
            <a:solidFill>
              <a:srgbClr val="6666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5334120" y="2133720"/>
            <a:ext cx="533160" cy="0"/>
          </a:xfrm>
          <a:prstGeom prst="line">
            <a:avLst/>
          </a:prstGeom>
          <a:ln w="22320">
            <a:solidFill>
              <a:srgbClr val="6666ff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3429000" y="2133720"/>
            <a:ext cx="533520" cy="0"/>
          </a:xfrm>
          <a:prstGeom prst="line">
            <a:avLst/>
          </a:prstGeom>
          <a:ln w="22320">
            <a:solidFill>
              <a:srgbClr val="6666ff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1676520" y="2133720"/>
            <a:ext cx="533160" cy="0"/>
          </a:xfrm>
          <a:prstGeom prst="line">
            <a:avLst/>
          </a:prstGeom>
          <a:ln w="22320">
            <a:solidFill>
              <a:srgbClr val="6666ff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5715000" y="4876920"/>
            <a:ext cx="685800" cy="685800"/>
          </a:xfrm>
          <a:prstGeom prst="flowChartMagneticDisk">
            <a:avLst/>
          </a:prstGeom>
          <a:solidFill>
            <a:srgbClr val="9900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5867280" y="5029200"/>
            <a:ext cx="685800" cy="685800"/>
          </a:xfrm>
          <a:prstGeom prst="flowChartMagneticDisk">
            <a:avLst/>
          </a:prstGeom>
          <a:solidFill>
            <a:srgbClr val="66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6019920" y="5181480"/>
            <a:ext cx="685800" cy="685800"/>
          </a:xfrm>
          <a:prstGeom prst="flowChartMagneticDisk">
            <a:avLst/>
          </a:prstGeom>
          <a:solidFill>
            <a:srgbClr val="99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4572000" y="4724280"/>
            <a:ext cx="685800" cy="685800"/>
          </a:xfrm>
          <a:prstGeom prst="flowChartMagneticDisk">
            <a:avLst/>
          </a:prstGeom>
          <a:solidFill>
            <a:srgbClr val="cc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6781680" y="5654520"/>
            <a:ext cx="1295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Accounting databases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7315200" y="1219320"/>
            <a:ext cx="1447920" cy="761760"/>
          </a:xfrm>
          <a:prstGeom prst="ellipse">
            <a:avLst/>
          </a:prstGeom>
          <a:solidFill>
            <a:srgbClr val="ffffff"/>
          </a:solidFill>
          <a:ln w="936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7391520" y="1295280"/>
            <a:ext cx="13716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Participants enter here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 flipH="1">
            <a:off x="7108200" y="1728720"/>
            <a:ext cx="261720" cy="276840"/>
          </a:xfrm>
          <a:prstGeom prst="line">
            <a:avLst/>
          </a:prstGeom>
          <a:ln w="28440">
            <a:solidFill>
              <a:srgbClr val="ff66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Beachfire 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A27B0CD-85B4-41D9-A446-DE7D2C759545}" type="slidenum">
              <a:t>8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3DF4861B-77DD-41B3-854F-8C592EEC731F}" type="datetime5">
              <a:rPr lang="en-US"/>
              <a:t>Sep 27, 2025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76212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Negotiating an Agreement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"/>
          <p:cNvSpPr/>
          <p:nvPr/>
        </p:nvSpPr>
        <p:spPr>
          <a:xfrm>
            <a:off x="0" y="1143000"/>
            <a:ext cx="3733920" cy="0"/>
          </a:xfrm>
          <a:prstGeom prst="line">
            <a:avLst/>
          </a:prstGeom>
          <a:ln w="57240">
            <a:solidFill>
              <a:srgbClr val="ffcc66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3733920" y="1143000"/>
            <a:ext cx="5410080" cy="0"/>
          </a:xfrm>
          <a:prstGeom prst="line">
            <a:avLst/>
          </a:prstGeom>
          <a:ln w="57240">
            <a:solidFill>
              <a:srgbClr val="6666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9" name=""/>
          <p:cNvGraphicFramePr/>
          <p:nvPr/>
        </p:nvGraphicFramePr>
        <p:xfrm>
          <a:off x="1143000" y="1219320"/>
          <a:ext cx="6858000" cy="4937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3000" y="1219320"/>
                    <a:ext cx="6858000" cy="4937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Beachfire 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02DC569-2B93-4DCB-8BE4-8AFAC6EA80C0}" type="slidenum">
              <a:t>9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D2E61D22-1432-4B17-99B5-DF0B351FAB41}" type="datetime5">
              <a:rPr lang="en-US"/>
              <a:t>Sep 27, 2025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2000-12-28T17:42:36Z</dcterms:created>
  <dc:creator>Sarah Meyer</dc:creator>
  <dc:description/>
  <dc:language>en-US</dc:language>
  <cp:lastModifiedBy>eSprocket Corporation </cp:lastModifiedBy>
  <dcterms:modified xsi:type="dcterms:W3CDTF">2001-03-05T16:04:42Z</dcterms:modified>
  <cp:revision>314</cp:revision>
  <dc:subject/>
  <dc:title>Beachfire Collaborative Negotiation Solutions</dc:title>
</cp:coreProperties>
</file>