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newearth" descr=""/>
          <p:cNvPicPr/>
          <p:nvPr/>
        </p:nvPicPr>
        <p:blipFill>
          <a:blip r:embed="rId2"/>
          <a:srcRect l="30628" t="24034" r="14195" b="70870"/>
          <a:stretch/>
        </p:blipFill>
        <p:spPr>
          <a:xfrm>
            <a:off x="0" y="0"/>
            <a:ext cx="9144000" cy="825480"/>
          </a:xfrm>
          <a:prstGeom prst="rect">
            <a:avLst/>
          </a:prstGeom>
          <a:noFill/>
          <a:ln w="0">
            <a:noFill/>
          </a:ln>
        </p:spPr>
      </p:pic>
      <p:sp>
        <p:nvSpPr>
          <p:cNvPr id="1"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2" name="PlaceHolder 2"/>
          <p:cNvSpPr>
            <a:spLocks noGrp="1"/>
          </p:cNvSpPr>
          <p:nvPr>
            <p:ph type="body"/>
          </p:nvPr>
        </p:nvSpPr>
        <p:spPr>
          <a:xfrm>
            <a:off x="685800" y="960120"/>
            <a:ext cx="7772400" cy="4745160"/>
          </a:xfrm>
          <a:prstGeom prst="rect">
            <a:avLst/>
          </a:prstGeom>
          <a:noFill/>
          <a:ln w="0">
            <a:noFill/>
          </a:ln>
        </p:spPr>
        <p:txBody>
          <a:bodyPr lIns="90000" rIns="90000" tIns="46800" bIns="4680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sp>
        <p:nvSpPr>
          <p:cNvPr id="3" name="PlaceHolder 3"/>
          <p:cNvSpPr>
            <a:spLocks noGrp="1"/>
          </p:cNvSpPr>
          <p:nvPr>
            <p:ph type="sldNum" idx="1"/>
          </p:nvPr>
        </p:nvSpPr>
        <p:spPr>
          <a:xfrm>
            <a:off x="3620880" y="6686640"/>
            <a:ext cx="1904760" cy="1713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7439C16-AE4F-4D47-9EFE-B5DE873E3BC5}"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4" name=""/>
          <p:cNvSpPr/>
          <p:nvPr/>
        </p:nvSpPr>
        <p:spPr>
          <a:xfrm>
            <a:off x="-123480" y="6673680"/>
            <a:ext cx="104904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MM_1001Brief-</a:t>
            </a:r>
            <a:fld id="{330BCEDD-F02C-4DDF-A10D-C5DB8C69D630}"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5" name="newearth" descr=""/>
          <p:cNvPicPr/>
          <p:nvPr/>
        </p:nvPicPr>
        <p:blipFill>
          <a:blip r:embed="rId2"/>
          <a:srcRect l="30628" t="24034" r="14195" b="70870"/>
          <a:stretch/>
        </p:blipFill>
        <p:spPr>
          <a:xfrm>
            <a:off x="0" y="0"/>
            <a:ext cx="9144000" cy="825480"/>
          </a:xfrm>
          <a:prstGeom prst="rect">
            <a:avLst/>
          </a:prstGeom>
          <a:noFill/>
          <a:ln w="0">
            <a:noFill/>
          </a:ln>
        </p:spPr>
      </p:pic>
      <p:sp>
        <p:nvSpPr>
          <p:cNvPr id="6"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7" name="PlaceHolder 2"/>
          <p:cNvSpPr>
            <a:spLocks noGrp="1"/>
          </p:cNvSpPr>
          <p:nvPr>
            <p:ph type="body"/>
          </p:nvPr>
        </p:nvSpPr>
        <p:spPr>
          <a:xfrm>
            <a:off x="685800" y="960120"/>
            <a:ext cx="7772400" cy="4745160"/>
          </a:xfrm>
          <a:prstGeom prst="rect">
            <a:avLst/>
          </a:prstGeom>
          <a:noFill/>
          <a:ln w="0">
            <a:noFill/>
          </a:ln>
        </p:spPr>
        <p:txBody>
          <a:bodyPr lIns="90000" rIns="90000" tIns="46800" bIns="4680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sp>
        <p:nvSpPr>
          <p:cNvPr id="8" name="PlaceHolder 3"/>
          <p:cNvSpPr>
            <a:spLocks noGrp="1"/>
          </p:cNvSpPr>
          <p:nvPr>
            <p:ph type="sldNum" idx="2"/>
          </p:nvPr>
        </p:nvSpPr>
        <p:spPr>
          <a:xfrm>
            <a:off x="3620880" y="6686640"/>
            <a:ext cx="1904760" cy="1713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5288DBB-A5C7-4F3C-8D00-8CDCF4C9C71A}"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4" name=""/>
          <p:cNvSpPr/>
          <p:nvPr/>
        </p:nvSpPr>
        <p:spPr>
          <a:xfrm>
            <a:off x="-123480" y="6673680"/>
            <a:ext cx="104904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MM_1001Brief-</a:t>
            </a:r>
            <a:fld id="{DE8FD220-0EDB-4516-AA7A-832DBAE3A621}"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Insurance Risk Markets</a:t>
            </a:r>
            <a:endParaRPr b="1" lang="en-US" sz="3000" strike="noStrike" u="none">
              <a:solidFill>
                <a:srgbClr val="000000"/>
              </a:solidFill>
              <a:effectLst/>
              <a:uFillTx/>
              <a:latin typeface="Arial"/>
            </a:endParaRPr>
          </a:p>
        </p:txBody>
      </p:sp>
      <p:sp>
        <p:nvSpPr>
          <p:cNvPr id="10" name=""/>
          <p:cNvSpPr/>
          <p:nvPr/>
        </p:nvSpPr>
        <p:spPr>
          <a:xfrm>
            <a:off x="574560" y="1101600"/>
            <a:ext cx="8123400" cy="5221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Insurance from a Risk-taking &amp; Trading perspective</a:t>
            </a:r>
            <a:endParaRPr b="0" lang="en-US" sz="1600" strike="noStrike" u="none">
              <a:solidFill>
                <a:srgbClr val="000000"/>
              </a:solidFill>
              <a:effectLst/>
              <a:uFillTx/>
              <a:latin typeface="Times New Roman"/>
            </a:endParaRPr>
          </a:p>
          <a:p>
            <a:pPr>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Insurance Finance &amp; Convergence</a:t>
            </a:r>
            <a:endParaRPr b="0" lang="en-US" sz="1400" strike="noStrike" u="none">
              <a:solidFill>
                <a:srgbClr val="000000"/>
              </a:solidFill>
              <a:effectLst/>
              <a:uFillTx/>
              <a:latin typeface="Times New Roman"/>
            </a:endParaRPr>
          </a:p>
          <a:p>
            <a:pPr lvl="1" marL="457200">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transfer between commodity &amp; capital markets and the insurance markets, facilitate convergence between markets as principal risk taker.</a:t>
            </a:r>
            <a:endParaRPr b="0" lang="en-US" sz="1400" strike="noStrike" u="none">
              <a:solidFill>
                <a:srgbClr val="000000"/>
              </a:solidFill>
              <a:effectLst/>
              <a:uFillTx/>
              <a:latin typeface="Times New Roman"/>
            </a:endParaRPr>
          </a:p>
          <a:p>
            <a:pPr lvl="1" marL="457200">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$190 Million insurance wrapped upstream financing closed for KCS</a:t>
            </a:r>
            <a:endParaRPr b="0" lang="en-US" sz="1400" strike="noStrike" u="none">
              <a:solidFill>
                <a:srgbClr val="000000"/>
              </a:solidFill>
              <a:effectLst/>
              <a:uFillTx/>
              <a:latin typeface="Times New Roman"/>
            </a:endParaRPr>
          </a:p>
          <a:p>
            <a:pPr lvl="2" marL="914400">
              <a:lnSpc>
                <a:spcPct val="85000"/>
              </a:lnSpc>
              <a:spcBef>
                <a:spcPts val="87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$1,300,000 in true value added economics </a:t>
            </a:r>
            <a:endParaRPr b="0" lang="en-US" sz="1400" strike="noStrike" u="none">
              <a:solidFill>
                <a:srgbClr val="000000"/>
              </a:solidFill>
              <a:effectLst/>
              <a:uFillTx/>
              <a:latin typeface="Times New Roman"/>
            </a:endParaRPr>
          </a:p>
          <a:p>
            <a:pPr>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Insurance Derivatives Trading </a:t>
            </a:r>
            <a:endParaRPr b="0" lang="en-US" sz="1400" strike="noStrike" u="none">
              <a:solidFill>
                <a:srgbClr val="000000"/>
              </a:solidFill>
              <a:effectLst/>
              <a:uFillTx/>
              <a:latin typeface="Times New Roman"/>
            </a:endParaRPr>
          </a:p>
          <a:p>
            <a:pPr lvl="1" marL="457200">
              <a:lnSpc>
                <a:spcPct val="85000"/>
              </a:lnSpc>
              <a:spcBef>
                <a:spcPts val="1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Unit Contingent Power Call Options</a:t>
            </a:r>
            <a:endParaRPr b="0" lang="en-US" sz="1400" strike="noStrike" u="none">
              <a:solidFill>
                <a:srgbClr val="000000"/>
              </a:solidFill>
              <a:effectLst/>
              <a:uFillTx/>
              <a:latin typeface="Times New Roman"/>
            </a:endParaRPr>
          </a:p>
          <a:p>
            <a:pPr lvl="2" marL="914400">
              <a:lnSpc>
                <a:spcPct val="85000"/>
              </a:lnSpc>
              <a:spcBef>
                <a:spcPts val="87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 transactions executed as of July 2001 with 7 different counterparts</a:t>
            </a:r>
            <a:endParaRPr b="0" lang="en-US" sz="1400" strike="noStrike" u="none">
              <a:solidFill>
                <a:srgbClr val="000000"/>
              </a:solidFill>
              <a:effectLst/>
              <a:uFillTx/>
              <a:latin typeface="Times New Roman"/>
            </a:endParaRPr>
          </a:p>
          <a:p>
            <a:pPr lvl="2" marL="914400">
              <a:lnSpc>
                <a:spcPct val="85000"/>
              </a:lnSpc>
              <a:spcBef>
                <a:spcPts val="87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Premiums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$11,185,000</a:t>
            </a:r>
            <a:endParaRPr b="0" lang="en-US" sz="1400" strike="noStrike" u="none">
              <a:solidFill>
                <a:srgbClr val="000000"/>
              </a:solidFill>
              <a:effectLst/>
              <a:uFillTx/>
              <a:latin typeface="Times New Roman"/>
            </a:endParaRPr>
          </a:p>
          <a:p>
            <a:pPr lvl="2" marL="914400">
              <a:lnSpc>
                <a:spcPct val="85000"/>
              </a:lnSpc>
              <a:spcBef>
                <a:spcPts val="87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Net Margin</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$3,600,000</a:t>
            </a:r>
            <a:endParaRPr b="0" lang="en-US" sz="1400" strike="noStrike" u="none">
              <a:solidFill>
                <a:srgbClr val="000000"/>
              </a:solidFill>
              <a:effectLst/>
              <a:uFillTx/>
              <a:latin typeface="Times New Roman"/>
            </a:endParaRPr>
          </a:p>
          <a:p>
            <a:pPr>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Insurance Claims Trading</a:t>
            </a:r>
            <a:endParaRPr b="0" lang="en-US" sz="1400" strike="noStrike" u="none">
              <a:solidFill>
                <a:srgbClr val="000000"/>
              </a:solidFill>
              <a:effectLst/>
              <a:uFillTx/>
              <a:latin typeface="Times New Roman"/>
            </a:endParaRPr>
          </a:p>
          <a:p>
            <a:pPr lvl="1" marL="457200">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Purchase &amp; settlement of claims against insolvent insurance companies </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JV Agreement signed in August with Global Risk Trading, 5 claims purchased as of October 2001 for $6,500,00 with expected profit on settlement $2,500,000.</a:t>
            </a:r>
            <a:endParaRPr b="0" lang="en-US" sz="1400" strike="noStrike" u="none">
              <a:solidFill>
                <a:srgbClr val="000000"/>
              </a:solidFill>
              <a:effectLst/>
              <a:uFillTx/>
              <a:latin typeface="Times New Roman"/>
            </a:endParaRPr>
          </a:p>
          <a:p>
            <a:pPr>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Insurance Risk Trading Vehicle – Energy Re Solutions</a:t>
            </a:r>
            <a:endParaRPr b="0" lang="en-US" sz="1400" strike="noStrike" u="none">
              <a:solidFill>
                <a:srgbClr val="000000"/>
              </a:solidFill>
              <a:effectLst/>
              <a:uFillTx/>
              <a:latin typeface="Times New Roman"/>
            </a:endParaRPr>
          </a:p>
          <a:p>
            <a:pPr lvl="1" marL="457200">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Aggregation – All Enron Corp, Third Party Business</a:t>
            </a:r>
            <a:endParaRPr b="0" lang="en-US" sz="1400" strike="noStrike" u="none">
              <a:solidFill>
                <a:srgbClr val="000000"/>
              </a:solidFill>
              <a:effectLst/>
              <a:uFillTx/>
              <a:latin typeface="Times New Roman"/>
            </a:endParaRPr>
          </a:p>
          <a:p>
            <a:pPr lvl="1" marL="457200">
              <a:lnSpc>
                <a:spcPct val="85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Transformer Services – Accounting, Tax, &amp; Regulation Arbitrage</a:t>
            </a:r>
            <a:endParaRPr b="0" lang="en-US" sz="1400" strike="noStrike" u="none">
              <a:solidFill>
                <a:srgbClr val="000000"/>
              </a:solidFill>
              <a:effectLst/>
              <a:uFillTx/>
              <a:latin typeface="Times New Roman"/>
            </a:endParaRPr>
          </a:p>
        </p:txBody>
      </p:sp>
      <p:sp>
        <p:nvSpPr>
          <p:cNvPr id="11" name=""/>
          <p:cNvSpPr/>
          <p:nvPr/>
        </p:nvSpPr>
        <p:spPr>
          <a:xfrm>
            <a:off x="765000" y="4465800"/>
            <a:ext cx="7529760" cy="3664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70E457B-C694-4C94-8B0E-3D7405216501}"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Insurance Risk Markets</a:t>
            </a:r>
            <a:endParaRPr b="1" lang="en-US" sz="3000" strike="noStrike" u="none">
              <a:solidFill>
                <a:srgbClr val="000000"/>
              </a:solidFill>
              <a:effectLst/>
              <a:uFillTx/>
              <a:latin typeface="Arial"/>
            </a:endParaRPr>
          </a:p>
        </p:txBody>
      </p:sp>
      <p:sp>
        <p:nvSpPr>
          <p:cNvPr id="13" name="PlaceHolder 2"/>
          <p:cNvSpPr>
            <a:spLocks noGrp="1"/>
          </p:cNvSpPr>
          <p:nvPr>
            <p:ph/>
          </p:nvPr>
        </p:nvSpPr>
        <p:spPr>
          <a:xfrm>
            <a:off x="636120" y="1506600"/>
            <a:ext cx="7923240" cy="4586400"/>
          </a:xfrm>
          <a:prstGeom prst="rect">
            <a:avLst/>
          </a:prstGeom>
          <a:noFill/>
          <a:ln w="0">
            <a:noFill/>
          </a:ln>
        </p:spPr>
        <p:txBody>
          <a:bodyPr lIns="91440" rIns="91440" tIns="45720" bIns="45720" anchor="t">
            <a:normAutofit/>
          </a:bodyPr>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Our Vision:   Energy Re – “Energizing the Insurance Market”</a:t>
            </a:r>
            <a:endParaRPr b="1" lang="en-US" sz="1600" strike="noStrike" u="none">
              <a:solidFill>
                <a:srgbClr val="000000"/>
              </a:solidFill>
              <a:effectLst/>
              <a:uFillTx/>
              <a:latin typeface="Arial"/>
            </a:endParaRPr>
          </a:p>
          <a:p>
            <a:pPr marL="343080" indent="-34308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 make Enron the dominant market-maker for risk transfer between the commodity &amp; capital markets and the insurance markets through the dynamic trading of insurance risk and insurance derivative products.</a:t>
            </a:r>
            <a:endParaRPr b="1" lang="en-US" sz="1400" strike="noStrike" u="none">
              <a:solidFill>
                <a:srgbClr val="000000"/>
              </a:solidFill>
              <a:effectLst/>
              <a:uFillTx/>
              <a:latin typeface="Arial"/>
            </a:endParaRPr>
          </a:p>
          <a:p>
            <a:pPr marL="343080" indent="-34308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Our Mission: “To boldly go where no insurance company has gone before…”</a:t>
            </a:r>
            <a:endParaRPr b="1" lang="en-US" sz="1600" strike="noStrike" u="none">
              <a:solidFill>
                <a:srgbClr val="000000"/>
              </a:solidFill>
              <a:effectLst/>
              <a:uFillTx/>
              <a:latin typeface="Arial"/>
            </a:endParaRPr>
          </a:p>
          <a:p>
            <a:pPr marL="343080" indent="-343080">
              <a:lnSpc>
                <a:spcPct val="8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To identify, quantify and risk manage all insurable exposures that Enron business units face in their commercial activities.</a:t>
            </a:r>
            <a:endParaRPr b="1" lang="en-US" sz="1400" strike="noStrike" u="none">
              <a:solidFill>
                <a:srgbClr val="000000"/>
              </a:solidFill>
              <a:effectLst/>
              <a:uFillTx/>
              <a:latin typeface="Arial"/>
            </a:endParaRPr>
          </a:p>
          <a:p>
            <a:pPr marL="343080" indent="-343080">
              <a:lnSpc>
                <a:spcPct val="8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 identify, quantify and execute transactions within the insurance market that fit Enron’s commodity trading business model and lead to scaleable trading opportunities.</a:t>
            </a:r>
            <a:endParaRPr b="1" lang="en-US" sz="1400" strike="noStrike" u="none">
              <a:solidFill>
                <a:srgbClr val="000000"/>
              </a:solidFill>
              <a:effectLst/>
              <a:uFillTx/>
              <a:latin typeface="Arial"/>
            </a:endParaRPr>
          </a:p>
          <a:p>
            <a:pPr marL="343080" indent="-34308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Our New Name:   Insurance Risk Markets</a:t>
            </a:r>
            <a:endParaRPr b="1" lang="en-US" sz="1600" strike="noStrike" u="none">
              <a:solidFill>
                <a:srgbClr val="000000"/>
              </a:solidFill>
              <a:effectLst/>
              <a:uFillTx/>
              <a:latin typeface="Arial"/>
            </a:endParaRPr>
          </a:p>
          <a:p>
            <a:pPr marL="343080" indent="-343080">
              <a:lnSpc>
                <a:spcPct val="8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Old name (Global Risk Markets) was confusing and unclear. Our expertise is dealing with, transacting in, and trading around the insurance markets.</a:t>
            </a: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155CF7F-51E2-4EB9-9260-BD881FAB5AA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Insurance Risk Markets</a:t>
            </a:r>
            <a:endParaRPr b="1" lang="en-US" sz="3000" strike="noStrike" u="none">
              <a:solidFill>
                <a:srgbClr val="000000"/>
              </a:solidFill>
              <a:effectLst/>
              <a:uFillTx/>
              <a:latin typeface="Arial"/>
            </a:endParaRPr>
          </a:p>
        </p:txBody>
      </p:sp>
      <p:sp>
        <p:nvSpPr>
          <p:cNvPr id="15" name=""/>
          <p:cNvSpPr/>
          <p:nvPr/>
        </p:nvSpPr>
        <p:spPr>
          <a:xfrm>
            <a:off x="704880" y="3421080"/>
            <a:ext cx="7529400" cy="1738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By year-end 2002:</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IRM will have brought significant $ value added to the transactions we participate in and will have changed the world for Enron in the way the company uses insurance markets in all areas of its commercial and financial activities.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Financial:  $30 million gross margin; $19 million EBIT</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Cash Flow:</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Positive on EBIT basis</a:t>
            </a:r>
            <a:endParaRPr b="0" lang="en-US" sz="1400" strike="noStrike" u="none">
              <a:solidFill>
                <a:srgbClr val="000000"/>
              </a:solidFill>
              <a:effectLst/>
              <a:uFillTx/>
              <a:latin typeface="Times New Roman"/>
            </a:endParaRPr>
          </a:p>
        </p:txBody>
      </p:sp>
      <p:sp>
        <p:nvSpPr>
          <p:cNvPr id="16" name=""/>
          <p:cNvSpPr/>
          <p:nvPr/>
        </p:nvSpPr>
        <p:spPr>
          <a:xfrm>
            <a:off x="671400" y="1695600"/>
            <a:ext cx="7434360" cy="1311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By year-end 2001:</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IRM will be recognized as the lead provider of non-conventional risk solutions.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$8,500,000 gross margin; $500,000 EBIT</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Cash Flow:</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Neutral on EBIT basis</a:t>
            </a:r>
            <a:endParaRPr b="0" lang="en-US" sz="1400" strike="noStrike" u="none">
              <a:solidFill>
                <a:srgbClr val="000000"/>
              </a:solidFill>
              <a:effectLst/>
              <a:uFillTx/>
              <a:latin typeface="Times New Roman"/>
            </a:endParaRPr>
          </a:p>
        </p:txBody>
      </p:sp>
      <p:sp>
        <p:nvSpPr>
          <p:cNvPr id="17" name=""/>
          <p:cNvSpPr/>
          <p:nvPr/>
        </p:nvSpPr>
        <p:spPr>
          <a:xfrm>
            <a:off x="787320" y="1003320"/>
            <a:ext cx="7464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Goals</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080FBD4-C05F-43D7-B8D3-74D822AB7FB9}"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2000-10-04T16:41:06Z</dcterms:created>
  <dc:creator>jrios</dc:creator>
  <dc:description/>
  <dc:language>en-US</dc:language>
  <cp:lastModifiedBy>Per Sekse</cp:lastModifiedBy>
  <cp:lastPrinted>2001-03-30T19:07:21Z</cp:lastPrinted>
  <dcterms:modified xsi:type="dcterms:W3CDTF">2001-11-13T19:28:57Z</dcterms:modified>
  <cp:revision>120</cp:revision>
  <dc:subject/>
  <dc:title>Enron Global Markets</dc:title>
</cp:coreProperties>
</file>