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22000" y="257040"/>
            <a:ext cx="784836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23800" y="1112760"/>
            <a:ext cx="7553520" cy="480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7640" indent="-18252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8920" indent="-2271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6200" indent="-1731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6200" indent="-173160">
              <a:lnSpc>
                <a:spcPct val="85000"/>
              </a:lnSpc>
              <a:spcBef>
                <a:spcPts val="96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6200" indent="-173160">
              <a:lnSpc>
                <a:spcPct val="85000"/>
              </a:lnSpc>
              <a:spcBef>
                <a:spcPts val="96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97480"/>
            <a:ext cx="190512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0EE8F4-3647-4259-A397-9C4ECAEC940A}" type="datetime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297480"/>
            <a:ext cx="289548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297480"/>
            <a:ext cx="190512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141B8E-C2B9-43A7-8FCC-601E1317E03A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22000" y="257040"/>
            <a:ext cx="784836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23800" y="1112760"/>
            <a:ext cx="7553520" cy="480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7640" indent="-18252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8920" indent="-2271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6200" indent="-173160">
              <a:lnSpc>
                <a:spcPct val="85000"/>
              </a:lnSpc>
              <a:spcBef>
                <a:spcPts val="964"/>
              </a:spcBef>
              <a:buClr>
                <a:srgbClr val="0961b1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6200" indent="-173160">
              <a:lnSpc>
                <a:spcPct val="85000"/>
              </a:lnSpc>
              <a:spcBef>
                <a:spcPts val="96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6200" indent="-173160">
              <a:lnSpc>
                <a:spcPct val="85000"/>
              </a:lnSpc>
              <a:spcBef>
                <a:spcPts val="96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97480"/>
            <a:ext cx="190512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249D12-F30E-4ED8-B693-9BF1FBD42BB2}" type="datetime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047760" y="6297480"/>
            <a:ext cx="289548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324480" y="6297480"/>
            <a:ext cx="1905120" cy="7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29520" bIns="295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ABBA1B-A73B-4FC3-8CF8-B25B70035F0F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668160" y="4181400"/>
            <a:ext cx="6834240" cy="2556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68160" y="3624120"/>
            <a:ext cx="6834240" cy="2556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22000" y="257040"/>
            <a:ext cx="784836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Interpublic Group of Companies’ Visit (IPG)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523800" y="1112400"/>
            <a:ext cx="7553520" cy="235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lnSpc>
                <a:spcPct val="85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Goal for visit is to show Enron’s: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85000"/>
              </a:lnSpc>
              <a:spcBef>
                <a:spcPts val="737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Unique capabilities in creating new markets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85000"/>
              </a:lnSpc>
              <a:spcBef>
                <a:spcPts val="737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the internet in advancing our trading activities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85000"/>
              </a:lnSpc>
              <a:spcBef>
                <a:spcPts val="737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risk management and credit capabilities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85000"/>
              </a:lnSpc>
              <a:spcBef>
                <a:spcPts val="737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of technology and automation in back office operations</a:t>
            </a:r>
            <a:endParaRPr b="1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8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85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IPG Attendees: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677880" y="3622680"/>
            <a:ext cx="1409760" cy="15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Steve Berns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Bill Cella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Jim Bell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Mitchell Gendel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35280" y="3622680"/>
            <a:ext cx="2979720" cy="14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Vice President and Treasurer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President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Managing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Associate General Council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942160" y="3622680"/>
            <a:ext cx="1962000" cy="158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Interpublic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Global Magna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Initiative Media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Interpublic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27E876-CB4B-44BC-9C44-FC81FDF4072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 flipV="1">
            <a:off x="3745080" y="2098440"/>
            <a:ext cx="0" cy="493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54440" y="2079720"/>
            <a:ext cx="0" cy="493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210200" y="2089080"/>
            <a:ext cx="0" cy="5065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22000" y="257040"/>
            <a:ext cx="784836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Advertising Industry Map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501480" y="4235400"/>
            <a:ext cx="1481400" cy="696960"/>
          </a:xfrm>
          <a:prstGeom prst="rect">
            <a:avLst/>
          </a:prstGeom>
          <a:solidFill>
            <a:srgbClr val="fec9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Television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1,248 Stations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76440" y="1409760"/>
            <a:ext cx="1649520" cy="696960"/>
          </a:xfrm>
          <a:prstGeom prst="rect">
            <a:avLst/>
          </a:prstGeom>
          <a:solidFill>
            <a:srgbClr val="fec9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62400" y="2573280"/>
            <a:ext cx="1649160" cy="696960"/>
          </a:xfrm>
          <a:prstGeom prst="rect">
            <a:avLst/>
          </a:prstGeom>
          <a:solidFill>
            <a:srgbClr val="fec9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567160" y="4235400"/>
            <a:ext cx="1407960" cy="696960"/>
          </a:xfrm>
          <a:prstGeom prst="rect">
            <a:avLst/>
          </a:prstGeom>
          <a:solidFill>
            <a:srgbClr val="fec9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Radio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11,115 Stations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756320" y="4235400"/>
            <a:ext cx="1406520" cy="696960"/>
          </a:xfrm>
          <a:prstGeom prst="rect">
            <a:avLst/>
          </a:prstGeom>
          <a:solidFill>
            <a:srgbClr val="fec9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NW 2,300 MG 9,311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735600" y="4235400"/>
            <a:ext cx="1349640" cy="696960"/>
          </a:xfrm>
          <a:prstGeom prst="rect">
            <a:avLst/>
          </a:prstGeom>
          <a:solidFill>
            <a:srgbClr val="fec9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1225440" y="3274920"/>
            <a:ext cx="3013200" cy="943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3265200" y="3274920"/>
            <a:ext cx="928440" cy="9716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224240" y="3289320"/>
            <a:ext cx="1233720" cy="928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208400" y="3274920"/>
            <a:ext cx="3181320" cy="9018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522760" y="1098720"/>
            <a:ext cx="2192400" cy="11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Motors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Procter &amp; Gamble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AOL Time Warner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Philip Morris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24480" y="2514600"/>
            <a:ext cx="152280" cy="1030320"/>
          </a:xfrm>
          <a:custGeom>
            <a:avLst/>
            <a:gdLst>
              <a:gd name="textAreaLeft" fmla="*/ 97200 w 152280"/>
              <a:gd name="textAreaRight" fmla="*/ 152640 w 152280"/>
              <a:gd name="textAreaTop" fmla="*/ 26640 h 1030320"/>
              <a:gd name="textAreaBottom" fmla="*/ 1003680 h 10303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532480" y="2436840"/>
            <a:ext cx="2192400" cy="11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InterPublic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Omnicom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WPP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Bcom3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18000" y="1135080"/>
            <a:ext cx="166680" cy="1046160"/>
          </a:xfrm>
          <a:custGeom>
            <a:avLst/>
            <a:gdLst>
              <a:gd name="textAreaLeft" fmla="*/ 106560 w 166680"/>
              <a:gd name="textAreaRight" fmla="*/ 166680 w 166680"/>
              <a:gd name="textAreaTop" fmla="*/ 27000 h 1046160"/>
              <a:gd name="textAreaBottom" fmla="*/ 1019160 h 1046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76680" y="215892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Creative and Media Buying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594320" y="2216160"/>
            <a:ext cx="585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$45B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98840" y="3724200"/>
            <a:ext cx="113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$59B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66960" y="3724200"/>
            <a:ext cx="113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92720" y="3724200"/>
            <a:ext cx="113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$61B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84880" y="3724200"/>
            <a:ext cx="113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$104B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6200000">
            <a:off x="1198440" y="4278240"/>
            <a:ext cx="138240" cy="1465200"/>
          </a:xfrm>
          <a:custGeom>
            <a:avLst/>
            <a:gdLst>
              <a:gd name="textAreaLeft" fmla="*/ 0 w 138240"/>
              <a:gd name="textAreaRight" fmla="*/ 50040 w 138240"/>
              <a:gd name="textAreaTop" fmla="*/ 38160 h 1465200"/>
              <a:gd name="textAreaBottom" fmla="*/ 1427040 h 1465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5640" y="5092560"/>
            <a:ext cx="1670040" cy="10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Network: $16B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National Spot: $12B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Syndicated TV: $3B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Cable: $14B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Local Spot: $14B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6200000">
            <a:off x="3182760" y="4278240"/>
            <a:ext cx="138240" cy="1465200"/>
          </a:xfrm>
          <a:custGeom>
            <a:avLst/>
            <a:gdLst>
              <a:gd name="textAreaLeft" fmla="*/ 0 w 138240"/>
              <a:gd name="textAreaRight" fmla="*/ 50040 w 138240"/>
              <a:gd name="textAreaTop" fmla="*/ 38160 h 1465200"/>
              <a:gd name="textAreaBottom" fmla="*/ 1427040 h 1465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41520" y="5092560"/>
            <a:ext cx="1873440" cy="90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National Spot: $4B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Network Spot: $1B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Local Spot: $15B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6200000">
            <a:off x="5406840" y="4278240"/>
            <a:ext cx="138240" cy="1465200"/>
          </a:xfrm>
          <a:custGeom>
            <a:avLst/>
            <a:gdLst>
              <a:gd name="textAreaLeft" fmla="*/ 0 w 138240"/>
              <a:gd name="textAreaRight" fmla="*/ 50040 w 138240"/>
              <a:gd name="textAreaTop" fmla="*/ 38160 h 1465200"/>
              <a:gd name="textAreaBottom" fmla="*/ 1427040 h 14652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65600" y="5092560"/>
            <a:ext cx="1873440" cy="69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Newspaper: $49B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Magazine: $12B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6200000">
            <a:off x="7391160" y="4277880"/>
            <a:ext cx="138240" cy="1465560"/>
          </a:xfrm>
          <a:custGeom>
            <a:avLst/>
            <a:gdLst>
              <a:gd name="textAreaLeft" fmla="*/ 0 w 138240"/>
              <a:gd name="textAreaRight" fmla="*/ 50040 w 138240"/>
              <a:gd name="textAreaTop" fmla="*/ 38160 h 1465560"/>
              <a:gd name="textAreaBottom" fmla="*/ 1427400 h 14655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649920" y="5092560"/>
            <a:ext cx="1873440" cy="10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Yellow pages: $13B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Direct Mail: $48B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Outdoor: $4B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Internet: $6B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01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Other: $33B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99960" y="1839960"/>
            <a:ext cx="1681200" cy="140004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5920" indent="-11592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$250B US (2000)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$500B Worldwide (2000)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Growth: 12%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Projections: Significant decline in first two quarters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7240" y="1598760"/>
            <a:ext cx="247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 Industry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71960" y="2116080"/>
            <a:ext cx="663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     Income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50000" y="1839960"/>
            <a:ext cx="1568520" cy="17845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240" indent="-5724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accepted Standard (Nielsen, Arbitron, CPP)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Sustained need for impressions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Inefficient pricing and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624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38880" y="1598760"/>
            <a:ext cx="247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9A6339-37F2-4765-9B75-E06B6FE2241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22000" y="257040"/>
            <a:ext cx="784836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IPG Deal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523800" y="1112760"/>
            <a:ext cx="7732800" cy="480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27160" indent="-227160">
              <a:lnSpc>
                <a:spcPct val="75000"/>
              </a:lnSpc>
              <a:spcBef>
                <a:spcPts val="876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 and IPG form 50/50 JV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 with largest media buyer for global scale and distribution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immediate access  to advertisers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need to develop labor intensive/back office functions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credibility in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Quickly capitalize on market downturn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75000"/>
              </a:lnSpc>
              <a:spcBef>
                <a:spcPts val="876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 physical and financial media buying solutions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 contributes risk management, finance, structured origination and technology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IPG to contribute access to customers, originators and back office functions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75000"/>
              </a:lnSpc>
              <a:spcBef>
                <a:spcPts val="876"/>
              </a:spcBef>
              <a:buClr>
                <a:srgbClr val="0961b1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IPG Profile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largest advertising holding company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largest media buying company with $40 billion global ad buying power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offices in 127 countries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0640" indent="-279360">
              <a:lnSpc>
                <a:spcPct val="80000"/>
              </a:lnSpc>
              <a:spcBef>
                <a:spcPts val="700"/>
              </a:spcBef>
              <a:buClr>
                <a:srgbClr val="0961b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$9.7 billion in assets and $7.1 billion in revenues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6DD943-1D85-4C17-9DEF-EA247FB55AD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jennifer_mcclain</dc:creator>
  <dc:description/>
  <dc:language>en-US</dc:language>
  <cp:lastModifiedBy>rskupin</cp:lastModifiedBy>
  <cp:lastPrinted>2000-10-03T12:30:10Z</cp:lastPrinted>
  <dcterms:modified xsi:type="dcterms:W3CDTF">2001-08-06T18:51:20Z</dcterms:modified>
  <cp:revision>292</cp:revision>
  <dc:subject/>
  <dc:title>No Slide Title</dc:title>
</cp:coreProperties>
</file>