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12D503-EDD9-4C95-BDAC-7BA3D35376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5BAE6A-FCF0-4766-A520-B86537591F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BA9E76-CD1E-432E-AC53-98934A01D8D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5FE116-C799-476D-B24A-E493828A3B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9B3E19-0E4F-4ABA-80ED-3DF0F5B4AAC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2A6AAF-F8FC-48A6-BA62-7E19A26C00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INSTITUTE OF THE AMERICAS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04920" y="1066320"/>
            <a:ext cx="85341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GAS AND POWER MARKET CONVERGENCE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THE “VIRTUOUS CIRCLE” OF CONTRACTING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2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Luiz T. A. Maurer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Rio de Janeiro,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June 25,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2101680" y="3078000"/>
            <a:ext cx="4989600" cy="1484640"/>
            <a:chOff x="2101680" y="3078000"/>
            <a:chExt cx="4989600" cy="1484640"/>
          </a:xfrm>
        </p:grpSpPr>
        <p:pic>
          <p:nvPicPr>
            <p:cNvPr id="17" name="" descr=""/>
            <p:cNvPicPr/>
            <p:nvPr/>
          </p:nvPicPr>
          <p:blipFill>
            <a:blip r:embed="rId1"/>
            <a:stretch/>
          </p:blipFill>
          <p:spPr>
            <a:xfrm>
              <a:off x="2101680" y="3078000"/>
              <a:ext cx="4989600" cy="1484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" name=""/>
            <p:cNvSpPr txBox="1"/>
            <p:nvPr/>
          </p:nvSpPr>
          <p:spPr>
            <a:xfrm>
              <a:off x="2101680" y="3078000"/>
              <a:ext cx="4989600" cy="14846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 -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NAÏVE PROPOSITION?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228600" y="1904760"/>
            <a:ext cx="86104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No. The Electric Sector in Brazil does not have a tradition on contracts for power  - let alone on drafting and honoring them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Until 1993 - no contracts whatsoever for bulk energy transactions, involving US$ Billions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“Culture” of GCOI - upsides and downsides offset in a command and control, socialistic fashion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New model changed rules and procedures, but not ingrained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still hear things like - “in the rationing, no one is meant to gain or lose”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is totally contrary to correct economic signals and to a responsible contracting attitude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Hernando De Soto - Emerging markets need to enforce property rights to develop a contractual, urban society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CONTRACTS ARE BASIC PILLARS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OF THE NEW MODEL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04920" y="1523520"/>
            <a:ext cx="8610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Basis for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allocation/pricing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Financial hedge against MAE price volatility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Certainty for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Therefore, pre-requisite for expansion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Most of the contract disputes on previous pages involve Government or SOEs - Is this pure serendipity?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Angra II disputes very revealing - in essence, multiple Government Agencies challenging contracts under the aegis of “public interest”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Annex V discussions following similar paths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Does this attitude create a perception of level playing field for new, badly needed private capital?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COUNTRIES WHERE ELECTRIC SECTOR REFORM WAS UNDERTAKEN HAVE AN OUTSTANDING PERFORMANCE ON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609480" y="1752480"/>
          <a:ext cx="792504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792504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1371600" y="4038480"/>
            <a:ext cx="1371600" cy="18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 Zealand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43200" y="4114800"/>
            <a:ext cx="838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86200" y="4114800"/>
            <a:ext cx="844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76920" y="4114800"/>
            <a:ext cx="117000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Algeria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95880" y="4114800"/>
            <a:ext cx="628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86600" y="4114800"/>
            <a:ext cx="95256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Sri Lanka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0880" y="5943600"/>
            <a:ext cx="845820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Source: The Fraser Institute: Economic Freedom of the World 2000 - Annual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* Proxy for security of property rights and viability of contracts includes: (i) legal security of private ownership rights (risk of confiscation); (ii) viability of contracts (risk of contract repudiation by the government); (iii) rule of law: legal institutions supportive to principles of rule of law and access to a nondiscriminatory judiciary.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04920" y="1371600"/>
            <a:ext cx="8570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LEGAL STRUCTURE AND PROPERTY RIGHTS INDEX (*) - 1997</a:t>
            </a:r>
            <a:r>
              <a:rPr b="0" lang="en-US" sz="16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(IR) RESPONSIBLE CONTRACTING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-360" y="0"/>
            <a:ext cx="8839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 - </a:t>
            </a:r>
            <a:br>
              <a:rPr sz="2800"/>
            </a:b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REQUIRES ALL COSTS TO BE INTERNALIZED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385560" y="1371600"/>
            <a:ext cx="6014880" cy="3047760"/>
            <a:chOff x="385560" y="1371600"/>
            <a:chExt cx="6014880" cy="3047760"/>
          </a:xfrm>
        </p:grpSpPr>
        <p:sp>
          <p:nvSpPr>
            <p:cNvPr id="111" name=""/>
            <p:cNvSpPr/>
            <p:nvPr/>
          </p:nvSpPr>
          <p:spPr>
            <a:xfrm rot="16032600">
              <a:off x="1163520" y="1900800"/>
              <a:ext cx="501840" cy="13438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rot="16032600">
              <a:off x="4848480" y="1856880"/>
              <a:ext cx="52848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rot="5361600">
              <a:off x="2962080" y="1273680"/>
              <a:ext cx="67140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942640" y="3390480"/>
              <a:ext cx="733680" cy="6170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415520" y="4007520"/>
              <a:ext cx="3727440" cy="411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15520" y="2978280"/>
              <a:ext cx="1895040" cy="75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310560" y="2986560"/>
              <a:ext cx="1832040" cy="6732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 flipV="1">
              <a:off x="3310560" y="2179080"/>
              <a:ext cx="0" cy="12110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41552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14296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310560" y="1640880"/>
              <a:ext cx="0" cy="2692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881800" y="1775160"/>
              <a:ext cx="0" cy="1346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309600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739320" y="1775160"/>
              <a:ext cx="0" cy="13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352476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738520" y="1977120"/>
              <a:ext cx="0" cy="67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3881880" y="1977120"/>
              <a:ext cx="0" cy="134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64560" y="139248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95080" y="1371600"/>
              <a:ext cx="1571760" cy="94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2" name=""/>
            <p:cNvGrpSpPr/>
            <p:nvPr/>
          </p:nvGrpSpPr>
          <p:grpSpPr>
            <a:xfrm>
              <a:off x="4453560" y="1438920"/>
              <a:ext cx="1428840" cy="729000"/>
              <a:chOff x="4453560" y="1438920"/>
              <a:chExt cx="1428840" cy="729000"/>
            </a:xfrm>
          </p:grpSpPr>
          <p:sp>
            <p:nvSpPr>
              <p:cNvPr id="133" name=""/>
              <p:cNvSpPr/>
              <p:nvPr/>
            </p:nvSpPr>
            <p:spPr>
              <a:xfrm>
                <a:off x="4456800" y="1504440"/>
                <a:ext cx="14256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4453560" y="1438920"/>
                <a:ext cx="1350000" cy="729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5" name=""/>
            <p:cNvSpPr/>
            <p:nvPr/>
          </p:nvSpPr>
          <p:spPr>
            <a:xfrm>
              <a:off x="385560" y="30945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24800" y="3094560"/>
              <a:ext cx="237564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6172200" y="4724280"/>
            <a:ext cx="1905120" cy="171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6400800" y="2286000"/>
            <a:ext cx="2743200" cy="1752480"/>
          </a:xfrm>
          <a:prstGeom prst="cloudCallout">
            <a:avLst>
              <a:gd name="adj1" fmla="val -25694"/>
              <a:gd name="adj2" fmla="val 84509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05720" y="2590920"/>
            <a:ext cx="21333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Best trade-off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Expectation on being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bailed out?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Rolling black-outs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fix short positions?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791320" y="2057400"/>
            <a:ext cx="380880" cy="0"/>
          </a:xfrm>
          <a:prstGeom prst="line">
            <a:avLst/>
          </a:prstGeom>
          <a:ln w="1908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172200" y="175248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Load growth for D/Cs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Annex V for Generators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IF BAILOUT IS PERCEIVED AS A POSSIBILITY, THERE WILL BE IRRESPONSIBLE CONTRACTING, LESS CAPACITY,  MORE FREQUENT RATIONING ...</a:t>
            </a: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299960" y="2133720"/>
            <a:ext cx="6548760" cy="3128400"/>
            <a:chOff x="1299960" y="2133720"/>
            <a:chExt cx="6548760" cy="3128400"/>
          </a:xfrm>
        </p:grpSpPr>
        <p:sp>
          <p:nvSpPr>
            <p:cNvPr id="144" name=""/>
            <p:cNvSpPr/>
            <p:nvPr/>
          </p:nvSpPr>
          <p:spPr>
            <a:xfrm rot="16032600">
              <a:off x="2144520" y="2888280"/>
              <a:ext cx="526680" cy="146340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rot="16032600">
              <a:off x="6168600" y="2544120"/>
              <a:ext cx="55548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 rot="5361600">
              <a:off x="4119480" y="1931400"/>
              <a:ext cx="70452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084560" y="4181400"/>
              <a:ext cx="798480" cy="647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421000" y="4829040"/>
              <a:ext cx="4057560" cy="4330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rot="21184800">
              <a:off x="2355840" y="3966840"/>
              <a:ext cx="2063880" cy="78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040" bIns="32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419720" y="3814560"/>
              <a:ext cx="1993680" cy="71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 flipH="1" flipV="1">
              <a:off x="3820680" y="3281040"/>
              <a:ext cx="598680" cy="8996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2362320" y="389088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400800" y="358596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484520" y="2344680"/>
              <a:ext cx="0" cy="2822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17960" y="2485800"/>
              <a:ext cx="0" cy="141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5124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951440" y="2485800"/>
              <a:ext cx="0" cy="1411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71816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862440" y="2698560"/>
              <a:ext cx="0" cy="6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06960" y="2698560"/>
              <a:ext cx="0" cy="141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678680" y="236700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1600200" y="2290680"/>
              <a:ext cx="1711440" cy="988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5" name=""/>
            <p:cNvGrpSpPr/>
            <p:nvPr/>
          </p:nvGrpSpPr>
          <p:grpSpPr>
            <a:xfrm>
              <a:off x="5729400" y="2133720"/>
              <a:ext cx="1554840" cy="765000"/>
              <a:chOff x="5729400" y="2133720"/>
              <a:chExt cx="1554840" cy="765000"/>
            </a:xfrm>
          </p:grpSpPr>
          <p:sp>
            <p:nvSpPr>
              <p:cNvPr id="166" name=""/>
              <p:cNvSpPr/>
              <p:nvPr/>
            </p:nvSpPr>
            <p:spPr>
              <a:xfrm>
                <a:off x="5738040" y="2202480"/>
                <a:ext cx="15462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5729400" y="2133720"/>
                <a:ext cx="1469160" cy="765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8" name=""/>
            <p:cNvSpPr/>
            <p:nvPr/>
          </p:nvSpPr>
          <p:spPr>
            <a:xfrm>
              <a:off x="1299960" y="42717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5262480" y="3871800"/>
              <a:ext cx="2586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0" name=""/>
          <p:cNvSpPr/>
          <p:nvPr/>
        </p:nvSpPr>
        <p:spPr>
          <a:xfrm>
            <a:off x="517680" y="6095880"/>
            <a:ext cx="778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AND MORE PRESSURE FOR BAILOUTS ...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IS THIS A DISCOURAGEMENT FOR NEW INVESTMENTS IN BRAZIL?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533520" y="17521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No, quite the opposite - just a wake up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It shows that contracts are an essential piece of the new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Government should be a guardian, particularly when a SOE is one of the parties involved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Do not take for granted it is going to happen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primary responsibility of a Government Officer is to enforce contracts and respect the Law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diffuse, alleged perception of public interest should not override this 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this is a feasible, achievable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 ...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304920" y="12193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convergence between gas and electricity is a real issue - it has jeopardized the development of the thermal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Comitê de Gestão do Racionamento has taken serious steps to bridge some of the existing gaps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Fundamental question: will this suffice to support expansion?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Simple answer is no: Brazil still has to create a “virtuous” circle of contracting, which is the basis for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entails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it does not happen by default - Government has a key role in fostering a healthy contracting environment</a:t>
            </a: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gas - electricity convergence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“virtuous circle” of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Culture of contract sanctity (or lack thereof)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(Ir) responsible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-360" y="151920"/>
            <a:ext cx="8915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TWO DIFFERENT CULTURES HAVE CREATED OBSTACLES FOR CONVERGENCE</a:t>
            </a:r>
            <a:br>
              <a:rPr sz="3100"/>
            </a:b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              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Natural Gas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             Electricity</a:t>
            </a: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228600" y="1828800"/>
          <a:ext cx="8610480" cy="4648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828800"/>
                    <a:ext cx="861048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POOR CONVERGENCE, IN TANDEM WITH LACK OF REGULATORY CLARITY, HAS IMPACTED THE ENTIRE SUPPLY CHAIN ...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38080" y="2514600"/>
            <a:ext cx="160020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3434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1952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436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200" y="1892160"/>
            <a:ext cx="114948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Domestic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3520" y="2514600"/>
            <a:ext cx="0" cy="45720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33520" y="297180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31240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33520" y="312408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720" y="3720960"/>
            <a:ext cx="10479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Imported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60" y="4495680"/>
            <a:ext cx="1385640" cy="12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Difficult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access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39520" y="2743200"/>
            <a:ext cx="1590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 Supplier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1800" y="2590920"/>
            <a:ext cx="67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LDC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3080" y="2743200"/>
            <a:ext cx="591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IPP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173640" y="2743200"/>
            <a:ext cx="61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D/C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2971800"/>
            <a:ext cx="38124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86200" y="297180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10080" y="2971800"/>
            <a:ext cx="53352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81080" y="3733920"/>
            <a:ext cx="16002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Contractual           Rigidities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TOP,  SOP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2590920" y="315576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87400" y="3757680"/>
            <a:ext cx="18165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Mirror image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inflexibility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for dispatch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114800" y="316692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626080" y="3718080"/>
            <a:ext cx="14108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FX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Functioning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MAE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10280" y="312408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010280" y="281952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124080"/>
            <a:ext cx="0" cy="36828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7620120" y="2437920"/>
            <a:ext cx="0" cy="38124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620120" y="2438280"/>
            <a:ext cx="38088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791320" y="316044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620120" y="350532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924680" y="3200400"/>
            <a:ext cx="12193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851600" y="2209680"/>
            <a:ext cx="114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Captive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7772400" y="35812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35800" y="4114800"/>
            <a:ext cx="170820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Uncertain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retail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ANEEL’s refusal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deal with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stranded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315200" y="3098880"/>
            <a:ext cx="0" cy="200664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77120" y="5105520"/>
            <a:ext cx="83808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41560" y="4952880"/>
            <a:ext cx="131004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0" y="5867280"/>
            <a:ext cx="8839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JEOPARDIZING THE SUCCESS OF PPT AND AGGRAVATING THE ENERGY CRISIS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33160" y="1752480"/>
            <a:ext cx="792468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WILL CONVERGENCE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AND REGULATORY CLARITY SUFFICE?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609480" y="2514600"/>
            <a:ext cx="792504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UNFORTUNATELY NO !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OTHER KEY ISSUES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BE ADDRESSED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SEAMLESS “VIRTUOUS CIRCLE” OF CONTRACTING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38280" y="1143000"/>
            <a:ext cx="4038840" cy="1295280"/>
          </a:xfrm>
          <a:prstGeom prst="cloudCallout">
            <a:avLst>
              <a:gd name="adj1" fmla="val -17648"/>
              <a:gd name="adj2" fmla="val 12671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9000" y="2514600"/>
            <a:ext cx="136224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880" y="4724280"/>
            <a:ext cx="2819520" cy="1447920"/>
          </a:xfrm>
          <a:prstGeom prst="cloudCallout">
            <a:avLst>
              <a:gd name="adj1" fmla="val 60472"/>
              <a:gd name="adj2" fmla="val 8146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19720" y="5791320"/>
            <a:ext cx="1523880" cy="5331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86400" y="4648320"/>
            <a:ext cx="2971800" cy="1428480"/>
          </a:xfrm>
          <a:prstGeom prst="cloudCallout">
            <a:avLst>
              <a:gd name="adj1" fmla="val -58601"/>
              <a:gd name="adj2" fmla="val 85666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13560" y="6072120"/>
            <a:ext cx="552240" cy="7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9200" y="6019920"/>
            <a:ext cx="121932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62320" y="2362320"/>
            <a:ext cx="4114800" cy="2286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833920" y="1371600"/>
            <a:ext cx="3418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REGULATORY/COMMERCIAL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ENVIRONMENT CONDUCIVE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CONTRACTING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945040" y="4876920"/>
            <a:ext cx="1820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CULTURE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“SANCTITY”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839520" y="4927680"/>
            <a:ext cx="2714400" cy="1929960"/>
            <a:chOff x="839520" y="4927680"/>
            <a:chExt cx="2714400" cy="1929960"/>
          </a:xfrm>
        </p:grpSpPr>
        <p:sp>
          <p:nvSpPr>
            <p:cNvPr id="79" name=""/>
            <p:cNvSpPr/>
            <p:nvPr/>
          </p:nvSpPr>
          <p:spPr>
            <a:xfrm rot="20764800">
              <a:off x="2502720" y="6261480"/>
              <a:ext cx="947520" cy="395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9520" y="4927680"/>
              <a:ext cx="20610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RESPONSIBLE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CONTRACTING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ATTITUDE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025800" y="6381360"/>
              <a:ext cx="528120" cy="476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7086600" y="220968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0998600">
            <a:off x="1065960" y="1904400"/>
            <a:ext cx="885960" cy="205236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440 h 2052360"/>
              <a:gd name="textAreaBottom" fmla="*/ 1422360 h 205236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 rot="4200000">
            <a:off x="2705040" y="5677200"/>
            <a:ext cx="380880" cy="106668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29000" y="6553080"/>
            <a:ext cx="304920" cy="15264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5343000">
            <a:off x="3783600" y="482652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CULTURE OF CONTRACT SANCTITY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(OR LACK THEREOF)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ELECTRIC SECTOR IN THE LAST TWO YEARS HAS BEEN PLAGUED BY MULTIPLE CONTRACT DISPUTES - MOSTLY AT MAE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554040" y="1752480"/>
          <a:ext cx="7996320" cy="4629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4040" y="1752480"/>
                    <a:ext cx="7996320" cy="462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2001-06-19T14:15:00Z</dcterms:created>
  <dc:creator>gbraz</dc:creator>
  <dc:description/>
  <dc:language>en-US</dc:language>
  <cp:lastModifiedBy>Enron</cp:lastModifiedBy>
  <cp:lastPrinted>2001-06-23T13:19:40Z</cp:lastPrinted>
  <dcterms:modified xsi:type="dcterms:W3CDTF">2001-06-25T17:19:57Z</dcterms:modified>
  <cp:revision>34</cp:revision>
  <dc:subject/>
  <dc:title>No Slide Title</dc:title>
</cp:coreProperties>
</file>