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16.xml.rels" ContentType="application/vnd.openxmlformats-package.relationships+xml"/>
  <Override PartName="/ppt/slides/_rels/slide2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17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embeddings/oleObject1.xlsx" ContentType="application/vnd.openxmlformats-officedocument.spreadsheetml.sheet"/>
  <Override PartName="/ppt/embeddings/oleObject1.docx" ContentType="application/vnd.openxmlformats-officedocument.wordprocessingml.document"/>
  <Override PartName="/ppt/embeddings/oleObject1.bin" ContentType="application/vnd.openxmlformats-officedocument.oleObject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F64755-8889-45B8-8EB9-B4E09885EEE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bl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9B12C3F-BADC-4ED7-B359-F456CAE4188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26A5F04-5179-4D09-85CC-C85B7402A51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0C26275-B0C8-4807-8F17-5872B4D34ABB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F24651F-117E-4073-BF8D-9E24126D0DE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2ECAD035-2F4E-4D88-A612-FFF41629F17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5.wmf"/><Relationship Id="rId2" Type="http://schemas.openxmlformats.org/officeDocument/2006/relationships/slideLayout" Target="../slideLayouts/slideLayout2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380880"/>
            <a:ext cx="815328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INSTITUTE OF THE AMERICAS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304920" y="1066320"/>
            <a:ext cx="8534160" cy="579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GAS AND POWER MARKET CONVERGENCE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0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THE “VIRTUOUS CIRCLE” OF CONTRACTING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2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Luiz T. A. Maurer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70000"/>
              </a:lnSpc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7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Rio de Janeiro,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7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June 25, 2001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" name=""/>
          <p:cNvGrpSpPr/>
          <p:nvPr/>
        </p:nvGrpSpPr>
        <p:grpSpPr>
          <a:xfrm>
            <a:off x="2101680" y="3078000"/>
            <a:ext cx="4989600" cy="1484640"/>
            <a:chOff x="2101680" y="3078000"/>
            <a:chExt cx="4989600" cy="1484640"/>
          </a:xfrm>
        </p:grpSpPr>
        <p:pic>
          <p:nvPicPr>
            <p:cNvPr id="17" name="" descr=""/>
            <p:cNvPicPr/>
            <p:nvPr/>
          </p:nvPicPr>
          <p:blipFill>
            <a:blip r:embed="rId1"/>
            <a:stretch/>
          </p:blipFill>
          <p:spPr>
            <a:xfrm>
              <a:off x="2101680" y="3078000"/>
              <a:ext cx="4989600" cy="148464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18" name=""/>
            <p:cNvSpPr txBox="1"/>
            <p:nvPr/>
          </p:nvSpPr>
          <p:spPr>
            <a:xfrm>
              <a:off x="2101680" y="3078000"/>
              <a:ext cx="4989600" cy="1484640"/>
            </a:xfrm>
            <a:prstGeom prst="rect">
              <a:avLst/>
            </a:prstGeom>
            <a:noFill/>
            <a:ln w="0">
              <a:noFill/>
            </a:ln>
          </p:spPr>
          <p:txBody>
            <a:bodyPr lIns="90000" rIns="90000" tIns="46800" bIns="46800" anchor="t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CONTRACT SANCTITY - </a:t>
            </a:r>
            <a:br>
              <a:rPr sz="3600"/>
            </a:b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 NAÏVE PROPOSITION?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228600" y="1904760"/>
            <a:ext cx="861048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No. The Electric Sector in Brazil does not have a tradition on contracts for power  - let alone on drafting and honoring them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Until 1993 - no contracts whatsoever for bulk energy transactions, involving US$ Billions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“Culture” of GCOI - upsides and downsides offset in a command and control, socialistic fashion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New model changed rules and procedures, but not ingrained culture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We still hear things like - “in the rationing, no one is meant to gain or lose”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This is totally contrary to correct economic signals and to a responsible contracting attitude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Hernando De Soto - Emerging markets need to enforce property rights to develop a contractual, urban society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PlaceHolder 1"/>
          <p:cNvSpPr>
            <a:spLocks noGrp="1"/>
          </p:cNvSpPr>
          <p:nvPr>
            <p:ph type="title"/>
          </p:nvPr>
        </p:nvSpPr>
        <p:spPr>
          <a:xfrm>
            <a:off x="380520" y="228240"/>
            <a:ext cx="807732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CONTRACTS ARE BASIC PILLARS</a:t>
            </a: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OF THE NEW MODEL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PlaceHolder 2"/>
          <p:cNvSpPr>
            <a:spLocks noGrp="1"/>
          </p:cNvSpPr>
          <p:nvPr>
            <p:ph/>
          </p:nvPr>
        </p:nvSpPr>
        <p:spPr>
          <a:xfrm>
            <a:off x="304920" y="1523520"/>
            <a:ext cx="861048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550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Basis for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Competition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Risk allocation/pricing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Financial hedge against MAE price volatility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Certainty for investors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90000"/>
              </a:lnSpc>
              <a:spcBef>
                <a:spcPts val="524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Therefore, pre-requisite for expansion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Most of the contract disputes on previous pages involve Government or SOEs - Is this pure serendipity?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Angra II disputes very revealing - in essence, multiple Government Agencies challenging contracts under the aegis of “public interest”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Annex V discussions following similar paths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550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Does this attitude create a perception of level playing field for new, badly needed private capital? 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0" y="-360"/>
            <a:ext cx="9144000" cy="1219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COUNTRIES WHERE ELECTRIC SECTOR REFORM WAS UNDERTAKEN HAVE AN OUTSTANDING PERFORMANCE ON CONTRACTS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7" name=""/>
          <p:cNvGraphicFramePr/>
          <p:nvPr/>
        </p:nvGraphicFramePr>
        <p:xfrm>
          <a:off x="609480" y="1752480"/>
          <a:ext cx="7925040" cy="2286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752480"/>
                    <a:ext cx="7925040" cy="2286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99" name=""/>
          <p:cNvSpPr/>
          <p:nvPr/>
        </p:nvSpPr>
        <p:spPr>
          <a:xfrm>
            <a:off x="1371600" y="4038480"/>
            <a:ext cx="1371600" cy="182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Australia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Denmark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Germany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  Zealand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Norway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U.K.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U.S.A.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743200" y="4114800"/>
            <a:ext cx="83808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Italy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3886200" y="4114800"/>
            <a:ext cx="84456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Portugal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876920" y="4114800"/>
            <a:ext cx="1170000" cy="1439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Algeria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Argentina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China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Mexico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Thailand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South Africa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6095880" y="4114800"/>
            <a:ext cx="628920" cy="47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Brazil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Peru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7086600" y="4114800"/>
            <a:ext cx="952560" cy="862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Indonesia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Sri Lanka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380880" y="5943600"/>
            <a:ext cx="8458200" cy="597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Source: The Fraser Institute: Economic Freedom of the World 2000 - Annual Report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* Proxy for security of property rights and viability of contracts includes: (i) legal security of private ownership rights (risk of confiscation); (ii) viability of contracts (risk of contract repudiation by the government); (iii) rule of law: legal institutions supportive to principles of rule of law and access to a nondiscriminatory judiciary.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04920" y="1371600"/>
            <a:ext cx="857088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ff0000"/>
                </a:solidFill>
                <a:effectLst/>
                <a:uFillTx/>
                <a:latin typeface="Arial"/>
              </a:rPr>
              <a:t>LEGAL STRUCTURE AND PROPERTY RIGHTS INDEX (*) - 1997</a:t>
            </a:r>
            <a:r>
              <a:rPr b="0" lang="en-US" sz="1600" strike="noStrike" u="sng">
                <a:solidFill>
                  <a:srgbClr val="000099"/>
                </a:solidFill>
                <a:effectLst/>
                <a:uFillTx/>
                <a:latin typeface="Arial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(IR) RESPONSIBLE CONTRACTING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PlaceHolder 1"/>
          <p:cNvSpPr>
            <a:spLocks noGrp="1"/>
          </p:cNvSpPr>
          <p:nvPr>
            <p:ph type="title"/>
          </p:nvPr>
        </p:nvSpPr>
        <p:spPr>
          <a:xfrm>
            <a:off x="-360" y="0"/>
            <a:ext cx="883908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RESPONSIBLE CONTRACTING - </a:t>
            </a:r>
            <a:br>
              <a:rPr sz="2800"/>
            </a:b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REQUIRES ALL COSTS TO BE INTERNALIZED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10" name=""/>
          <p:cNvGrpSpPr/>
          <p:nvPr/>
        </p:nvGrpSpPr>
        <p:grpSpPr>
          <a:xfrm>
            <a:off x="385560" y="1371600"/>
            <a:ext cx="6014880" cy="3047760"/>
            <a:chOff x="385560" y="1371600"/>
            <a:chExt cx="6014880" cy="3047760"/>
          </a:xfrm>
        </p:grpSpPr>
        <p:sp>
          <p:nvSpPr>
            <p:cNvPr id="111" name=""/>
            <p:cNvSpPr/>
            <p:nvPr/>
          </p:nvSpPr>
          <p:spPr>
            <a:xfrm rot="16032600">
              <a:off x="1163520" y="1900800"/>
              <a:ext cx="501840" cy="134388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3980" y="1141"/>
                    <a:pt x="6359" y="5080"/>
                    <a:pt x="6359" y="10800"/>
                  </a:cubicBezTo>
                  <a:cubicBezTo>
                    <a:pt x="6359" y="16520"/>
                    <a:pt x="13980" y="20459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2" name=""/>
            <p:cNvSpPr/>
            <p:nvPr/>
          </p:nvSpPr>
          <p:spPr>
            <a:xfrm rot="16032600">
              <a:off x="4848480" y="1856880"/>
              <a:ext cx="528480" cy="140508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3306" y="899"/>
                    <a:pt x="5012" y="5080"/>
                    <a:pt x="5012" y="10800"/>
                  </a:cubicBezTo>
                  <a:cubicBezTo>
                    <a:pt x="5012" y="16520"/>
                    <a:pt x="13306" y="20701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3" name=""/>
            <p:cNvSpPr/>
            <p:nvPr/>
          </p:nvSpPr>
          <p:spPr>
            <a:xfrm rot="5361600">
              <a:off x="2962080" y="1273680"/>
              <a:ext cx="671400" cy="140508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5242" y="1594"/>
                    <a:pt x="8883" y="5080"/>
                    <a:pt x="8883" y="10800"/>
                  </a:cubicBezTo>
                  <a:cubicBezTo>
                    <a:pt x="8883" y="16520"/>
                    <a:pt x="15242" y="20006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4" name=""/>
            <p:cNvSpPr/>
            <p:nvPr/>
          </p:nvSpPr>
          <p:spPr>
            <a:xfrm>
              <a:off x="2942640" y="3390480"/>
              <a:ext cx="733680" cy="61704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5" name=""/>
            <p:cNvSpPr/>
            <p:nvPr/>
          </p:nvSpPr>
          <p:spPr>
            <a:xfrm>
              <a:off x="1415520" y="4007520"/>
              <a:ext cx="3727440" cy="41184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6" name=""/>
            <p:cNvSpPr/>
            <p:nvPr/>
          </p:nvSpPr>
          <p:spPr>
            <a:xfrm>
              <a:off x="1415520" y="2978280"/>
              <a:ext cx="1895040" cy="7560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8800" bIns="28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7" name=""/>
            <p:cNvSpPr/>
            <p:nvPr/>
          </p:nvSpPr>
          <p:spPr>
            <a:xfrm>
              <a:off x="3310560" y="2986560"/>
              <a:ext cx="1832040" cy="6732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0520" bIns="20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8" name=""/>
            <p:cNvSpPr/>
            <p:nvPr/>
          </p:nvSpPr>
          <p:spPr>
            <a:xfrm flipV="1">
              <a:off x="3310560" y="2179080"/>
              <a:ext cx="0" cy="1211040"/>
            </a:xfrm>
            <a:prstGeom prst="line">
              <a:avLst/>
            </a:prstGeom>
            <a:ln w="57240">
              <a:solidFill>
                <a:srgbClr val="ff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9" name=""/>
            <p:cNvSpPr/>
            <p:nvPr/>
          </p:nvSpPr>
          <p:spPr>
            <a:xfrm>
              <a:off x="1415520" y="2824200"/>
              <a:ext cx="0" cy="257760"/>
            </a:xfrm>
            <a:prstGeom prst="line">
              <a:avLst/>
            </a:prstGeom>
            <a:ln w="763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0" name=""/>
            <p:cNvSpPr/>
            <p:nvPr/>
          </p:nvSpPr>
          <p:spPr>
            <a:xfrm>
              <a:off x="5142960" y="2824200"/>
              <a:ext cx="0" cy="257760"/>
            </a:xfrm>
            <a:prstGeom prst="line">
              <a:avLst/>
            </a:prstGeom>
            <a:ln w="763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1" name=""/>
            <p:cNvSpPr/>
            <p:nvPr/>
          </p:nvSpPr>
          <p:spPr>
            <a:xfrm>
              <a:off x="3310560" y="1640880"/>
              <a:ext cx="0" cy="26928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2" name=""/>
            <p:cNvSpPr/>
            <p:nvPr/>
          </p:nvSpPr>
          <p:spPr>
            <a:xfrm>
              <a:off x="2881800" y="1775160"/>
              <a:ext cx="0" cy="13464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3" name=""/>
            <p:cNvSpPr/>
            <p:nvPr/>
          </p:nvSpPr>
          <p:spPr>
            <a:xfrm>
              <a:off x="3739320" y="1910160"/>
              <a:ext cx="0" cy="669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4" name=""/>
            <p:cNvSpPr/>
            <p:nvPr/>
          </p:nvSpPr>
          <p:spPr>
            <a:xfrm>
              <a:off x="3739320" y="1910160"/>
              <a:ext cx="0" cy="669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160" bIns="2016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5" name=""/>
            <p:cNvSpPr/>
            <p:nvPr/>
          </p:nvSpPr>
          <p:spPr>
            <a:xfrm>
              <a:off x="3096000" y="1708200"/>
              <a:ext cx="0" cy="1342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6" name=""/>
            <p:cNvSpPr/>
            <p:nvPr/>
          </p:nvSpPr>
          <p:spPr>
            <a:xfrm>
              <a:off x="3739320" y="1775160"/>
              <a:ext cx="0" cy="13464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7" name=""/>
            <p:cNvSpPr/>
            <p:nvPr/>
          </p:nvSpPr>
          <p:spPr>
            <a:xfrm>
              <a:off x="3524760" y="1708200"/>
              <a:ext cx="0" cy="13428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8" name=""/>
            <p:cNvSpPr/>
            <p:nvPr/>
          </p:nvSpPr>
          <p:spPr>
            <a:xfrm>
              <a:off x="2738520" y="1977120"/>
              <a:ext cx="0" cy="673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0520" bIns="205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9" name=""/>
            <p:cNvSpPr/>
            <p:nvPr/>
          </p:nvSpPr>
          <p:spPr>
            <a:xfrm>
              <a:off x="3881880" y="1977120"/>
              <a:ext cx="0" cy="13464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0" name=""/>
            <p:cNvSpPr/>
            <p:nvPr/>
          </p:nvSpPr>
          <p:spPr>
            <a:xfrm>
              <a:off x="664560" y="1392480"/>
              <a:ext cx="1501560" cy="916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Gas Rigidities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Regulatory lag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Retail competition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FX Risk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Low VN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1" name=""/>
            <p:cNvSpPr/>
            <p:nvPr/>
          </p:nvSpPr>
          <p:spPr>
            <a:xfrm>
              <a:off x="595080" y="1371600"/>
              <a:ext cx="1571760" cy="94212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32" name=""/>
            <p:cNvGrpSpPr/>
            <p:nvPr/>
          </p:nvGrpSpPr>
          <p:grpSpPr>
            <a:xfrm>
              <a:off x="4453560" y="1438920"/>
              <a:ext cx="1428840" cy="729000"/>
              <a:chOff x="4453560" y="1438920"/>
              <a:chExt cx="1428840" cy="729000"/>
            </a:xfrm>
          </p:grpSpPr>
          <p:sp>
            <p:nvSpPr>
              <p:cNvPr id="133" name=""/>
              <p:cNvSpPr/>
              <p:nvPr/>
            </p:nvSpPr>
            <p:spPr>
              <a:xfrm>
                <a:off x="4456800" y="1504440"/>
                <a:ext cx="1425600" cy="642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Cost of deficit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MAE price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Short positions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34" name=""/>
              <p:cNvSpPr/>
              <p:nvPr/>
            </p:nvSpPr>
            <p:spPr>
              <a:xfrm>
                <a:off x="4453560" y="1438920"/>
                <a:ext cx="1350000" cy="72900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35" name=""/>
            <p:cNvSpPr/>
            <p:nvPr/>
          </p:nvSpPr>
          <p:spPr>
            <a:xfrm>
              <a:off x="385560" y="3094560"/>
              <a:ext cx="20386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Cost of contracting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6" name=""/>
            <p:cNvSpPr/>
            <p:nvPr/>
          </p:nvSpPr>
          <p:spPr>
            <a:xfrm>
              <a:off x="4024800" y="3094560"/>
              <a:ext cx="2375640" cy="5814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Costs of not contracting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pic>
        <p:nvPicPr>
          <p:cNvPr id="137" name="" descr=""/>
          <p:cNvPicPr/>
          <p:nvPr/>
        </p:nvPicPr>
        <p:blipFill>
          <a:blip r:embed="rId1"/>
          <a:stretch/>
        </p:blipFill>
        <p:spPr>
          <a:xfrm>
            <a:off x="6172200" y="4724280"/>
            <a:ext cx="1905120" cy="17179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8" name=""/>
          <p:cNvSpPr/>
          <p:nvPr/>
        </p:nvSpPr>
        <p:spPr>
          <a:xfrm>
            <a:off x="6400800" y="2286000"/>
            <a:ext cx="2743200" cy="1752480"/>
          </a:xfrm>
          <a:prstGeom prst="cloudCallout">
            <a:avLst>
              <a:gd name="adj1" fmla="val -25694"/>
              <a:gd name="adj2" fmla="val 84509"/>
            </a:avLst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6705720" y="2590920"/>
            <a:ext cx="2133360" cy="1374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Best trade-off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Expectation on being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bailed out?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Rolling black-outs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to fix short positions?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5791320" y="2057400"/>
            <a:ext cx="380880" cy="0"/>
          </a:xfrm>
          <a:prstGeom prst="line">
            <a:avLst/>
          </a:prstGeom>
          <a:ln w="1908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6172200" y="1752480"/>
            <a:ext cx="19810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Load growth for D/Cs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Annex V for Generators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0" y="304920"/>
            <a:ext cx="9144000" cy="16761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IF BAILOUT IS PERCEIVED AS A POSSIBILITY, THERE WILL BE IRRESPONSIBLE CONTRACTING, LESS CAPACITY,  MORE FREQUENT RATIONING ...</a:t>
            </a: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3" name=""/>
          <p:cNvGrpSpPr/>
          <p:nvPr/>
        </p:nvGrpSpPr>
        <p:grpSpPr>
          <a:xfrm>
            <a:off x="1299960" y="2133720"/>
            <a:ext cx="6548760" cy="3128400"/>
            <a:chOff x="1299960" y="2133720"/>
            <a:chExt cx="6548760" cy="3128400"/>
          </a:xfrm>
        </p:grpSpPr>
        <p:sp>
          <p:nvSpPr>
            <p:cNvPr id="144" name=""/>
            <p:cNvSpPr/>
            <p:nvPr/>
          </p:nvSpPr>
          <p:spPr>
            <a:xfrm rot="16032600">
              <a:off x="2144520" y="2888280"/>
              <a:ext cx="526680" cy="146340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3980" y="1141"/>
                    <a:pt x="6359" y="5080"/>
                    <a:pt x="6359" y="10800"/>
                  </a:cubicBezTo>
                  <a:cubicBezTo>
                    <a:pt x="6359" y="16520"/>
                    <a:pt x="13980" y="20459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5" name=""/>
            <p:cNvSpPr/>
            <p:nvPr/>
          </p:nvSpPr>
          <p:spPr>
            <a:xfrm rot="16032600">
              <a:off x="6168600" y="2544120"/>
              <a:ext cx="555480" cy="153036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3306" y="899"/>
                    <a:pt x="5012" y="5080"/>
                    <a:pt x="5012" y="10800"/>
                  </a:cubicBezTo>
                  <a:cubicBezTo>
                    <a:pt x="5012" y="16520"/>
                    <a:pt x="13306" y="20701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 rot="5361600">
              <a:off x="4119480" y="1931400"/>
              <a:ext cx="704520" cy="1530360"/>
            </a:xfrm>
            <a:custGeom>
              <a:avLst/>
              <a:gdLst>
                <a:gd name="GluePoint1X" fmla="*/ 21600 w 21600"/>
                <a:gd name="GluePoint1Y" fmla="*/ 0 h 21600"/>
                <a:gd name="GluePoint2X" fmla="*/ 0 w 21600"/>
                <a:gd name="GluePoint2Y" fmla="*/ 10800 h 21600"/>
                <a:gd name="GluePoint3X" fmla="*/ 21600 w 21600"/>
                <a:gd name="GluePoint3Y" fmla="*/ 21600 h 21600"/>
                <a:gd name="GluePoint4X" fmla="*/ 0 w 21600"/>
                <a:gd name="GluePoint4Y" fmla="*/ 10800 h 21600"/>
              </a:gdLst>
              <a:ahLst/>
              <a:cxnLst>
                <a:cxn ang="0">
                  <a:pos x="GluePoint1X" y="GluePoint1Y"/>
                </a:cxn>
                <a:cxn ang="0">
                  <a:pos x="GluePoint2X" y="GluePoint2Y"/>
                </a:cxn>
                <a:cxn ang="0">
                  <a:pos x="GluePoint3X" y="GluePoint3Y"/>
                </a:cxn>
                <a:cxn ang="0">
                  <a:pos x="GluePoint4X" y="GluePoint4Y"/>
                </a:cxn>
              </a:cxnLst>
              <a:rect l="l" t="t" r="r" b="b"/>
              <a:pathLst>
                <a:path w="21600" h="21600">
                  <a:moveTo>
                    <a:pt x="21600" y="0"/>
                  </a:moveTo>
                  <a:cubicBezTo>
                    <a:pt x="15242" y="1594"/>
                    <a:pt x="8883" y="5080"/>
                    <a:pt x="8883" y="10800"/>
                  </a:cubicBezTo>
                  <a:cubicBezTo>
                    <a:pt x="8883" y="16520"/>
                    <a:pt x="15242" y="20006"/>
                    <a:pt x="21600" y="21600"/>
                  </a:cubicBezTo>
                  <a:cubicBezTo>
                    <a:pt x="9740" y="21600"/>
                    <a:pt x="0" y="16730"/>
                    <a:pt x="0" y="10800"/>
                  </a:cubicBezTo>
                  <a:cubicBezTo>
                    <a:pt x="0" y="4870"/>
                    <a:pt x="9740" y="0"/>
                    <a:pt x="21600" y="0"/>
                  </a:cubicBezTo>
                  <a:close/>
                </a:path>
              </a:pathLst>
            </a:cu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4084560" y="4181400"/>
              <a:ext cx="798480" cy="64728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2421000" y="4829040"/>
              <a:ext cx="4057560" cy="43308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 rot="21184800">
              <a:off x="2355840" y="3966840"/>
              <a:ext cx="2063880" cy="7884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32040" bIns="3204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4419720" y="3814560"/>
              <a:ext cx="1993680" cy="71280"/>
            </a:xfrm>
            <a:prstGeom prst="rect">
              <a:avLst/>
            </a:prstGeom>
            <a:solidFill>
              <a:srgbClr val="808080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24480" bIns="24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 flipH="1" flipV="1">
              <a:off x="3820680" y="3281040"/>
              <a:ext cx="598680" cy="899640"/>
            </a:xfrm>
            <a:prstGeom prst="line">
              <a:avLst/>
            </a:prstGeom>
            <a:ln w="57240">
              <a:solidFill>
                <a:srgbClr val="ff0000"/>
              </a:solidFill>
              <a:miter/>
              <a:tailEnd len="med" type="triangle" w="med"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2362320" y="3890880"/>
              <a:ext cx="0" cy="304560"/>
            </a:xfrm>
            <a:prstGeom prst="line">
              <a:avLst/>
            </a:prstGeom>
            <a:ln w="763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6400800" y="3585960"/>
              <a:ext cx="0" cy="304560"/>
            </a:xfrm>
            <a:prstGeom prst="line">
              <a:avLst/>
            </a:prstGeom>
            <a:ln w="76320">
              <a:solidFill>
                <a:srgbClr val="80808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4484520" y="2344680"/>
              <a:ext cx="0" cy="28224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017960" y="2485800"/>
              <a:ext cx="0" cy="14112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4951440" y="2627280"/>
              <a:ext cx="0" cy="70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120" bIns="24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4951440" y="2627280"/>
              <a:ext cx="0" cy="709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4120" bIns="2412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4251240" y="2415960"/>
              <a:ext cx="0" cy="1411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951440" y="2485800"/>
              <a:ext cx="0" cy="141120"/>
            </a:xfrm>
            <a:prstGeom prst="line">
              <a:avLst/>
            </a:prstGeom>
            <a:ln w="381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4718160" y="2415960"/>
              <a:ext cx="0" cy="141120"/>
            </a:xfrm>
            <a:prstGeom prst="line">
              <a:avLst/>
            </a:prstGeom>
            <a:ln w="1260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1" name=""/>
            <p:cNvSpPr/>
            <p:nvPr/>
          </p:nvSpPr>
          <p:spPr>
            <a:xfrm>
              <a:off x="3862440" y="2698560"/>
              <a:ext cx="0" cy="694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22680" bIns="226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5106960" y="2698560"/>
              <a:ext cx="0" cy="14112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1678680" y="2367000"/>
              <a:ext cx="1501560" cy="91656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Gas Rigidities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Regulatory lag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Retail competition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FX Risk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9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Low VN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4" name=""/>
            <p:cNvSpPr/>
            <p:nvPr/>
          </p:nvSpPr>
          <p:spPr>
            <a:xfrm>
              <a:off x="1600200" y="2290680"/>
              <a:ext cx="1711440" cy="988560"/>
            </a:xfrm>
            <a:prstGeom prst="rect">
              <a:avLst/>
            </a:prstGeom>
            <a:noFill/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grpSp>
          <p:nvGrpSpPr>
            <p:cNvPr id="165" name=""/>
            <p:cNvGrpSpPr/>
            <p:nvPr/>
          </p:nvGrpSpPr>
          <p:grpSpPr>
            <a:xfrm>
              <a:off x="5729400" y="2133720"/>
              <a:ext cx="1554840" cy="765000"/>
              <a:chOff x="5729400" y="2133720"/>
              <a:chExt cx="1554840" cy="765000"/>
            </a:xfrm>
          </p:grpSpPr>
          <p:sp>
            <p:nvSpPr>
              <p:cNvPr id="166" name=""/>
              <p:cNvSpPr/>
              <p:nvPr/>
            </p:nvSpPr>
            <p:spPr>
              <a:xfrm>
                <a:off x="5738040" y="2202480"/>
                <a:ext cx="1546200" cy="6426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spAutoFit/>
              </a:bodyPr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Cost of deficit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MAE price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lnSpc>
                    <a:spcPct val="100000"/>
                  </a:lnSpc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1200" strike="noStrike" u="none">
                    <a:solidFill>
                      <a:srgbClr val="000099"/>
                    </a:solidFill>
                    <a:effectLst/>
                    <a:uFillTx/>
                    <a:latin typeface="Arial"/>
                  </a:rPr>
                  <a:t>Short positions</a:t>
                </a:r>
                <a:endPara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167" name=""/>
              <p:cNvSpPr/>
              <p:nvPr/>
            </p:nvSpPr>
            <p:spPr>
              <a:xfrm>
                <a:off x="5729400" y="2133720"/>
                <a:ext cx="1469160" cy="765000"/>
              </a:xfrm>
              <a:prstGeom prst="rect">
                <a:avLst/>
              </a:prstGeom>
              <a:noFill/>
              <a:ln w="936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90000" rIns="90000" tIns="46800" bIns="46800" anchor="ctr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168" name=""/>
            <p:cNvSpPr/>
            <p:nvPr/>
          </p:nvSpPr>
          <p:spPr>
            <a:xfrm>
              <a:off x="1299960" y="4271760"/>
              <a:ext cx="203868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Cost of contracting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9" name=""/>
            <p:cNvSpPr/>
            <p:nvPr/>
          </p:nvSpPr>
          <p:spPr>
            <a:xfrm>
              <a:off x="5262480" y="3871800"/>
              <a:ext cx="2586240" cy="337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6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Costs of not contracting</a:t>
              </a:r>
              <a:endPara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0" name=""/>
          <p:cNvSpPr/>
          <p:nvPr/>
        </p:nvSpPr>
        <p:spPr>
          <a:xfrm>
            <a:off x="517680" y="6095880"/>
            <a:ext cx="778824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… AND MORE PRESSURE FOR BAILOUTS ...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laceHolder 1"/>
          <p:cNvSpPr>
            <a:spLocks noGrp="1"/>
          </p:cNvSpPr>
          <p:nvPr>
            <p:ph type="title"/>
          </p:nvPr>
        </p:nvSpPr>
        <p:spPr>
          <a:xfrm>
            <a:off x="152280" y="304920"/>
            <a:ext cx="8763120" cy="12189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IS THIS A DISCOURAGEMENT FOR NEW INVESTMENTS IN BRAZIL?</a:t>
            </a: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PlaceHolder 2"/>
          <p:cNvSpPr>
            <a:spLocks noGrp="1"/>
          </p:cNvSpPr>
          <p:nvPr>
            <p:ph/>
          </p:nvPr>
        </p:nvSpPr>
        <p:spPr>
          <a:xfrm>
            <a:off x="533520" y="1752120"/>
            <a:ext cx="8153280" cy="4419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No, quite the opposite - just a wake up call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It shows that contracts are an essential piece of the new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The Government should be a guardian, particularly when a SOE is one of the parties involved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Do not take for granted it is going to happen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The primary responsibility of a Government Officer is to enforce contracts and respect the Law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 diffuse, alleged perception of public interest should not override this mission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We think this is a feasible, achievable proposition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PlaceHolder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IN CONCLUSION ...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PlaceHolder 2"/>
          <p:cNvSpPr>
            <a:spLocks noGrp="1"/>
          </p:cNvSpPr>
          <p:nvPr>
            <p:ph/>
          </p:nvPr>
        </p:nvSpPr>
        <p:spPr>
          <a:xfrm>
            <a:off x="304920" y="121932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Lack of convergence between gas and electricity is a real issue - it has jeopardized the development of the thermal program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Comitê de Gestão do Racionamento has taken serious steps to bridge some of the existing gaps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Fundamental question: will this suffice to support expansion?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Simple answer is no: Brazil still has to create a “virtuous” circle of contracting, which is the basis for expansion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This entails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Contract Sanctity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601"/>
              </a:spcBef>
              <a:buClr>
                <a:srgbClr val="000099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Responsible Contracting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We think it does not happen by default - Government has a key role in fostering a healthy contracting environment</a:t>
            </a: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AGENDA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Lack of gas - electricity convergence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The “virtuous circle” of contracting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Culture of contract sanctity (or lack thereof) 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(Ir) responsible contracting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799"/>
              </a:spcBef>
              <a:buClr>
                <a:srgbClr val="000099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In conclusion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-360" y="151920"/>
            <a:ext cx="8915400" cy="1600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TWO DIFFERENT CULTURES HAVE CREATED OBSTACLES FOR CONVERGENCE</a:t>
            </a:r>
            <a:br>
              <a:rPr sz="3100"/>
            </a:br>
            <a:r>
              <a:rPr b="1" lang="en-US" sz="3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                      </a:t>
            </a: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Natural Gas</a:t>
            </a: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	</a:t>
            </a: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                    Electricity</a:t>
            </a:r>
            <a:r>
              <a:rPr b="1" lang="en-US" sz="31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       </a:t>
            </a:r>
            <a:endParaRPr b="0" lang="en-US" sz="3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228600" y="1828800"/>
          <a:ext cx="8610480" cy="464832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828800"/>
                    <a:ext cx="8610480" cy="4648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152280" y="304920"/>
            <a:ext cx="8763120" cy="1295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0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THIS POOR CONVERGENCE, IN TANDEM WITH LACK OF REGULATORY CLARITY, HAS IMPACTED THE ENTIRE SUPPLY CHAIN ...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838080" y="2514600"/>
            <a:ext cx="1600200" cy="914400"/>
          </a:xfrm>
          <a:prstGeom prst="rect">
            <a:avLst/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4343400" y="2514600"/>
            <a:ext cx="1066680" cy="914400"/>
          </a:xfrm>
          <a:prstGeom prst="rect">
            <a:avLst/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819520" y="2514600"/>
            <a:ext cx="1066680" cy="914400"/>
          </a:xfrm>
          <a:prstGeom prst="rect">
            <a:avLst/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5943600" y="2514600"/>
            <a:ext cx="1066680" cy="914400"/>
          </a:xfrm>
          <a:prstGeom prst="rect">
            <a:avLst/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5200" y="1892160"/>
            <a:ext cx="114948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Domestic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33520" y="2514600"/>
            <a:ext cx="0" cy="45720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33520" y="2971800"/>
            <a:ext cx="30456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33520" y="3124080"/>
            <a:ext cx="0" cy="53352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533520" y="3124080"/>
            <a:ext cx="30456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8720" y="3720960"/>
            <a:ext cx="104796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Imported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3960" y="4495680"/>
            <a:ext cx="1385640" cy="126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8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No gas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competition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today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Difficult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access to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pipelines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839520" y="2743200"/>
            <a:ext cx="15908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Gas Supplier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2971800" y="2590920"/>
            <a:ext cx="67932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GAS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LDC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4573080" y="2743200"/>
            <a:ext cx="59112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IPP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6173640" y="2743200"/>
            <a:ext cx="619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D/C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438280" y="2971800"/>
            <a:ext cx="38124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3886200" y="2971800"/>
            <a:ext cx="45720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410080" y="2971800"/>
            <a:ext cx="53352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1981080" y="3733920"/>
            <a:ext cx="1600200" cy="1556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US$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Contractual           Rigidities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High TOP,  SOP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 flipV="1">
            <a:off x="2590920" y="3155760"/>
            <a:ext cx="0" cy="53316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3587400" y="3757680"/>
            <a:ext cx="181656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US$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Mirror image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High inflexibility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for dispatch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4114800" y="3166920"/>
            <a:ext cx="0" cy="53352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626080" y="3718080"/>
            <a:ext cx="1410840" cy="1312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R$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FX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Functioning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MAE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010280" y="3124080"/>
            <a:ext cx="609840" cy="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010280" y="2819520"/>
            <a:ext cx="609840" cy="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7620120" y="3124080"/>
            <a:ext cx="0" cy="36828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 flipV="1">
            <a:off x="7620120" y="2437920"/>
            <a:ext cx="0" cy="38124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7620120" y="2438280"/>
            <a:ext cx="38088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 flipV="1">
            <a:off x="5791320" y="3160440"/>
            <a:ext cx="0" cy="53316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620120" y="3505320"/>
            <a:ext cx="457200" cy="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924680" y="3200400"/>
            <a:ext cx="121932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 Free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 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851600" y="2209680"/>
            <a:ext cx="1149480" cy="58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Captive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customer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V="1">
            <a:off x="7772400" y="3581280"/>
            <a:ext cx="0" cy="53352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7435800" y="4114800"/>
            <a:ext cx="1708200" cy="180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Uncertain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 retail competition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ANEEL’s refusal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to deal with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stranded costs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 flipV="1">
            <a:off x="7315200" y="3098880"/>
            <a:ext cx="0" cy="2006640"/>
          </a:xfrm>
          <a:prstGeom prst="line">
            <a:avLst/>
          </a:prstGeom>
          <a:ln w="28440">
            <a:solidFill>
              <a:srgbClr val="000099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6477120" y="5105520"/>
            <a:ext cx="838080" cy="0"/>
          </a:xfrm>
          <a:prstGeom prst="line">
            <a:avLst/>
          </a:prstGeom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641560" y="4952880"/>
            <a:ext cx="1310040" cy="1068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VN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buClr>
                <a:srgbClr val="000099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Regulatory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lag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0" y="5867280"/>
            <a:ext cx="8839080" cy="94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… JEOPARDIZING THE SUCCESS OF PPT AND AGGRAVATING THE ENERGY CRISIS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533160" y="1752480"/>
            <a:ext cx="7924680" cy="2286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WILL CONVERGENCE </a:t>
            </a:r>
            <a:br>
              <a:rPr sz="3600"/>
            </a:b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AND REGULATORY CLARITY SUFFICE?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4400"/>
            </a:b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subTitle"/>
          </p:nvPr>
        </p:nvSpPr>
        <p:spPr>
          <a:xfrm>
            <a:off x="609480" y="2514600"/>
            <a:ext cx="7925040" cy="31240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UNFORTUNATELY NO !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OTHER KEY ISSUES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9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TO BE ADDRESSED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76212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THE SEAMLESS “VIRTUOUS CIRCLE” OF CONTRACTING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438280" y="1143000"/>
            <a:ext cx="4038840" cy="1295280"/>
          </a:xfrm>
          <a:prstGeom prst="cloudCallout">
            <a:avLst>
              <a:gd name="adj1" fmla="val -17648"/>
              <a:gd name="adj2" fmla="val 126717"/>
            </a:avLst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3429000" y="2514600"/>
            <a:ext cx="1362240" cy="83808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380880" y="4724280"/>
            <a:ext cx="2819520" cy="1447920"/>
          </a:xfrm>
          <a:prstGeom prst="cloudCallout">
            <a:avLst>
              <a:gd name="adj1" fmla="val 60472"/>
              <a:gd name="adj2" fmla="val 81467"/>
            </a:avLst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4419720" y="5791320"/>
            <a:ext cx="1523880" cy="53316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5486400" y="4648320"/>
            <a:ext cx="2971800" cy="1428480"/>
          </a:xfrm>
          <a:prstGeom prst="cloudCallout">
            <a:avLst>
              <a:gd name="adj1" fmla="val -58601"/>
              <a:gd name="adj2" fmla="val 85666"/>
            </a:avLst>
          </a:prstGeom>
          <a:noFill/>
          <a:ln w="2844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6613560" y="6072120"/>
            <a:ext cx="552240" cy="785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5029200" y="6019920"/>
            <a:ext cx="1219320" cy="838080"/>
          </a:xfrm>
          <a:prstGeom prst="rect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2362320" y="2362320"/>
            <a:ext cx="4114800" cy="2286000"/>
          </a:xfrm>
          <a:prstGeom prst="triangle">
            <a:avLst>
              <a:gd name="adj" fmla="val 50000"/>
            </a:avLst>
          </a:prstGeom>
          <a:solidFill>
            <a:srgbClr val="000099"/>
          </a:solidFill>
          <a:ln w="9360">
            <a:solidFill>
              <a:srgbClr val="00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2833920" y="1371600"/>
            <a:ext cx="341892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REGULATORY/COMMERCIAL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ENVIRONMENT CONDUCIVE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TO CONTRACTING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5945040" y="4876920"/>
            <a:ext cx="1820880" cy="1008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CULTURE OF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CONTRACT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99"/>
                </a:solidFill>
                <a:effectLst/>
                <a:uFillTx/>
                <a:latin typeface="Arial"/>
              </a:rPr>
              <a:t>“SANCTITY”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8" name=""/>
          <p:cNvGrpSpPr/>
          <p:nvPr/>
        </p:nvGrpSpPr>
        <p:grpSpPr>
          <a:xfrm>
            <a:off x="839520" y="4927680"/>
            <a:ext cx="2714400" cy="1929960"/>
            <a:chOff x="839520" y="4927680"/>
            <a:chExt cx="2714400" cy="1929960"/>
          </a:xfrm>
        </p:grpSpPr>
        <p:sp>
          <p:nvSpPr>
            <p:cNvPr id="79" name=""/>
            <p:cNvSpPr/>
            <p:nvPr/>
          </p:nvSpPr>
          <p:spPr>
            <a:xfrm rot="20764800">
              <a:off x="2502720" y="6261480"/>
              <a:ext cx="947520" cy="395280"/>
            </a:xfrm>
            <a:prstGeom prst="rect">
              <a:avLst/>
            </a:prstGeom>
            <a:solidFill>
              <a:srgbClr val="cce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0" name=""/>
            <p:cNvSpPr/>
            <p:nvPr/>
          </p:nvSpPr>
          <p:spPr>
            <a:xfrm>
              <a:off x="839520" y="4927680"/>
              <a:ext cx="2061000" cy="10087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RESPONSIBLE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CONTRACTING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000" strike="noStrike" u="none">
                  <a:solidFill>
                    <a:srgbClr val="000099"/>
                  </a:solidFill>
                  <a:effectLst/>
                  <a:uFillTx/>
                  <a:latin typeface="Arial"/>
                </a:rPr>
                <a:t>ATTITUDE</a:t>
              </a:r>
              <a:endPara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>
              <a:off x="3025800" y="6381360"/>
              <a:ext cx="528120" cy="476280"/>
            </a:xfrm>
            <a:prstGeom prst="rect">
              <a:avLst/>
            </a:prstGeom>
            <a:solidFill>
              <a:srgbClr val="ccec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2" name=""/>
          <p:cNvSpPr/>
          <p:nvPr/>
        </p:nvSpPr>
        <p:spPr>
          <a:xfrm>
            <a:off x="7086600" y="2209680"/>
            <a:ext cx="885960" cy="2052720"/>
          </a:xfrm>
          <a:custGeom>
            <a:avLst/>
            <a:gdLst>
              <a:gd name="textAreaLeft" fmla="*/ 118440 w 885960"/>
              <a:gd name="textAreaRight" fmla="*/ 767520 w 885960"/>
              <a:gd name="textAreaTop" fmla="*/ 424800 h 2052720"/>
              <a:gd name="textAreaBottom" fmla="*/ 1422720 h 205272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2969717"/>
                <a:lnTo>
                  <a:pt x="7200" y="21089"/>
                </a:lnTo>
                <a:lnTo>
                  <a:pt x="0" y="18660"/>
                </a:lnTo>
                <a:lnTo>
                  <a:pt x="7200" y="15209"/>
                </a:lnTo>
                <a:lnTo>
                  <a:pt x="7200" y="17369"/>
                </a:lnTo>
                <a:arcTo wR="21600" hR="8940" stAng="2969717" swAng="-2845156"/>
                <a:lnTo>
                  <a:pt x="21518" y="9720"/>
                </a:lnTo>
                <a:arcTo wR="21600" hR="8940" stAng="-124562" swAng="-5275438"/>
                <a:close/>
              </a:path>
              <a:path fill="darkenLess"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-124562"/>
                <a:lnTo>
                  <a:pt x="21518" y="9720"/>
                </a:lnTo>
                <a:arcTo wR="21600" hR="8940" stAng="-124562" swAng="-5275438"/>
                <a:close/>
              </a:path>
            </a:pathLst>
          </a:cu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 rot="10998600">
            <a:off x="1065960" y="1904400"/>
            <a:ext cx="885960" cy="2052360"/>
          </a:xfrm>
          <a:custGeom>
            <a:avLst/>
            <a:gdLst>
              <a:gd name="textAreaLeft" fmla="*/ 118440 w 885960"/>
              <a:gd name="textAreaRight" fmla="*/ 767520 w 885960"/>
              <a:gd name="textAreaTop" fmla="*/ 424440 h 2052360"/>
              <a:gd name="textAreaBottom" fmla="*/ 1422360 h 205236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2969717"/>
                <a:lnTo>
                  <a:pt x="7200" y="21089"/>
                </a:lnTo>
                <a:lnTo>
                  <a:pt x="0" y="18660"/>
                </a:lnTo>
                <a:lnTo>
                  <a:pt x="7200" y="15209"/>
                </a:lnTo>
                <a:lnTo>
                  <a:pt x="7200" y="17369"/>
                </a:lnTo>
                <a:arcTo wR="21600" hR="8940" stAng="2969717" swAng="-2845156"/>
                <a:lnTo>
                  <a:pt x="21518" y="9720"/>
                </a:lnTo>
                <a:arcTo wR="21600" hR="8940" stAng="-124562" swAng="-5275438"/>
                <a:close/>
              </a:path>
              <a:path fill="darkenLess"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-124562"/>
                <a:lnTo>
                  <a:pt x="21518" y="9720"/>
                </a:lnTo>
                <a:arcTo wR="21600" hR="8940" stAng="-124562" swAng="-5275438"/>
                <a:close/>
              </a:path>
            </a:pathLst>
          </a:cu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 flipH="1" rot="4200000">
            <a:off x="2705040" y="5677200"/>
            <a:ext cx="380880" cy="1066680"/>
          </a:xfrm>
          <a:prstGeom prst="ellipse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46800" rIns="46800" tIns="90000" bIns="90000" anchor="ctr" anchorCtr="1" vert="eaVert" rot="10800000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3429000" y="6553080"/>
            <a:ext cx="304920" cy="152640"/>
          </a:xfrm>
          <a:prstGeom prst="ellipse">
            <a:avLst/>
          </a:prstGeom>
          <a:solidFill>
            <a:srgbClr val="cce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rot="5343000">
            <a:off x="3783600" y="4826520"/>
            <a:ext cx="885960" cy="2052720"/>
          </a:xfrm>
          <a:custGeom>
            <a:avLst/>
            <a:gdLst>
              <a:gd name="textAreaLeft" fmla="*/ 118440 w 885960"/>
              <a:gd name="textAreaRight" fmla="*/ 767520 w 885960"/>
              <a:gd name="textAreaTop" fmla="*/ 424800 h 2052720"/>
              <a:gd name="textAreaBottom" fmla="*/ 1422720 h 2052720"/>
              <a:gd name="GluePoint1X" fmla="*/ 0 w 21600"/>
              <a:gd name="GluePoint1Y" fmla="*/ 15 h 21600"/>
              <a:gd name="GluePoint2X" fmla="*/ 2 w 21600"/>
              <a:gd name="GluePoint2Y" fmla="*/ 11 h 21600"/>
              <a:gd name="GluePoint3X" fmla="*/ 0 w 21600"/>
              <a:gd name="GluePoint3Y" fmla="*/ 8 h 21600"/>
              <a:gd name="GluePoint4X" fmla="*/ 2 w 21600"/>
              <a:gd name="GluePoint4Y" fmla="*/ 13 h 21600"/>
              <a:gd name="GluePoint5X" fmla="*/ 21 w 21600"/>
              <a:gd name="GluePoint5Y" fmla="*/ 16 h 21600"/>
            </a:gdLst>
            <a:ahLst/>
            <a:cxnLst>
              <a:cxn ang="0">
                <a:pos x="GluePoint1X" y="GluePoint1Y"/>
              </a:cxn>
              <a:cxn ang="0">
                <a:pos x="GluePoint2X" y="GluePoint2Y"/>
              </a:cxn>
              <a:cxn ang="0">
                <a:pos x="GluePoint3X" y="GluePoint3Y"/>
              </a:cxn>
              <a:cxn ang="0">
                <a:pos x="GluePoint4X" y="GluePoint4Y"/>
              </a:cxn>
              <a:cxn ang="0">
                <a:pos x="GluePoint5X" y="GluePoint5Y"/>
              </a:cxn>
            </a:cxnLst>
            <a:rect l="textAreaLeft" t="textAreaTop" r="textAreaRight" b="textAreaBottom"/>
            <a:pathLst>
              <a:path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2969717"/>
                <a:lnTo>
                  <a:pt x="7200" y="21089"/>
                </a:lnTo>
                <a:lnTo>
                  <a:pt x="0" y="18660"/>
                </a:lnTo>
                <a:lnTo>
                  <a:pt x="7200" y="15209"/>
                </a:lnTo>
                <a:lnTo>
                  <a:pt x="7200" y="17369"/>
                </a:lnTo>
                <a:arcTo wR="21600" hR="8940" stAng="2969717" swAng="-2845156"/>
                <a:lnTo>
                  <a:pt x="21518" y="9720"/>
                </a:lnTo>
                <a:arcTo wR="21600" hR="8940" stAng="-124562" swAng="-5275438"/>
                <a:close/>
              </a:path>
              <a:path fill="darkenLess" w="21600" h="21600">
                <a:moveTo>
                  <a:pt x="0" y="0"/>
                </a:moveTo>
                <a:arcTo wR="21600" hR="8940" stAng="-5400000" swAng="5400000"/>
                <a:lnTo>
                  <a:pt x="21600" y="10500"/>
                </a:lnTo>
                <a:arcTo wR="21600" hR="8940" stAng="0" swAng="-124562"/>
                <a:lnTo>
                  <a:pt x="21518" y="9720"/>
                </a:lnTo>
                <a:arcTo wR="21600" hR="8940" stAng="-124562" swAng="-5275438"/>
                <a:close/>
              </a:path>
            </a:pathLst>
          </a:custGeom>
          <a:solidFill>
            <a:srgbClr val="000099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CULTURE OF CONTRACT SANCTITY</a:t>
            </a:r>
            <a:br>
              <a:rPr sz="3600"/>
            </a:br>
            <a:r>
              <a:rPr b="1" lang="en-US" sz="36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 (OR LACK THEREOF)</a:t>
            </a:r>
            <a:r>
              <a:rPr b="1" lang="en-US" sz="36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 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cce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228600" y="0"/>
            <a:ext cx="8686800" cy="1371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000099"/>
                </a:solidFill>
                <a:effectLst/>
                <a:uFillTx/>
                <a:latin typeface="Times New Roman"/>
              </a:rPr>
              <a:t>THE ELECTRIC SECTOR IN THE LAST TWO YEARS HAS BEEN PLAGUED BY MULTIPLE CONTRACT DISPUTES - MOSTLY AT MAE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0" name=""/>
          <p:cNvGraphicFramePr/>
          <p:nvPr/>
        </p:nvGraphicFramePr>
        <p:xfrm>
          <a:off x="554040" y="1752480"/>
          <a:ext cx="7996320" cy="462924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554040" y="1752480"/>
                    <a:ext cx="7996320" cy="4629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745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2001-06-19T14:15:00Z</dcterms:created>
  <dc:creator>gbraz</dc:creator>
  <dc:description/>
  <dc:language>en-US</dc:language>
  <cp:lastModifiedBy>Enron</cp:lastModifiedBy>
  <cp:lastPrinted>2001-06-23T13:19:40Z</cp:lastPrinted>
  <dcterms:modified xsi:type="dcterms:W3CDTF">2001-06-25T17:19:57Z</dcterms:modified>
  <cp:revision>34</cp:revision>
  <dc:subject/>
  <dc:title>No Slide Title</dc:title>
</cp:coreProperties>
</file>