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media/image1.jpeg" ContentType="image/jpeg"/>
  <Override PartName="/ppt/media/image2.png" ContentType="image/png"/>
  <Override PartName="/ppt/media/image3.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p:notesSz cx="7023100" cy="930910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3"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c0128"/>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c0128"/>
              </a:solidFill>
              <a:effectLst/>
              <a:uFillTx/>
              <a:latin typeface="Arial"/>
            </a:endParaRPr>
          </a:p>
        </p:txBody>
      </p:sp>
      <p:sp>
        <p:nvSpPr>
          <p:cNvPr id="5"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a:bodyPr>
          <a:p>
            <a:pPr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fc0128"/>
              </a:solidFill>
              <a:effectLst/>
              <a:uFillTx/>
              <a:latin typeface="Arial"/>
            </a:endParaRPr>
          </a:p>
        </p:txBody>
      </p:sp>
      <p:sp>
        <p:nvSpPr>
          <p:cNvPr id="7" name="PlaceHolder 2"/>
          <p:cNvSpPr>
            <a:spLocks noGrp="1"/>
          </p:cNvSpPr>
          <p:nvPr>
            <p:ph type="subTitle"/>
          </p:nvPr>
        </p:nvSpPr>
        <p:spPr>
          <a:xfrm>
            <a:off x="609480" y="1752120"/>
            <a:ext cx="7848720" cy="4343400"/>
          </a:xfrm>
          <a:prstGeom prst="rect">
            <a:avLst/>
          </a:prstGeom>
          <a:noFill/>
          <a:ln w="0">
            <a:noFill/>
          </a:ln>
        </p:spPr>
        <p:txBody>
          <a:bodyPr lIns="0" rIns="0" tIns="0" bIns="0" anchor="ctr">
            <a:spAutoFit/>
          </a:bodyPr>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0" y="1523880"/>
            <a:ext cx="9132840" cy="152640"/>
          </a:xfrm>
          <a:prstGeom prst="rect">
            <a:avLst/>
          </a:prstGeom>
          <a:solidFill>
            <a:srgbClr val="114ffb"/>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fc0128"/>
                </a:solidFill>
                <a:effectLst/>
                <a:uFillTx/>
                <a:latin typeface="Arial"/>
              </a:rPr>
              <a:t>Click to edit the title text format</a:t>
            </a:r>
            <a:endParaRPr b="0" lang="en-US" sz="4400" strike="noStrike" u="none">
              <a:solidFill>
                <a:srgbClr val="fc0128"/>
              </a:solidFill>
              <a:effectLst/>
              <a:uFillTx/>
              <a:latin typeface="Arial"/>
            </a:endParaRPr>
          </a:p>
        </p:txBody>
      </p:sp>
      <p:sp>
        <p:nvSpPr>
          <p:cNvPr id="2" name="PlaceHolder 2"/>
          <p:cNvSpPr>
            <a:spLocks noGrp="1"/>
          </p:cNvSpPr>
          <p:nvPr>
            <p:ph type="body"/>
          </p:nvPr>
        </p:nvSpPr>
        <p:spPr>
          <a:xfrm>
            <a:off x="609480" y="1752120"/>
            <a:ext cx="7848720" cy="4343400"/>
          </a:xfrm>
          <a:prstGeom prst="rect">
            <a:avLst/>
          </a:prstGeom>
          <a:noFill/>
          <a:ln w="0">
            <a:noFill/>
          </a:ln>
        </p:spPr>
        <p:txBody>
          <a:bodyPr lIns="90360" rIns="90360" tIns="44280" bIns="44280" anchor="t">
            <a:normAutofit/>
          </a:bodyPr>
          <a:p>
            <a:pPr marL="343080" indent="-343080">
              <a:spcBef>
                <a:spcPts val="70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Click to edit the outline text format</a:t>
            </a:r>
            <a:endParaRPr b="0" lang="en-US" sz="2800" strike="noStrike" u="none">
              <a:solidFill>
                <a:srgbClr val="000000"/>
              </a:solidFill>
              <a:effectLst/>
              <a:uFillTx/>
              <a:latin typeface="Arial"/>
            </a:endParaRPr>
          </a:p>
          <a:p>
            <a:pPr lvl="1" marL="743040" indent="-285840">
              <a:spcBef>
                <a:spcPts val="700"/>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Second Outline Level</a:t>
            </a:r>
            <a:endParaRPr b="0" lang="en-US" sz="2800" strike="noStrike" u="none">
              <a:solidFill>
                <a:srgbClr val="000000"/>
              </a:solidFill>
              <a:effectLst/>
              <a:uFillTx/>
              <a:latin typeface="Arial"/>
            </a:endParaRPr>
          </a:p>
          <a:p>
            <a:pPr lvl="2" marL="1143000" indent="-228600">
              <a:spcBef>
                <a:spcPts val="700"/>
              </a:spcBef>
              <a:buClr>
                <a:srgbClr val="114ffb"/>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Third Outline Level</a:t>
            </a:r>
            <a:endParaRPr b="0" lang="en-US" sz="2800" strike="noStrike" u="none">
              <a:solidFill>
                <a:srgbClr val="000000"/>
              </a:solidFill>
              <a:effectLst/>
              <a:uFillTx/>
              <a:latin typeface="Arial"/>
            </a:endParaRPr>
          </a:p>
          <a:p>
            <a:pPr lvl="3" marL="1600200" indent="-228600">
              <a:spcBef>
                <a:spcPts val="700"/>
              </a:spcBef>
              <a:buClr>
                <a:srgbClr val="fc0128"/>
              </a:buClr>
              <a:buSzPct val="6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Fourth Outline Level</a:t>
            </a:r>
            <a:endParaRPr b="0" lang="en-US" sz="2800" strike="noStrike" u="none">
              <a:solidFill>
                <a:srgbClr val="000000"/>
              </a:solidFill>
              <a:effectLst/>
              <a:uFillTx/>
              <a:latin typeface="Arial"/>
            </a:endParaRPr>
          </a:p>
          <a:p>
            <a:pPr lvl="4" marL="2057400" indent="-228600">
              <a:spcBef>
                <a:spcPts val="700"/>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Fifth Outline Level</a:t>
            </a:r>
            <a:endParaRPr b="0"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Sixth Outline Level</a:t>
            </a:r>
            <a:endParaRPr b="0"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Seventh Outline Level</a:t>
            </a:r>
            <a:endParaRPr b="0" lang="en-US" sz="28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228600"/>
            <a:ext cx="7788240" cy="1295280"/>
          </a:xfrm>
          <a:prstGeom prst="rect">
            <a:avLst/>
          </a:prstGeom>
          <a:noFill/>
          <a:ln w="0">
            <a:noFill/>
          </a:ln>
        </p:spPr>
        <p:txBody>
          <a:bodyPr lIns="90360" rIns="90360" tIns="44280" bIns="442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Overhaul of Combustion Turbines </a:t>
            </a:r>
            <a:br>
              <a:rPr sz="3200"/>
            </a:br>
            <a:r>
              <a:rPr b="0" lang="en-US" sz="3200" strike="noStrike" u="none">
                <a:solidFill>
                  <a:srgbClr val="000000"/>
                </a:solidFill>
                <a:effectLst/>
                <a:uFillTx/>
                <a:latin typeface="Arial"/>
              </a:rPr>
              <a:t>Under NSR Regulations</a:t>
            </a:r>
            <a:endParaRPr b="0" lang="en-US" sz="3200" strike="noStrike" u="none">
              <a:solidFill>
                <a:srgbClr val="fc0128"/>
              </a:solidFill>
              <a:effectLst/>
              <a:uFillTx/>
              <a:latin typeface="Arial"/>
            </a:endParaRPr>
          </a:p>
        </p:txBody>
      </p:sp>
      <p:sp>
        <p:nvSpPr>
          <p:cNvPr id="9" name="PlaceHolder 2"/>
          <p:cNvSpPr>
            <a:spLocks noGrp="1"/>
          </p:cNvSpPr>
          <p:nvPr>
            <p:ph type="subTitle"/>
          </p:nvPr>
        </p:nvSpPr>
        <p:spPr>
          <a:xfrm>
            <a:off x="457200" y="1676160"/>
            <a:ext cx="8229600" cy="4190760"/>
          </a:xfrm>
          <a:prstGeom prst="rect">
            <a:avLst/>
          </a:prstGeom>
          <a:noFill/>
          <a:ln w="0">
            <a:noFill/>
          </a:ln>
        </p:spPr>
        <p:txBody>
          <a:bodyPr lIns="90360" rIns="90360" tIns="44280" bIns="44280" anchor="t">
            <a:noAutofit/>
          </a:bodyPr>
          <a:p>
            <a:pPr marL="343080" indent="-343080" algn="ctr">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gn="ctr">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Presented to:</a:t>
            </a:r>
            <a:endParaRPr b="0" lang="en-US" sz="1800" strike="noStrike" u="none">
              <a:solidFill>
                <a:srgbClr val="000000"/>
              </a:solidFill>
              <a:effectLst/>
              <a:uFillTx/>
              <a:latin typeface="Arial"/>
            </a:endParaRPr>
          </a:p>
          <a:p>
            <a:pPr marL="343080" indent="-343080" algn="ctr">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gn="ctr">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New Source Review (NSR) Inter-Agency  Task Force</a:t>
            </a:r>
            <a:endParaRPr b="0" lang="en-US" sz="2000" strike="noStrike" u="none">
              <a:solidFill>
                <a:srgbClr val="000000"/>
              </a:solidFill>
              <a:effectLst/>
              <a:uFillTx/>
              <a:latin typeface="Arial"/>
            </a:endParaRPr>
          </a:p>
          <a:p>
            <a:pPr marL="343080" indent="-343080" algn="ctr">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gn="ctr">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Presented by:</a:t>
            </a:r>
            <a:endParaRPr b="0" lang="en-US" sz="1800" strike="noStrike" u="none">
              <a:solidFill>
                <a:srgbClr val="000000"/>
              </a:solidFill>
              <a:effectLst/>
              <a:uFillTx/>
              <a:latin typeface="Arial"/>
            </a:endParaRPr>
          </a:p>
          <a:p>
            <a:pPr marL="343080" indent="-343080" algn="ctr">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Member Companies of the</a:t>
            </a:r>
            <a:endParaRPr b="0" lang="en-US" sz="2000" strike="noStrike" u="none">
              <a:solidFill>
                <a:srgbClr val="000000"/>
              </a:solidFill>
              <a:effectLst/>
              <a:uFillTx/>
              <a:latin typeface="Arial"/>
            </a:endParaRPr>
          </a:p>
          <a:p>
            <a:pPr marL="343080" indent="-343080" algn="ctr">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Interstate Natural Gas Association of America (INGAA)</a:t>
            </a:r>
            <a:endParaRPr b="0" lang="en-US" sz="2000" strike="noStrike" u="none">
              <a:solidFill>
                <a:srgbClr val="000000"/>
              </a:solidFill>
              <a:effectLst/>
              <a:uFillTx/>
              <a:latin typeface="Arial"/>
            </a:endParaRPr>
          </a:p>
          <a:p>
            <a:pPr marL="343080" indent="-343080" algn="ctr">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gn="ctr">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Washington D.C.</a:t>
            </a:r>
            <a:endParaRPr b="0" lang="en-US" sz="2000" strike="noStrike" u="none">
              <a:solidFill>
                <a:srgbClr val="000000"/>
              </a:solidFill>
              <a:effectLst/>
              <a:uFillTx/>
              <a:latin typeface="Arial"/>
            </a:endParaRPr>
          </a:p>
          <a:p>
            <a:pPr marL="343080" indent="-343080" algn="ctr">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August 2, 2001</a:t>
            </a:r>
            <a:endParaRPr b="0" lang="en-US" sz="2000" strike="noStrike" u="none">
              <a:solidFill>
                <a:srgbClr val="000000"/>
              </a:solidFill>
              <a:effectLst/>
              <a:uFillTx/>
              <a:latin typeface="Arial"/>
            </a:endParaRPr>
          </a:p>
          <a:p>
            <a:pPr marL="343080" indent="-34308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10"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FA9ECD0-726E-4516-AE46-D68F9696AD53}"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c0128"/>
                </a:solidFill>
                <a:effectLst/>
                <a:uFillTx/>
                <a:latin typeface="Arial"/>
              </a:rPr>
              <a:t>Component Overhaul </a:t>
            </a:r>
            <a:br>
              <a:rPr sz="3200"/>
            </a:br>
            <a:r>
              <a:rPr b="0" lang="en-US" sz="3200" strike="noStrike" u="none">
                <a:solidFill>
                  <a:srgbClr val="fc0128"/>
                </a:solidFill>
                <a:effectLst/>
                <a:uFillTx/>
                <a:latin typeface="Arial"/>
              </a:rPr>
              <a:t>Is Not “Reconstruction”</a:t>
            </a:r>
            <a:endParaRPr b="0" lang="en-US" sz="3200" strike="noStrike" u="none">
              <a:solidFill>
                <a:srgbClr val="fc0128"/>
              </a:solidFill>
              <a:effectLst/>
              <a:uFillTx/>
              <a:latin typeface="Arial"/>
            </a:endParaRPr>
          </a:p>
        </p:txBody>
      </p:sp>
      <p:sp>
        <p:nvSpPr>
          <p:cNvPr id="75" name="PlaceHolder 2"/>
          <p:cNvSpPr>
            <a:spLocks noGrp="1"/>
          </p:cNvSpPr>
          <p:nvPr>
            <p:ph/>
          </p:nvPr>
        </p:nvSpPr>
        <p:spPr>
          <a:xfrm>
            <a:off x="363240" y="1712880"/>
            <a:ext cx="8612280" cy="4960800"/>
          </a:xfrm>
          <a:prstGeom prst="rect">
            <a:avLst/>
          </a:prstGeom>
          <a:noFill/>
          <a:ln w="0">
            <a:noFill/>
          </a:ln>
        </p:spPr>
        <p:txBody>
          <a:bodyPr lIns="90360" rIns="90360" tIns="44280" bIns="44280" anchor="t">
            <a:normAutofit/>
          </a:bodyPr>
          <a:p>
            <a:pPr marL="343080" indent="-343080">
              <a:lnSpc>
                <a:spcPct val="90000"/>
              </a:lnSpc>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50% Threshold defined under NSPS regulations</a:t>
            </a:r>
            <a:endParaRPr b="0" lang="en-US" sz="1800" strike="noStrike" u="none">
              <a:solidFill>
                <a:srgbClr val="000000"/>
              </a:solidFill>
              <a:effectLst/>
              <a:uFillTx/>
              <a:latin typeface="Arial"/>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400" strike="noStrike" u="none">
                <a:solidFill>
                  <a:srgbClr val="000000"/>
                </a:solidFill>
                <a:effectLst/>
                <a:uFillTx/>
                <a:latin typeface="Arial"/>
              </a:rPr>
              <a:t>40 CFR 60.15(b):  “Reconstruction means the replacement of components of an existing facility to such an extent that: (1) the fixed capital cost of the new components exceeds 50 percent of the fixed capital cost that would be required to construct a comparable entirely new facility...”</a:t>
            </a:r>
            <a:endParaRPr b="0" lang="en-US" sz="1400" strike="noStrike" u="none">
              <a:solidFill>
                <a:srgbClr val="000000"/>
              </a:solidFill>
              <a:effectLst/>
              <a:uFillTx/>
              <a:latin typeface="Arial"/>
            </a:endParaRPr>
          </a:p>
          <a:p>
            <a:pPr marL="343080" indent="-343080">
              <a:lnSpc>
                <a:spcPct val="90000"/>
              </a:lnSpc>
              <a:spcBef>
                <a:spcPts val="90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Turbine NSPS support document states:</a:t>
            </a:r>
            <a:endParaRPr b="0" lang="en-US" sz="1800" strike="noStrike" u="none">
              <a:solidFill>
                <a:srgbClr val="000000"/>
              </a:solidFill>
              <a:effectLst/>
              <a:uFillTx/>
              <a:latin typeface="Arial"/>
            </a:endParaRPr>
          </a:p>
          <a:p>
            <a:pPr marL="343080" indent="-34308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Although substantial portions of turbines are replaced during normal overhauls, “such routine maintenance should be exempted from the regulatory consequences of becoming a reconstructed turbine, subject to the ‘50 percent rule’ discussed in 5.1.2. “ (Vol. I, Page 5-6)</a:t>
            </a:r>
            <a:endParaRPr b="0" lang="en-US" sz="1400" strike="noStrike" u="none">
              <a:solidFill>
                <a:srgbClr val="000000"/>
              </a:solidFill>
              <a:effectLst/>
              <a:uFillTx/>
              <a:latin typeface="Arial"/>
            </a:endParaRPr>
          </a:p>
          <a:p>
            <a:pPr marL="343080" indent="-343080">
              <a:lnSpc>
                <a:spcPct val="90000"/>
              </a:lnSpc>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Overhaul costs typically range from 6 to 17% of the total cost of a new natural gas-fired turbine</a:t>
            </a:r>
            <a:endParaRPr b="0" lang="en-US" sz="1800" strike="noStrike" u="none">
              <a:solidFill>
                <a:srgbClr val="000000"/>
              </a:solidFill>
              <a:effectLst/>
              <a:uFillTx/>
              <a:latin typeface="Arial"/>
            </a:endParaRPr>
          </a:p>
          <a:p>
            <a:pPr lvl="1" marL="743040" indent="-285840">
              <a:lnSpc>
                <a:spcPct val="90000"/>
              </a:lnSpc>
              <a:spcBef>
                <a:spcPts val="1500"/>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Example: Solar Saturn (1,690 hp)</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(7.6%) </a:t>
            </a:r>
            <a:endParaRPr b="0" lang="en-US" sz="1600" strike="noStrike" u="none">
              <a:solidFill>
                <a:srgbClr val="000000"/>
              </a:solidFill>
              <a:effectLst/>
              <a:uFillTx/>
              <a:latin typeface="Arial"/>
            </a:endParaRPr>
          </a:p>
          <a:p>
            <a:pPr lvl="2" marL="1143000" indent="-228600">
              <a:lnSpc>
                <a:spcPct val="90000"/>
              </a:lnSpc>
              <a:spcBef>
                <a:spcPts val="349"/>
              </a:spcBef>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Avg. purchase price of a new turbine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$1,324,720</a:t>
            </a:r>
            <a:endParaRPr b="0" lang="en-US" sz="1400" strike="noStrike" u="none">
              <a:solidFill>
                <a:srgbClr val="000000"/>
              </a:solidFill>
              <a:effectLst/>
              <a:uFillTx/>
              <a:latin typeface="Arial"/>
            </a:endParaRPr>
          </a:p>
          <a:p>
            <a:pPr lvl="2" marL="1143000" indent="-228600">
              <a:lnSpc>
                <a:spcPct val="90000"/>
              </a:lnSpc>
              <a:spcBef>
                <a:spcPts val="400"/>
              </a:spcBef>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Avg. overhaul price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100,00</a:t>
            </a:r>
            <a:r>
              <a:rPr b="0" lang="en-US" sz="14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lvl="1" marL="743040" indent="-285840">
              <a:lnSpc>
                <a:spcPct val="90000"/>
              </a:lnSpc>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Solar Mars (15,000 hp)</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(15.7%)</a:t>
            </a:r>
            <a:endParaRPr b="0" lang="en-US" sz="1600" strike="noStrike" u="none">
              <a:solidFill>
                <a:srgbClr val="000000"/>
              </a:solidFill>
              <a:effectLst/>
              <a:uFillTx/>
              <a:latin typeface="Arial"/>
            </a:endParaRPr>
          </a:p>
          <a:p>
            <a:pPr lvl="2" marL="1143000" indent="-228600">
              <a:lnSpc>
                <a:spcPct val="90000"/>
              </a:lnSpc>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Avg. purchase price of a new turbine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$6,060,450</a:t>
            </a:r>
            <a:endParaRPr b="0" lang="en-US" sz="1400" strike="noStrike" u="none">
              <a:solidFill>
                <a:srgbClr val="000000"/>
              </a:solidFill>
              <a:effectLst/>
              <a:uFillTx/>
              <a:latin typeface="Arial"/>
            </a:endParaRPr>
          </a:p>
          <a:p>
            <a:pPr lvl="2" marL="1143000" indent="-228600">
              <a:lnSpc>
                <a:spcPct val="90000"/>
              </a:lnSpc>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Avg. overhaul price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950,000</a:t>
            </a:r>
            <a:br>
              <a:rPr sz="1400"/>
            </a:b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p:txBody>
      </p:sp>
      <p:sp>
        <p:nvSpPr>
          <p:cNvPr id="76"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54DE3B2-CBE0-4F7D-AC87-2174C19770B7}"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c0128"/>
                </a:solidFill>
                <a:effectLst/>
                <a:uFillTx/>
                <a:latin typeface="Arial"/>
              </a:rPr>
              <a:t>Component Overhauls are </a:t>
            </a:r>
            <a:br>
              <a:rPr sz="3600"/>
            </a:br>
            <a:r>
              <a:rPr b="0" lang="en-US" sz="3600" strike="noStrike" u="none">
                <a:solidFill>
                  <a:srgbClr val="fc0128"/>
                </a:solidFill>
                <a:effectLst/>
                <a:uFillTx/>
                <a:latin typeface="Arial"/>
              </a:rPr>
              <a:t>Part of Routine Maintenance</a:t>
            </a:r>
            <a:endParaRPr b="0" lang="en-US" sz="3600" strike="noStrike" u="none">
              <a:solidFill>
                <a:srgbClr val="fc0128"/>
              </a:solidFill>
              <a:effectLst/>
              <a:uFillTx/>
              <a:latin typeface="Arial"/>
            </a:endParaRPr>
          </a:p>
        </p:txBody>
      </p:sp>
      <p:sp>
        <p:nvSpPr>
          <p:cNvPr id="78" name="PlaceHolder 2"/>
          <p:cNvSpPr>
            <a:spLocks noGrp="1"/>
          </p:cNvSpPr>
          <p:nvPr>
            <p:ph/>
          </p:nvPr>
        </p:nvSpPr>
        <p:spPr>
          <a:xfrm>
            <a:off x="609480" y="1752120"/>
            <a:ext cx="8229600" cy="4343400"/>
          </a:xfrm>
          <a:prstGeom prst="rect">
            <a:avLst/>
          </a:prstGeom>
          <a:noFill/>
          <a:ln w="0">
            <a:noFill/>
          </a:ln>
        </p:spPr>
        <p:txBody>
          <a:bodyPr lIns="90360" rIns="90360" tIns="44280" bIns="44280" anchor="t">
            <a:normAutofit/>
          </a:bodyPr>
          <a:p>
            <a:pPr marL="343080" indent="-343080">
              <a:lnSpc>
                <a:spcPct val="90000"/>
              </a:lnSpc>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Overhaul may be initiated based on:</a:t>
            </a:r>
            <a:endParaRPr b="0" lang="en-US" sz="2000" strike="noStrike" u="none">
              <a:solidFill>
                <a:srgbClr val="000000"/>
              </a:solidFill>
              <a:effectLst/>
              <a:uFillTx/>
              <a:latin typeface="Arial"/>
            </a:endParaRPr>
          </a:p>
          <a:p>
            <a:pPr lvl="1" marL="743040" indent="-285840">
              <a:lnSpc>
                <a:spcPct val="90000"/>
              </a:lnSpc>
              <a:spcBef>
                <a:spcPts val="451"/>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Hours of operation and/or number of startups, according to manufacturers’ or 3rd-party schedules for overhaul intervals</a:t>
            </a:r>
            <a:endParaRPr b="0" lang="en-US" sz="1800" strike="noStrike" u="none">
              <a:solidFill>
                <a:srgbClr val="000000"/>
              </a:solidFill>
              <a:effectLst/>
              <a:uFillTx/>
              <a:latin typeface="Arial"/>
            </a:endParaRPr>
          </a:p>
          <a:p>
            <a:pPr lvl="1" marL="743040" indent="-285840">
              <a:lnSpc>
                <a:spcPct val="90000"/>
              </a:lnSpc>
              <a:spcBef>
                <a:spcPts val="451"/>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Results of inspection that indicate overhaul is needed include: high equipment vibration levels; abnormal oil temperatures; and, visible damage or wear</a:t>
            </a:r>
            <a:endParaRPr b="0" lang="en-US" sz="1800" strike="noStrike" u="none">
              <a:solidFill>
                <a:srgbClr val="000000"/>
              </a:solidFill>
              <a:effectLst/>
              <a:uFillTx/>
              <a:latin typeface="Arial"/>
            </a:endParaRPr>
          </a:p>
          <a:p>
            <a:pPr marL="343080" indent="-343080">
              <a:lnSpc>
                <a:spcPct val="90000"/>
              </a:lnSpc>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Specific intervals vary depending on operating conditions</a:t>
            </a:r>
            <a:endParaRPr b="0" lang="en-US" sz="2000" strike="noStrike" u="none">
              <a:solidFill>
                <a:srgbClr val="000000"/>
              </a:solidFill>
              <a:effectLst/>
              <a:uFillTx/>
              <a:latin typeface="Arial"/>
            </a:endParaRPr>
          </a:p>
          <a:p>
            <a:pPr marL="343080" indent="-343080">
              <a:lnSpc>
                <a:spcPct val="90000"/>
              </a:lnSpc>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Manufacturers’ recommendations:</a:t>
            </a:r>
            <a:endParaRPr b="0" lang="en-US" sz="2000" strike="noStrike" u="none">
              <a:solidFill>
                <a:srgbClr val="000000"/>
              </a:solidFill>
              <a:effectLst/>
              <a:uFillTx/>
              <a:latin typeface="Arial"/>
            </a:endParaRPr>
          </a:p>
          <a:p>
            <a:pPr lvl="1" marL="743040" indent="-285840">
              <a:lnSpc>
                <a:spcPct val="90000"/>
              </a:lnSpc>
              <a:spcBef>
                <a:spcPts val="451"/>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Solar, General Electric, &amp; Rolls Royce recommend scheduled overhauls at approximately 30,000 hours of service, depending on the turbine model</a:t>
            </a:r>
            <a:endParaRPr b="0" lang="en-US" sz="1800" strike="noStrike" u="none">
              <a:solidFill>
                <a:srgbClr val="000000"/>
              </a:solidFill>
              <a:effectLst/>
              <a:uFillTx/>
              <a:latin typeface="Arial"/>
            </a:endParaRPr>
          </a:p>
          <a:p>
            <a:pPr marL="343080" indent="-343080">
              <a:lnSpc>
                <a:spcPct val="90000"/>
              </a:lnSpc>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Based on above, components are typically overhauled every 3 to 4 years of operation.</a:t>
            </a:r>
            <a:endParaRPr b="0" lang="en-US" sz="2000" strike="noStrike" u="none">
              <a:solidFill>
                <a:srgbClr val="000000"/>
              </a:solidFill>
              <a:effectLst/>
              <a:uFillTx/>
              <a:latin typeface="Arial"/>
            </a:endParaRPr>
          </a:p>
        </p:txBody>
      </p:sp>
      <p:sp>
        <p:nvSpPr>
          <p:cNvPr id="79"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4623940-9168-43D2-A8F0-79D52A8E100C}"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c0128"/>
                </a:solidFill>
                <a:effectLst/>
                <a:uFillTx/>
                <a:latin typeface="Arial"/>
              </a:rPr>
              <a:t> </a:t>
            </a:r>
            <a:br>
              <a:rPr sz="2800"/>
            </a:br>
            <a:r>
              <a:rPr b="0" lang="en-US" sz="2800" strike="noStrike" u="none">
                <a:solidFill>
                  <a:srgbClr val="fc0128"/>
                </a:solidFill>
                <a:effectLst/>
                <a:uFillTx/>
                <a:latin typeface="Arial"/>
              </a:rPr>
              <a:t>Routine Maintenance for Turbines </a:t>
            </a:r>
            <a:br>
              <a:rPr sz="2800"/>
            </a:br>
            <a:r>
              <a:rPr b="0" lang="en-US" sz="2800" strike="noStrike" u="none">
                <a:solidFill>
                  <a:srgbClr val="fc0128"/>
                </a:solidFill>
                <a:effectLst/>
                <a:uFillTx/>
                <a:latin typeface="Arial"/>
              </a:rPr>
              <a:t>is Addressed in NSPS Record</a:t>
            </a:r>
            <a:endParaRPr b="0" lang="en-US" sz="2800" strike="noStrike" u="none">
              <a:solidFill>
                <a:srgbClr val="fc0128"/>
              </a:solidFill>
              <a:effectLst/>
              <a:uFillTx/>
              <a:latin typeface="Arial"/>
            </a:endParaRPr>
          </a:p>
        </p:txBody>
      </p:sp>
      <p:sp>
        <p:nvSpPr>
          <p:cNvPr id="81"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a:bodyPr>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NSR and NSPS rules have similar exemptions for routine maintenance.</a:t>
            </a:r>
            <a:endParaRPr b="0" lang="en-US" sz="2000" strike="noStrike" u="none">
              <a:solidFill>
                <a:srgbClr val="000000"/>
              </a:solidFill>
              <a:effectLst/>
              <a:uFillTx/>
              <a:latin typeface="Arial"/>
            </a:endParaRPr>
          </a:p>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NSPS regulations 60.14(e)(1) state that Administrator shall determine which activities are “routine” for a particular source category</a:t>
            </a:r>
            <a:endParaRPr b="0" lang="en-US" sz="2000" strike="noStrike" u="none">
              <a:solidFill>
                <a:srgbClr val="000000"/>
              </a:solidFill>
              <a:effectLst/>
              <a:uFillTx/>
              <a:latin typeface="Arial"/>
            </a:endParaRPr>
          </a:p>
          <a:p>
            <a:pPr lvl="2" marL="1143000" indent="-228600">
              <a:spcBef>
                <a:spcPts val="349"/>
              </a:spcBef>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At the time EPA issued the NSPS for turbines, EPA declined to include a more specific finding about turbine maintenance and argued in the NSPS Support Document that the general NSPS definition was sufficient </a:t>
            </a:r>
            <a:r>
              <a:rPr b="0" lang="en-US" sz="1400" strike="noStrike" u="none">
                <a:solidFill>
                  <a:srgbClr val="000000"/>
                </a:solidFill>
                <a:effectLst/>
                <a:uFillTx/>
                <a:latin typeface="Arial"/>
              </a:rPr>
              <a:t>(Vol. II, pages 2-9 through 2-11)</a:t>
            </a:r>
            <a:endParaRPr b="0" lang="en-US" sz="1400" strike="noStrike" u="none">
              <a:solidFill>
                <a:srgbClr val="000000"/>
              </a:solidFill>
              <a:effectLst/>
              <a:uFillTx/>
              <a:latin typeface="Arial"/>
            </a:endParaRPr>
          </a:p>
          <a:p>
            <a:pPr marL="343080" indent="-343080">
              <a:spcBef>
                <a:spcPts val="140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NSPS Support Document recognizes that, “substantial portions of a turbine may be replaced as a matter of routine maintenance during the normal overhauls”</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(Vol. I, Page 5-6)</a:t>
            </a:r>
            <a:endParaRPr b="0" lang="en-US" sz="1400" strike="noStrike" u="none">
              <a:solidFill>
                <a:srgbClr val="000000"/>
              </a:solidFill>
              <a:effectLst/>
              <a:uFillTx/>
              <a:latin typeface="Arial"/>
            </a:endParaRPr>
          </a:p>
        </p:txBody>
      </p:sp>
      <p:sp>
        <p:nvSpPr>
          <p:cNvPr id="82"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0E16D0F-D3C1-4FB0-B25E-2766630EA68E}"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c0128"/>
                </a:solidFill>
                <a:effectLst/>
                <a:uFillTx/>
                <a:latin typeface="Arial"/>
              </a:rPr>
              <a:t>Current Practice is Consistent with </a:t>
            </a:r>
            <a:br>
              <a:rPr sz="2800"/>
            </a:br>
            <a:r>
              <a:rPr b="0" lang="en-US" sz="2800" strike="noStrike" u="none">
                <a:solidFill>
                  <a:srgbClr val="fc0128"/>
                </a:solidFill>
                <a:effectLst/>
                <a:uFillTx/>
                <a:latin typeface="Arial"/>
              </a:rPr>
              <a:t>Turbine NSPS Record </a:t>
            </a:r>
            <a:endParaRPr b="0" lang="en-US" sz="2800" strike="noStrike" u="none">
              <a:solidFill>
                <a:srgbClr val="fc0128"/>
              </a:solidFill>
              <a:effectLst/>
              <a:uFillTx/>
              <a:latin typeface="Arial"/>
            </a:endParaRPr>
          </a:p>
        </p:txBody>
      </p:sp>
      <p:sp>
        <p:nvSpPr>
          <p:cNvPr id="84"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a:bodyPr>
          <a:p>
            <a:pPr marL="343080" indent="-343080">
              <a:lnSpc>
                <a:spcPct val="90000"/>
              </a:lnSpc>
              <a:spcBef>
                <a:spcPts val="601"/>
              </a:spcBef>
              <a:buClr>
                <a:srgbClr val="fc0128"/>
              </a:buClr>
              <a:buSzPct val="75000"/>
              <a:buFont typeface="Monotype Sorts" charset="2"/>
              <a:buChar char=""/>
              <a:tabLst>
                <a:tab algn="l" pos="114768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NSPS Support Document indicates that replacements that occur an overhaul will not be considered a modification:</a:t>
            </a:r>
            <a:endParaRPr b="0" lang="en-US" sz="2400" strike="noStrike" u="none">
              <a:solidFill>
                <a:srgbClr val="000000"/>
              </a:solidFill>
              <a:effectLst/>
              <a:uFillTx/>
              <a:latin typeface="Arial"/>
            </a:endParaRPr>
          </a:p>
          <a:p>
            <a:pPr marL="343080" indent="-343080">
              <a:lnSpc>
                <a:spcPct val="90000"/>
              </a:lnSpc>
              <a:spcBef>
                <a:spcPts val="799"/>
              </a:spcBef>
              <a:buNone/>
              <a:tabLst>
                <a:tab algn="l" pos="0"/>
                <a:tab algn="l" pos="114768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“The following physical or operational changes will not be considered as modifications to existing gas turbines:</a:t>
            </a:r>
            <a:br>
              <a:rPr sz="2000"/>
            </a:br>
            <a:r>
              <a:rPr b="0" lang="en-US" sz="1600" strike="noStrike" u="none">
                <a:solidFill>
                  <a:srgbClr val="000000"/>
                </a:solidFill>
                <a:effectLst/>
                <a:uFillTx/>
                <a:latin typeface="Arial"/>
              </a:rPr>
              <a:t>a.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Changes determined to be routine maintenance, repair, or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replacement in kind.  This will include repair or replacement of stator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blades, turbine nozzles, turbine buckets, fuel nozzles, combustion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chambers, seals, and shaft packings. (Vol. I, page 5-6)</a:t>
            </a:r>
            <a:endParaRPr b="0" lang="en-US" sz="1600" strike="noStrike" u="none">
              <a:solidFill>
                <a:srgbClr val="000000"/>
              </a:solidFill>
              <a:effectLst/>
              <a:uFillTx/>
              <a:latin typeface="Arial"/>
            </a:endParaRPr>
          </a:p>
          <a:p>
            <a:pPr marL="343080" indent="-343080">
              <a:lnSpc>
                <a:spcPct val="90000"/>
              </a:lnSpc>
              <a:spcBef>
                <a:spcPts val="1599"/>
              </a:spcBef>
              <a:buClr>
                <a:srgbClr val="fc0128"/>
              </a:buClr>
              <a:buSzPct val="75000"/>
              <a:buFont typeface="Monotype Sorts" charset="2"/>
              <a:buChar char=""/>
              <a:tabLst>
                <a:tab algn="l" pos="114768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The NSPS Support Document notes that, because of these exemptions, the “impact of the modification provision on existing gas turbines should be very slight.”</a:t>
            </a:r>
            <a:r>
              <a:rPr b="0" lang="en-US" sz="2000" strike="noStrike" u="none">
                <a:solidFill>
                  <a:srgbClr val="000000"/>
                </a:solidFill>
                <a:effectLst/>
                <a:uFillTx/>
                <a:latin typeface="Arial"/>
              </a:rPr>
              <a:t> </a:t>
            </a:r>
            <a:r>
              <a:rPr b="0" lang="en-US" sz="1600" strike="noStrike" u="none">
                <a:solidFill>
                  <a:srgbClr val="000000"/>
                </a:solidFill>
                <a:effectLst/>
                <a:uFillTx/>
                <a:latin typeface="Arial"/>
              </a:rPr>
              <a:t>(Vol. I, page 5-6)</a:t>
            </a:r>
            <a:endParaRPr b="0" lang="en-US" sz="1600" strike="noStrike" u="none">
              <a:solidFill>
                <a:srgbClr val="000000"/>
              </a:solidFill>
              <a:effectLst/>
              <a:uFillTx/>
              <a:latin typeface="Arial"/>
            </a:endParaRPr>
          </a:p>
          <a:p>
            <a:pPr lvl="1" marL="743040" indent="0">
              <a:lnSpc>
                <a:spcPct val="90000"/>
              </a:lnSpc>
              <a:spcBef>
                <a:spcPts val="400"/>
              </a:spcBef>
              <a:buNone/>
              <a:tabLst>
                <a:tab algn="l" pos="114768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85" name=""/>
          <p:cNvSpPr/>
          <p:nvPr/>
        </p:nvSpPr>
        <p:spPr>
          <a:xfrm>
            <a:off x="813600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AAC2E5C-47BF-4389-9FC0-B91DD7011535}"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6"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c0128"/>
                </a:solidFill>
                <a:effectLst/>
                <a:uFillTx/>
                <a:latin typeface="Arial"/>
              </a:rPr>
              <a:t>Recommendation</a:t>
            </a:r>
            <a:endParaRPr b="0" lang="en-US" sz="3200" strike="noStrike" u="none">
              <a:solidFill>
                <a:srgbClr val="fc0128"/>
              </a:solidFill>
              <a:effectLst/>
              <a:uFillTx/>
              <a:latin typeface="Arial"/>
            </a:endParaRPr>
          </a:p>
        </p:txBody>
      </p:sp>
      <p:sp>
        <p:nvSpPr>
          <p:cNvPr id="87" name="PlaceHolder 2"/>
          <p:cNvSpPr>
            <a:spLocks noGrp="1"/>
          </p:cNvSpPr>
          <p:nvPr>
            <p:ph/>
          </p:nvPr>
        </p:nvSpPr>
        <p:spPr>
          <a:xfrm>
            <a:off x="609120" y="1752120"/>
            <a:ext cx="8153640" cy="4343400"/>
          </a:xfrm>
          <a:prstGeom prst="rect">
            <a:avLst/>
          </a:prstGeom>
          <a:noFill/>
          <a:ln w="0">
            <a:noFill/>
          </a:ln>
        </p:spPr>
        <p:txBody>
          <a:bodyPr lIns="90360" rIns="90360" tIns="44280" bIns="44280" anchor="t">
            <a:normAutofit/>
          </a:bodyPr>
          <a:p>
            <a:pPr marL="343080" indent="0">
              <a:spcBef>
                <a:spcPts val="25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29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Determine that “routine maintenance” for light industrial and aero-derivative turbines includes use of central overhaul facilities and component exchanges. </a:t>
            </a:r>
            <a:endParaRPr b="0" lang="en-US" sz="2400" strike="noStrike" u="none">
              <a:solidFill>
                <a:srgbClr val="000000"/>
              </a:solidFill>
              <a:effectLst/>
              <a:uFillTx/>
              <a:latin typeface="Arial"/>
            </a:endParaRPr>
          </a:p>
        </p:txBody>
      </p:sp>
      <p:sp>
        <p:nvSpPr>
          <p:cNvPr id="88"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EC84E8E-A24D-4A13-B51E-C29AE47BCA98}"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c0128"/>
                </a:solidFill>
                <a:effectLst/>
                <a:uFillTx/>
                <a:latin typeface="Arial"/>
              </a:rPr>
              <a:t>This Clarification Avoids</a:t>
            </a:r>
            <a:r>
              <a:rPr b="0" lang="en-US" sz="4400" strike="noStrike" u="none">
                <a:solidFill>
                  <a:srgbClr val="fc0128"/>
                </a:solidFill>
                <a:effectLst/>
                <a:uFillTx/>
                <a:latin typeface="Arial"/>
              </a:rPr>
              <a:t>…</a:t>
            </a:r>
            <a:endParaRPr b="0" lang="en-US" sz="4400" strike="noStrike" u="none">
              <a:solidFill>
                <a:srgbClr val="fc0128"/>
              </a:solidFill>
              <a:effectLst/>
              <a:uFillTx/>
              <a:latin typeface="Arial"/>
            </a:endParaRPr>
          </a:p>
        </p:txBody>
      </p:sp>
      <p:sp>
        <p:nvSpPr>
          <p:cNvPr id="90"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a:bodyPr>
          <a:p>
            <a:pPr marL="343080" indent="-343080">
              <a:spcBef>
                <a:spcPts val="60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Postponement and/or delay of recommended maintenance schedule.</a:t>
            </a:r>
            <a:endParaRPr b="0" lang="en-US" sz="2400" strike="noStrike" u="none">
              <a:solidFill>
                <a:srgbClr val="000000"/>
              </a:solidFill>
              <a:effectLst/>
              <a:uFillTx/>
              <a:latin typeface="Arial"/>
            </a:endParaRPr>
          </a:p>
          <a:p>
            <a:pPr marL="343080" indent="-343080">
              <a:spcBef>
                <a:spcPts val="60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Increased downtime for on-site or non-central facility work.</a:t>
            </a:r>
            <a:endParaRPr b="0" lang="en-US" sz="2400" strike="noStrike" u="none">
              <a:solidFill>
                <a:srgbClr val="000000"/>
              </a:solidFill>
              <a:effectLst/>
              <a:uFillTx/>
              <a:latin typeface="Arial"/>
            </a:endParaRPr>
          </a:p>
          <a:p>
            <a:pPr marL="343080" indent="-343080">
              <a:spcBef>
                <a:spcPts val="60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Delays due to NSR Review triggered by routine maintenance</a:t>
            </a:r>
            <a:endParaRPr b="0" lang="en-US" sz="2400" strike="noStrike" u="none">
              <a:solidFill>
                <a:srgbClr val="000000"/>
              </a:solidFill>
              <a:effectLst/>
              <a:uFillTx/>
              <a:latin typeface="Arial"/>
            </a:endParaRPr>
          </a:p>
          <a:p>
            <a:pPr marL="343080" indent="-343080">
              <a:spcBef>
                <a:spcPts val="60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Increased downtime can impact deliverability of natural gas.</a:t>
            </a:r>
            <a:endParaRPr b="0" lang="en-US" sz="2400" strike="noStrike" u="none">
              <a:solidFill>
                <a:srgbClr val="000000"/>
              </a:solidFill>
              <a:effectLst/>
              <a:uFillTx/>
              <a:latin typeface="Arial"/>
            </a:endParaRPr>
          </a:p>
        </p:txBody>
      </p:sp>
      <p:sp>
        <p:nvSpPr>
          <p:cNvPr id="91" name=""/>
          <p:cNvSpPr/>
          <p:nvPr/>
        </p:nvSpPr>
        <p:spPr>
          <a:xfrm>
            <a:off x="8169120" y="6319800"/>
            <a:ext cx="994320" cy="30240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6F1591D-82B7-43DA-8B53-230302281DAC}"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c0128"/>
                </a:solidFill>
                <a:effectLst/>
                <a:uFillTx/>
                <a:latin typeface="Arial"/>
              </a:rPr>
              <a:t>Issue Summary</a:t>
            </a:r>
            <a:endParaRPr b="0" lang="en-US" sz="3600" strike="noStrike" u="none">
              <a:solidFill>
                <a:srgbClr val="fc0128"/>
              </a:solidFill>
              <a:effectLst/>
              <a:uFillTx/>
              <a:latin typeface="Arial"/>
            </a:endParaRPr>
          </a:p>
        </p:txBody>
      </p:sp>
      <p:sp>
        <p:nvSpPr>
          <p:cNvPr id="12" name="PlaceHolder 2"/>
          <p:cNvSpPr>
            <a:spLocks noGrp="1"/>
          </p:cNvSpPr>
          <p:nvPr>
            <p:ph/>
          </p:nvPr>
        </p:nvSpPr>
        <p:spPr>
          <a:xfrm>
            <a:off x="380880" y="1752120"/>
            <a:ext cx="8229600" cy="4343400"/>
          </a:xfrm>
          <a:prstGeom prst="rect">
            <a:avLst/>
          </a:prstGeom>
          <a:noFill/>
          <a:ln w="0">
            <a:noFill/>
          </a:ln>
        </p:spPr>
        <p:txBody>
          <a:bodyPr lIns="90360" rIns="90360" tIns="44280" bIns="44280" anchor="t">
            <a:normAutofit/>
          </a:bodyPr>
          <a:p>
            <a:pPr lvl="2" marL="1143000" indent="-228600">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499"/>
              </a:spcBef>
              <a:spcAft>
                <a:spcPts val="1250"/>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R</a:t>
            </a:r>
            <a:r>
              <a:rPr b="0" lang="en-US" sz="2000" strike="noStrike" u="none">
                <a:solidFill>
                  <a:srgbClr val="000000"/>
                </a:solidFill>
                <a:effectLst/>
                <a:uFillTx/>
                <a:latin typeface="Arial"/>
              </a:rPr>
              <a:t>outine maintenance of light industrial and aero-derivative combustion turbines utilizing exchange of components with a centralized overhaul facility should not result in NSR re-permitting.</a:t>
            </a:r>
            <a:endParaRPr b="0" lang="en-US" sz="2000" strike="noStrike" u="none">
              <a:solidFill>
                <a:srgbClr val="000000"/>
              </a:solidFill>
              <a:effectLst/>
              <a:uFillTx/>
              <a:latin typeface="Arial"/>
            </a:endParaRPr>
          </a:p>
          <a:p>
            <a:pPr lvl="2" marL="1143000" indent="-228600">
              <a:spcBef>
                <a:spcPts val="349"/>
              </a:spcBef>
              <a:spcAft>
                <a:spcPts val="876"/>
              </a:spcAft>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Some EPA Regions and State Agencies treat such overhauls as routine maintenance, an exempt physical change under NSR rules</a:t>
            </a:r>
            <a:r>
              <a:rPr b="0" lang="en-US" sz="1400" strike="noStrike" u="none">
                <a:solidFill>
                  <a:srgbClr val="000000"/>
                </a:solidFill>
                <a:effectLst/>
                <a:uFillTx/>
                <a:latin typeface="Arial"/>
              </a:rPr>
              <a:t>.</a:t>
            </a:r>
            <a:endParaRPr b="0" lang="en-US" sz="1400" strike="noStrike" u="none">
              <a:solidFill>
                <a:srgbClr val="000000"/>
              </a:solidFill>
              <a:effectLst/>
              <a:uFillTx/>
              <a:latin typeface="Arial"/>
            </a:endParaRPr>
          </a:p>
          <a:p>
            <a:pPr lvl="2" marL="1143000" indent="-228600">
              <a:spcBef>
                <a:spcPts val="400"/>
              </a:spcBef>
              <a:spcAft>
                <a:spcPts val="1001"/>
              </a:spcAft>
              <a:buClr>
                <a:srgbClr val="114ffb"/>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Recently other Regions and States have begun to regard overhauled exchange components as creating a new turbine unit, requiring NSR review. </a:t>
            </a:r>
            <a:endParaRPr b="0" lang="en-US" sz="1600" strike="noStrike" u="none">
              <a:solidFill>
                <a:srgbClr val="000000"/>
              </a:solidFill>
              <a:effectLst/>
              <a:uFillTx/>
              <a:latin typeface="Arial"/>
            </a:endParaRPr>
          </a:p>
          <a:p>
            <a:pPr marL="343080" indent="-343080">
              <a:spcBef>
                <a:spcPts val="499"/>
              </a:spcBef>
              <a:spcAft>
                <a:spcPts val="1250"/>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The clarification of NSR rules will impact utilization of existing capacity and maintain the reliability of existing gas transmission facilities. The operation of these facilities are critical to natural gas transmission system. </a:t>
            </a:r>
            <a:endParaRPr b="0" lang="en-US" sz="2000" strike="noStrike" u="none">
              <a:solidFill>
                <a:srgbClr val="000000"/>
              </a:solidFill>
              <a:effectLst/>
              <a:uFillTx/>
              <a:latin typeface="Arial"/>
            </a:endParaRPr>
          </a:p>
        </p:txBody>
      </p:sp>
      <p:sp>
        <p:nvSpPr>
          <p:cNvPr id="13"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7F7E347-9B3D-4B69-B68C-8BBE22FEA90D}"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c0128"/>
                </a:solidFill>
                <a:effectLst/>
                <a:uFillTx/>
                <a:latin typeface="Arial"/>
              </a:rPr>
              <a:t>Key Points</a:t>
            </a:r>
            <a:endParaRPr b="0" lang="en-US" sz="3600" strike="noStrike" u="none">
              <a:solidFill>
                <a:srgbClr val="fc0128"/>
              </a:solidFill>
              <a:effectLst/>
              <a:uFillTx/>
              <a:latin typeface="Arial"/>
            </a:endParaRPr>
          </a:p>
        </p:txBody>
      </p:sp>
      <p:sp>
        <p:nvSpPr>
          <p:cNvPr id="15" name="PlaceHolder 2"/>
          <p:cNvSpPr>
            <a:spLocks noGrp="1"/>
          </p:cNvSpPr>
          <p:nvPr>
            <p:ph/>
          </p:nvPr>
        </p:nvSpPr>
        <p:spPr>
          <a:xfrm>
            <a:off x="380880" y="1752120"/>
            <a:ext cx="8229600" cy="4343400"/>
          </a:xfrm>
          <a:prstGeom prst="rect">
            <a:avLst/>
          </a:prstGeom>
          <a:noFill/>
          <a:ln w="0">
            <a:noFill/>
          </a:ln>
        </p:spPr>
        <p:txBody>
          <a:bodyPr lIns="90360" rIns="90360" tIns="44280" bIns="44280" anchor="t">
            <a:normAutofit/>
          </a:bodyPr>
          <a:p>
            <a:pPr marL="343080" indent="-343080">
              <a:lnSpc>
                <a:spcPct val="90000"/>
              </a:lnSpc>
              <a:spcAft>
                <a:spcPts val="9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1.</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Routine maintenance for most light industrial and aero-derivative turbines requires overhaul at about 30,000 hours, 3 to 4 years, to ensure safe and reliable operation.</a:t>
            </a:r>
            <a:endParaRPr b="0" lang="en-US" sz="1800" strike="noStrike" u="none">
              <a:solidFill>
                <a:srgbClr val="000000"/>
              </a:solidFill>
              <a:effectLst/>
              <a:uFillTx/>
              <a:latin typeface="Arial"/>
            </a:endParaRPr>
          </a:p>
          <a:p>
            <a:pPr marL="343080" indent="-343080">
              <a:lnSpc>
                <a:spcPct val="90000"/>
              </a:lnSpc>
              <a:spcAft>
                <a:spcPts val="9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2.</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In contrast to larger industrial turbines that are field maintained, light industrial and aero-derivative turbines are designed to utilize central facilities operated or licensed by the turbine manufacturer for overhaul of components. </a:t>
            </a:r>
            <a:endParaRPr b="0" lang="en-US" sz="1800" strike="noStrike" u="none">
              <a:solidFill>
                <a:srgbClr val="000000"/>
              </a:solidFill>
              <a:effectLst/>
              <a:uFillTx/>
              <a:latin typeface="Arial"/>
            </a:endParaRPr>
          </a:p>
          <a:p>
            <a:pPr marL="343080" indent="-343080">
              <a:lnSpc>
                <a:spcPct val="90000"/>
              </a:lnSpc>
              <a:spcAft>
                <a:spcPts val="9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3.</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Facility downtime is minimized by installation of overhauled modules from the central inventory. </a:t>
            </a:r>
            <a:endParaRPr b="0" lang="en-US" sz="1800" strike="noStrike" u="none">
              <a:solidFill>
                <a:srgbClr val="000000"/>
              </a:solidFill>
              <a:effectLst/>
              <a:uFillTx/>
              <a:latin typeface="Arial"/>
            </a:endParaRPr>
          </a:p>
          <a:p>
            <a:pPr marL="343080" indent="-343080">
              <a:lnSpc>
                <a:spcPct val="90000"/>
              </a:lnSpc>
              <a:spcAft>
                <a:spcPts val="9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4.</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After component overhaul the turbine continues to operate under the same rated capacity and permitted emission limits.</a:t>
            </a:r>
            <a:endParaRPr b="0" lang="en-US" sz="1800" strike="noStrike" u="none">
              <a:solidFill>
                <a:srgbClr val="000000"/>
              </a:solidFill>
              <a:effectLst/>
              <a:uFillTx/>
              <a:latin typeface="Arial"/>
            </a:endParaRPr>
          </a:p>
          <a:p>
            <a:pPr marL="343080" indent="-343080">
              <a:lnSpc>
                <a:spcPct val="90000"/>
              </a:lnSpc>
              <a:spcAft>
                <a:spcPts val="901"/>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5.</a:t>
            </a:r>
            <a:r>
              <a:rPr b="0" lang="en-US" sz="1800" strike="noStrike" u="none">
                <a:solidFill>
                  <a:srgbClr val="000000"/>
                </a:solidFill>
                <a:effectLst/>
                <a:uFillTx/>
                <a:latin typeface="Arial"/>
              </a:rPr>
              <a:t>	</a:t>
            </a:r>
            <a:r>
              <a:rPr b="0" lang="en-US" sz="1800" strike="noStrike" u="none">
                <a:solidFill>
                  <a:srgbClr val="000000"/>
                </a:solidFill>
                <a:effectLst/>
                <a:uFillTx/>
                <a:latin typeface="Arial"/>
              </a:rPr>
              <a:t>Clarification that current overhaul practices are consistent with the routine maintenance exemption can be a direct and immediate improvement in the administration of the NSR program. This will impact the reliability and utilization of existing gas transmission facilities. </a:t>
            </a:r>
            <a:endParaRPr b="0" lang="en-US" sz="1800" strike="noStrike" u="none">
              <a:solidFill>
                <a:srgbClr val="000000"/>
              </a:solidFill>
              <a:effectLst/>
              <a:uFillTx/>
              <a:latin typeface="Arial"/>
            </a:endParaRPr>
          </a:p>
        </p:txBody>
      </p:sp>
      <p:sp>
        <p:nvSpPr>
          <p:cNvPr id="16"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5DA21B7-AAC8-416A-918C-D0FC77DB2EC7}"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261720" y="228240"/>
            <a:ext cx="865980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c0128"/>
                </a:solidFill>
                <a:effectLst/>
                <a:uFillTx/>
                <a:latin typeface="Arial"/>
              </a:rPr>
              <a:t>Turbines in Gas Transmission Service </a:t>
            </a:r>
            <a:endParaRPr b="0" lang="en-US" sz="3600" strike="noStrike" u="none">
              <a:solidFill>
                <a:srgbClr val="fc0128"/>
              </a:solidFill>
              <a:effectLst/>
              <a:uFillTx/>
              <a:latin typeface="Arial"/>
            </a:endParaRPr>
          </a:p>
        </p:txBody>
      </p:sp>
      <p:sp>
        <p:nvSpPr>
          <p:cNvPr id="18" name="PlaceHolder 2"/>
          <p:cNvSpPr>
            <a:spLocks noGrp="1"/>
          </p:cNvSpPr>
          <p:nvPr>
            <p:ph/>
          </p:nvPr>
        </p:nvSpPr>
        <p:spPr>
          <a:xfrm>
            <a:off x="387000" y="1752120"/>
            <a:ext cx="8599320" cy="4343400"/>
          </a:xfrm>
          <a:prstGeom prst="rect">
            <a:avLst/>
          </a:prstGeom>
          <a:noFill/>
          <a:ln w="0">
            <a:noFill/>
          </a:ln>
        </p:spPr>
        <p:txBody>
          <a:bodyPr lIns="90360" rIns="90360" tIns="44280" bIns="44280" anchor="t">
            <a:normAutofit lnSpcReduction="9999"/>
          </a:bodyPr>
          <a:p>
            <a:pPr marL="343080" indent="-343080">
              <a:lnSpc>
                <a:spcPct val="90000"/>
              </a:lnSpc>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Natural gas-fired combustion turbines are used at compressor stations to transport natural gas through pipelines from source areas to industrial, commercial, and residential consumers.</a:t>
            </a:r>
            <a:endParaRPr b="0" lang="en-US" sz="2000" strike="noStrike" u="none">
              <a:solidFill>
                <a:srgbClr val="000000"/>
              </a:solidFill>
              <a:effectLst/>
              <a:uFillTx/>
              <a:latin typeface="Arial"/>
            </a:endParaRPr>
          </a:p>
          <a:p>
            <a:pPr lvl="1" marL="743040" indent="-285840">
              <a:lnSpc>
                <a:spcPct val="90000"/>
              </a:lnSpc>
              <a:spcBef>
                <a:spcPts val="400"/>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Industry relies on turbine operation to provide continuous and uninterrupted </a:t>
            </a:r>
            <a:br>
              <a:rPr sz="1600"/>
            </a:br>
            <a:r>
              <a:rPr b="0" lang="en-US" sz="1600" strike="noStrike" u="none">
                <a:solidFill>
                  <a:srgbClr val="000000"/>
                </a:solidFill>
                <a:effectLst/>
                <a:uFillTx/>
                <a:latin typeface="Arial"/>
              </a:rPr>
              <a:t>service of the pipeline system, as required by the Federal Energy Regulatory Commission (FERC)</a:t>
            </a:r>
            <a:endParaRPr b="0" lang="en-US" sz="1600" strike="noStrike" u="none">
              <a:solidFill>
                <a:srgbClr val="000000"/>
              </a:solidFill>
              <a:effectLst/>
              <a:uFillTx/>
              <a:latin typeface="Arial"/>
            </a:endParaRPr>
          </a:p>
          <a:p>
            <a:pPr marL="343080" indent="-343080">
              <a:lnSpc>
                <a:spcPct val="90000"/>
              </a:lnSpc>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Compressor stations are located approximately every 70 miles along pipelines.</a:t>
            </a:r>
            <a:endParaRPr b="0" lang="en-US" sz="2000" strike="noStrike" u="none">
              <a:solidFill>
                <a:srgbClr val="000000"/>
              </a:solidFill>
              <a:effectLst/>
              <a:uFillTx/>
              <a:latin typeface="Arial"/>
            </a:endParaRPr>
          </a:p>
          <a:p>
            <a:pPr marL="343080" indent="-343080">
              <a:lnSpc>
                <a:spcPct val="90000"/>
              </a:lnSpc>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are more than 1,400 natural gas-fired turbines in gas transmission.</a:t>
            </a:r>
            <a:endParaRPr b="0" lang="en-US" sz="2000" strike="noStrike" u="none">
              <a:solidFill>
                <a:srgbClr val="000000"/>
              </a:solidFill>
              <a:effectLst/>
              <a:uFillTx/>
              <a:latin typeface="Arial"/>
            </a:endParaRPr>
          </a:p>
          <a:p>
            <a:pPr marL="343080" indent="-343080">
              <a:lnSpc>
                <a:spcPct val="90000"/>
              </a:lnSpc>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Most units are simple-cycle, aero-derivative or light industrial turbines.</a:t>
            </a:r>
            <a:endParaRPr b="0" lang="en-US" sz="2000" strike="noStrike" u="none">
              <a:solidFill>
                <a:srgbClr val="000000"/>
              </a:solidFill>
              <a:effectLst/>
              <a:uFillTx/>
              <a:latin typeface="Arial"/>
            </a:endParaRPr>
          </a:p>
          <a:p>
            <a:pPr marL="343080" indent="-343080">
              <a:lnSpc>
                <a:spcPct val="90000"/>
              </a:lnSpc>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Average size is approximately 6,300 horsepower (4.7 MW),</a:t>
            </a:r>
            <a:br>
              <a:rPr sz="2000"/>
            </a:br>
            <a:r>
              <a:rPr b="0" lang="en-US" sz="2000" strike="noStrike" u="none">
                <a:solidFill>
                  <a:srgbClr val="000000"/>
                </a:solidFill>
                <a:effectLst/>
                <a:uFillTx/>
                <a:latin typeface="Arial"/>
              </a:rPr>
              <a:t>Median size is approximately 4,400 horsepower (3.3 MW).</a:t>
            </a:r>
            <a:endParaRPr b="0" lang="en-US" sz="2000" strike="noStrike" u="none">
              <a:solidFill>
                <a:srgbClr val="000000"/>
              </a:solidFill>
              <a:effectLst/>
              <a:uFillTx/>
              <a:latin typeface="Arial"/>
            </a:endParaRPr>
          </a:p>
          <a:p>
            <a:pPr marL="343080" indent="-343080">
              <a:lnSpc>
                <a:spcPct val="90000"/>
              </a:lnSpc>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Principal manufacturers:</a:t>
            </a:r>
            <a:endParaRPr b="0" lang="en-US" sz="2000" strike="noStrike" u="none">
              <a:solidFill>
                <a:srgbClr val="000000"/>
              </a:solidFill>
              <a:effectLst/>
              <a:uFillTx/>
              <a:latin typeface="Arial"/>
            </a:endParaRPr>
          </a:p>
          <a:p>
            <a:pPr lvl="1" marL="743040" indent="-285840">
              <a:lnSpc>
                <a:spcPct val="90000"/>
              </a:lnSpc>
              <a:spcBef>
                <a:spcPts val="451"/>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General Electric, Rolls Royce, Solar Turbines, Allison</a:t>
            </a:r>
            <a:endParaRPr b="0" lang="en-US" sz="1800" strike="noStrike" u="none">
              <a:solidFill>
                <a:srgbClr val="000000"/>
              </a:solidFill>
              <a:effectLst/>
              <a:uFillTx/>
              <a:latin typeface="Arial"/>
            </a:endParaRPr>
          </a:p>
        </p:txBody>
      </p:sp>
      <p:sp>
        <p:nvSpPr>
          <p:cNvPr id="19"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3619146-77BE-4F9D-A5C5-E5F65B0F4237}"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
          <p:cNvSpPr/>
          <p:nvPr/>
        </p:nvSpPr>
        <p:spPr>
          <a:xfrm>
            <a:off x="0" y="1143000"/>
            <a:ext cx="914400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 name="PlaceHolder 1"/>
          <p:cNvSpPr>
            <a:spLocks noGrp="1"/>
          </p:cNvSpPr>
          <p:nvPr>
            <p:ph type="title"/>
          </p:nvPr>
        </p:nvSpPr>
        <p:spPr>
          <a:xfrm>
            <a:off x="609480" y="228600"/>
            <a:ext cx="7848720" cy="84456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c0128"/>
                </a:solidFill>
                <a:effectLst/>
                <a:uFillTx/>
                <a:latin typeface="Arial"/>
              </a:rPr>
              <a:t>Typical Transmission Combustion Turbine:</a:t>
            </a:r>
            <a:br>
              <a:rPr sz="2800"/>
            </a:br>
            <a:r>
              <a:rPr b="0" lang="en-US" sz="2800" strike="noStrike" u="none">
                <a:solidFill>
                  <a:srgbClr val="fc0128"/>
                </a:solidFill>
                <a:effectLst/>
                <a:uFillTx/>
                <a:latin typeface="Arial"/>
              </a:rPr>
              <a:t>Solar Taurus </a:t>
            </a:r>
            <a:endParaRPr b="0" lang="en-US" sz="2800" strike="noStrike" u="none">
              <a:solidFill>
                <a:srgbClr val="fc0128"/>
              </a:solidFill>
              <a:effectLst/>
              <a:uFillTx/>
              <a:latin typeface="Arial"/>
            </a:endParaRPr>
          </a:p>
        </p:txBody>
      </p:sp>
      <p:pic>
        <p:nvPicPr>
          <p:cNvPr id="22" name="tarus" descr=""/>
          <p:cNvPicPr/>
          <p:nvPr/>
        </p:nvPicPr>
        <p:blipFill>
          <a:blip r:embed="rId1"/>
          <a:stretch/>
        </p:blipFill>
        <p:spPr>
          <a:xfrm>
            <a:off x="1219320" y="1600200"/>
            <a:ext cx="6727680" cy="4573440"/>
          </a:xfrm>
          <a:prstGeom prst="rect">
            <a:avLst/>
          </a:prstGeom>
          <a:noFill/>
          <a:ln w="0">
            <a:noFill/>
          </a:ln>
        </p:spPr>
      </p:pic>
      <p:sp>
        <p:nvSpPr>
          <p:cNvPr id="23"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80A26AC-DAFE-410E-B9E5-CD8E9D5B0EA7}"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c0128"/>
                </a:solidFill>
                <a:effectLst/>
                <a:uFillTx/>
                <a:latin typeface="Arial"/>
              </a:rPr>
              <a:t>Major Components of a </a:t>
            </a:r>
            <a:br>
              <a:rPr sz="3600"/>
            </a:br>
            <a:r>
              <a:rPr b="0" lang="en-US" sz="3600" strike="noStrike" u="none">
                <a:solidFill>
                  <a:srgbClr val="fc0128"/>
                </a:solidFill>
                <a:effectLst/>
                <a:uFillTx/>
                <a:latin typeface="Arial"/>
              </a:rPr>
              <a:t>Natural Gas-Fired Turbine</a:t>
            </a:r>
            <a:endParaRPr b="0" lang="en-US" sz="3600" strike="noStrike" u="none">
              <a:solidFill>
                <a:srgbClr val="fc0128"/>
              </a:solidFill>
              <a:effectLst/>
              <a:uFillTx/>
              <a:latin typeface="Arial"/>
            </a:endParaRPr>
          </a:p>
        </p:txBody>
      </p:sp>
      <p:sp>
        <p:nvSpPr>
          <p:cNvPr id="25" name="PlaceHolder 2"/>
          <p:cNvSpPr>
            <a:spLocks noGrp="1"/>
          </p:cNvSpPr>
          <p:nvPr>
            <p:ph/>
          </p:nvPr>
        </p:nvSpPr>
        <p:spPr>
          <a:xfrm>
            <a:off x="609480" y="1752480"/>
            <a:ext cx="8242560" cy="5105520"/>
          </a:xfrm>
          <a:prstGeom prst="rect">
            <a:avLst/>
          </a:prstGeom>
          <a:noFill/>
          <a:ln w="0">
            <a:noFill/>
          </a:ln>
        </p:spPr>
        <p:txBody>
          <a:bodyPr lIns="90360" rIns="90360" tIns="44280" bIns="44280" anchor="t">
            <a:normAutofit/>
          </a:bodyPr>
          <a:p>
            <a:pPr marL="343080" indent="-343080">
              <a:lnSpc>
                <a:spcPct val="90000"/>
              </a:lnSpc>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Air inlet system</a:t>
            </a:r>
            <a:endParaRPr b="0" lang="en-US" sz="2400" strike="noStrike" u="none">
              <a:solidFill>
                <a:srgbClr val="000000"/>
              </a:solidFill>
              <a:effectLst/>
              <a:uFillTx/>
              <a:latin typeface="Arial"/>
            </a:endParaRPr>
          </a:p>
          <a:p>
            <a:pPr marL="343080" indent="-343080">
              <a:lnSpc>
                <a:spcPct val="90000"/>
              </a:lnSpc>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Accessory drive system</a:t>
            </a:r>
            <a:endParaRPr b="0" lang="en-US" sz="2400" strike="noStrike" u="none">
              <a:solidFill>
                <a:srgbClr val="000000"/>
              </a:solidFill>
              <a:effectLst/>
              <a:uFillTx/>
              <a:latin typeface="Arial"/>
            </a:endParaRPr>
          </a:p>
          <a:p>
            <a:pPr marL="343080" indent="-343080">
              <a:lnSpc>
                <a:spcPct val="90000"/>
              </a:lnSpc>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Gas producer*</a:t>
            </a:r>
            <a:endParaRPr b="0" lang="en-US" sz="2400" strike="noStrike" u="none">
              <a:solidFill>
                <a:srgbClr val="000000"/>
              </a:solidFill>
              <a:effectLst/>
              <a:uFillTx/>
              <a:latin typeface="Arial"/>
            </a:endParaRPr>
          </a:p>
          <a:p>
            <a:pPr marL="343080" indent="-343080">
              <a:lnSpc>
                <a:spcPct val="90000"/>
              </a:lnSpc>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Fuel delivery system</a:t>
            </a:r>
            <a:endParaRPr b="0" lang="en-US" sz="2400" strike="noStrike" u="none">
              <a:solidFill>
                <a:srgbClr val="000000"/>
              </a:solidFill>
              <a:effectLst/>
              <a:uFillTx/>
              <a:latin typeface="Arial"/>
            </a:endParaRPr>
          </a:p>
          <a:p>
            <a:pPr marL="343080" indent="-343080">
              <a:lnSpc>
                <a:spcPct val="90000"/>
              </a:lnSpc>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Cooling system</a:t>
            </a:r>
            <a:endParaRPr b="0" lang="en-US" sz="2400" strike="noStrike" u="none">
              <a:solidFill>
                <a:srgbClr val="000000"/>
              </a:solidFill>
              <a:effectLst/>
              <a:uFillTx/>
              <a:latin typeface="Arial"/>
            </a:endParaRPr>
          </a:p>
          <a:p>
            <a:pPr marL="343080" indent="-343080">
              <a:lnSpc>
                <a:spcPct val="90000"/>
              </a:lnSpc>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Lube system</a:t>
            </a:r>
            <a:endParaRPr b="0" lang="en-US" sz="2400" strike="noStrike" u="none">
              <a:solidFill>
                <a:srgbClr val="000000"/>
              </a:solidFill>
              <a:effectLst/>
              <a:uFillTx/>
              <a:latin typeface="Arial"/>
            </a:endParaRPr>
          </a:p>
          <a:p>
            <a:pPr marL="343080" indent="-343080">
              <a:lnSpc>
                <a:spcPct val="90000"/>
              </a:lnSpc>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Power turbine**</a:t>
            </a:r>
            <a:endParaRPr b="0" lang="en-US" sz="2400" strike="noStrike" u="none">
              <a:solidFill>
                <a:srgbClr val="000000"/>
              </a:solidFill>
              <a:effectLst/>
              <a:uFillTx/>
              <a:latin typeface="Arial"/>
            </a:endParaRPr>
          </a:p>
          <a:p>
            <a:pPr marL="343080" indent="-343080">
              <a:lnSpc>
                <a:spcPct val="90000"/>
              </a:lnSpc>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Power shaft</a:t>
            </a:r>
            <a:endParaRPr b="0" lang="en-US" sz="2400" strike="noStrike" u="none">
              <a:solidFill>
                <a:srgbClr val="000000"/>
              </a:solidFill>
              <a:effectLst/>
              <a:uFillTx/>
              <a:latin typeface="Arial"/>
            </a:endParaRPr>
          </a:p>
          <a:p>
            <a:pPr marL="343080" indent="-343080">
              <a:lnSpc>
                <a:spcPct val="90000"/>
              </a:lnSpc>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Control system</a:t>
            </a:r>
            <a:endParaRPr b="0" lang="en-US" sz="2400" strike="noStrike" u="none">
              <a:solidFill>
                <a:srgbClr val="000000"/>
              </a:solidFill>
              <a:effectLst/>
              <a:uFillTx/>
              <a:latin typeface="Arial"/>
            </a:endParaRPr>
          </a:p>
          <a:p>
            <a:pPr marL="343080" indent="-343080">
              <a:lnSpc>
                <a:spcPct val="90000"/>
              </a:lnSpc>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Starting system</a:t>
            </a:r>
            <a:endParaRPr b="0" lang="en-US" sz="2400" strike="noStrike" u="none">
              <a:solidFill>
                <a:srgbClr val="000000"/>
              </a:solidFill>
              <a:effectLst/>
              <a:uFillTx/>
              <a:latin typeface="Arial"/>
            </a:endParaRPr>
          </a:p>
          <a:p>
            <a:pPr marL="343080" indent="-343080">
              <a:lnSpc>
                <a:spcPct val="90000"/>
              </a:lnSpc>
              <a:spcBef>
                <a:spcPts val="451"/>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Exhaust system</a:t>
            </a:r>
            <a:endParaRPr b="0" lang="en-US" sz="2400" strike="noStrike" u="none">
              <a:solidFill>
                <a:srgbClr val="000000"/>
              </a:solidFill>
              <a:effectLst/>
              <a:uFillTx/>
              <a:latin typeface="Arial"/>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*Central facility overhauled/exchanged     </a:t>
            </a:r>
            <a:endParaRPr b="0" lang="en-US" sz="1600" strike="noStrike" u="none">
              <a:solidFill>
                <a:srgbClr val="000000"/>
              </a:solidFill>
              <a:effectLst/>
              <a:uFillTx/>
              <a:latin typeface="Arial"/>
            </a:endParaRPr>
          </a:p>
          <a:p>
            <a:pPr marL="343080" indent="-343080">
              <a:lnSpc>
                <a:spcPct val="9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**Also central facility overhauled/exchanged for Solar Turbine units</a:t>
            </a:r>
            <a:endParaRPr b="0" lang="en-US" sz="1600" strike="noStrike" u="none">
              <a:solidFill>
                <a:srgbClr val="000000"/>
              </a:solidFill>
              <a:effectLst/>
              <a:uFillTx/>
              <a:latin typeface="Arial"/>
            </a:endParaRPr>
          </a:p>
        </p:txBody>
      </p:sp>
      <p:sp>
        <p:nvSpPr>
          <p:cNvPr id="26"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C92F15D-C35A-47A9-B242-2C49B713CACB}"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
          <p:cNvSpPr/>
          <p:nvPr/>
        </p:nvSpPr>
        <p:spPr>
          <a:xfrm>
            <a:off x="0" y="1143000"/>
            <a:ext cx="9144000" cy="762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28" name="sideview" descr=""/>
          <p:cNvPicPr/>
          <p:nvPr/>
        </p:nvPicPr>
        <p:blipFill>
          <a:blip r:embed="rId1"/>
          <a:srcRect l="13091" t="22785" r="0" b="14430"/>
          <a:stretch/>
        </p:blipFill>
        <p:spPr>
          <a:xfrm>
            <a:off x="233280" y="414360"/>
            <a:ext cx="8910720" cy="4940280"/>
          </a:xfrm>
          <a:prstGeom prst="rect">
            <a:avLst/>
          </a:prstGeom>
          <a:noFill/>
          <a:ln w="9360">
            <a:solidFill>
              <a:srgbClr val="de1202"/>
            </a:solidFill>
            <a:miter/>
          </a:ln>
        </p:spPr>
      </p:pic>
      <p:sp>
        <p:nvSpPr>
          <p:cNvPr id="29" name=""/>
          <p:cNvSpPr/>
          <p:nvPr/>
        </p:nvSpPr>
        <p:spPr>
          <a:xfrm>
            <a:off x="3443400" y="1660680"/>
            <a:ext cx="1906560" cy="3044520"/>
          </a:xfrm>
          <a:prstGeom prst="rect">
            <a:avLst/>
          </a:prstGeom>
          <a:noFill/>
          <a:ln w="28440">
            <a:solidFill>
              <a:srgbClr val="de1202"/>
            </a:solidFill>
            <a:prstDash val="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4556520" y="5537160"/>
            <a:ext cx="2127960" cy="276840"/>
          </a:xfrm>
          <a:prstGeom prst="rect">
            <a:avLst/>
          </a:prstGeom>
          <a:noFill/>
          <a:ln w="12600">
            <a:solidFill>
              <a:srgbClr val="de1202"/>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Power Turbine Component</a:t>
            </a:r>
            <a:endParaRPr b="0" lang="en-US" sz="1200" strike="noStrike" u="none">
              <a:solidFill>
                <a:srgbClr val="000000"/>
              </a:solidFill>
              <a:effectLst/>
              <a:uFillTx/>
              <a:latin typeface="Times New Roman"/>
            </a:endParaRPr>
          </a:p>
        </p:txBody>
      </p:sp>
      <p:sp>
        <p:nvSpPr>
          <p:cNvPr id="31"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C1AADA8-356D-4AA9-BE98-5F78764E995F}"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32" name=""/>
          <p:cNvSpPr/>
          <p:nvPr/>
        </p:nvSpPr>
        <p:spPr>
          <a:xfrm>
            <a:off x="5353200" y="2325600"/>
            <a:ext cx="179280" cy="2379600"/>
          </a:xfrm>
          <a:prstGeom prst="rect">
            <a:avLst/>
          </a:prstGeom>
          <a:noFill/>
          <a:ln w="28440">
            <a:solidFill>
              <a:srgbClr val="de1202"/>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3" name=""/>
          <p:cNvGrpSpPr/>
          <p:nvPr/>
        </p:nvGrpSpPr>
        <p:grpSpPr>
          <a:xfrm>
            <a:off x="3380040" y="1049400"/>
            <a:ext cx="2068920" cy="612720"/>
            <a:chOff x="3380040" y="1049400"/>
            <a:chExt cx="2068920" cy="612720"/>
          </a:xfrm>
        </p:grpSpPr>
        <p:sp>
          <p:nvSpPr>
            <p:cNvPr id="34" name=""/>
            <p:cNvSpPr/>
            <p:nvPr/>
          </p:nvSpPr>
          <p:spPr>
            <a:xfrm flipH="1">
              <a:off x="3379680" y="1049400"/>
              <a:ext cx="2068920" cy="276840"/>
            </a:xfrm>
            <a:prstGeom prst="rect">
              <a:avLst/>
            </a:prstGeom>
            <a:solidFill>
              <a:srgbClr val="ffffff"/>
            </a:solidFill>
            <a:ln w="12600">
              <a:solidFill>
                <a:srgbClr val="de1202"/>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Gas Producer Component</a:t>
              </a:r>
              <a:endParaRPr b="0" lang="en-US" sz="1200" strike="noStrike" u="none">
                <a:solidFill>
                  <a:srgbClr val="000000"/>
                </a:solidFill>
                <a:effectLst/>
                <a:uFillTx/>
                <a:latin typeface="Times New Roman"/>
              </a:endParaRPr>
            </a:p>
          </p:txBody>
        </p:sp>
        <p:sp>
          <p:nvSpPr>
            <p:cNvPr id="35" name=""/>
            <p:cNvSpPr/>
            <p:nvPr/>
          </p:nvSpPr>
          <p:spPr>
            <a:xfrm>
              <a:off x="4346280" y="1349280"/>
              <a:ext cx="0" cy="312840"/>
            </a:xfrm>
            <a:prstGeom prst="line">
              <a:avLst/>
            </a:prstGeom>
            <a:ln w="2844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36" name=""/>
          <p:cNvSpPr/>
          <p:nvPr/>
        </p:nvSpPr>
        <p:spPr>
          <a:xfrm flipH="1" flipV="1">
            <a:off x="5441760" y="4710240"/>
            <a:ext cx="12600" cy="807840"/>
          </a:xfrm>
          <a:prstGeom prst="line">
            <a:avLst/>
          </a:prstGeom>
          <a:ln w="2844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37" name=""/>
          <p:cNvGrpSpPr/>
          <p:nvPr/>
        </p:nvGrpSpPr>
        <p:grpSpPr>
          <a:xfrm>
            <a:off x="1266840" y="4566240"/>
            <a:ext cx="1630080" cy="794880"/>
            <a:chOff x="1266840" y="4566240"/>
            <a:chExt cx="1630080" cy="794880"/>
          </a:xfrm>
        </p:grpSpPr>
        <p:sp>
          <p:nvSpPr>
            <p:cNvPr id="38" name=""/>
            <p:cNvSpPr/>
            <p:nvPr/>
          </p:nvSpPr>
          <p:spPr>
            <a:xfrm>
              <a:off x="1279440" y="5361120"/>
              <a:ext cx="1617480" cy="0"/>
            </a:xfrm>
            <a:prstGeom prst="line">
              <a:avLst/>
            </a:prstGeom>
            <a:ln w="28440">
              <a:solidFill>
                <a:srgbClr val="de120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flipV="1">
              <a:off x="1266840" y="4566240"/>
              <a:ext cx="0" cy="794880"/>
            </a:xfrm>
            <a:prstGeom prst="line">
              <a:avLst/>
            </a:prstGeom>
            <a:ln w="2844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flipV="1">
              <a:off x="2879640" y="4566240"/>
              <a:ext cx="0" cy="794880"/>
            </a:xfrm>
            <a:prstGeom prst="line">
              <a:avLst/>
            </a:prstGeom>
            <a:ln w="2844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41" name=""/>
          <p:cNvSpPr/>
          <p:nvPr/>
        </p:nvSpPr>
        <p:spPr>
          <a:xfrm flipH="1">
            <a:off x="956880" y="5537160"/>
            <a:ext cx="2468160" cy="276840"/>
          </a:xfrm>
          <a:prstGeom prst="rect">
            <a:avLst/>
          </a:prstGeom>
          <a:solidFill>
            <a:srgbClr val="ffffff"/>
          </a:solidFill>
          <a:ln w="12600">
            <a:solidFill>
              <a:srgbClr val="de1202"/>
            </a:solidFill>
            <a:miter/>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Accessories &amp; Accessory Drive</a:t>
            </a:r>
            <a:endParaRPr b="0" lang="en-US" sz="1200" strike="noStrike" u="none">
              <a:solidFill>
                <a:srgbClr val="000000"/>
              </a:solidFill>
              <a:effectLst/>
              <a:uFillTx/>
              <a:latin typeface="Times New Roman"/>
            </a:endParaRPr>
          </a:p>
        </p:txBody>
      </p:sp>
      <p:sp>
        <p:nvSpPr>
          <p:cNvPr id="42" name=""/>
          <p:cNvSpPr/>
          <p:nvPr/>
        </p:nvSpPr>
        <p:spPr>
          <a:xfrm flipH="1">
            <a:off x="1828800" y="2567160"/>
            <a:ext cx="748080" cy="276840"/>
          </a:xfrm>
          <a:prstGeom prst="rect">
            <a:avLst/>
          </a:prstGeom>
          <a:solidFill>
            <a:srgbClr val="ffffff"/>
          </a:solidFill>
          <a:ln w="12600">
            <a:solidFill>
              <a:srgbClr val="de1202"/>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Air Inlet</a:t>
            </a:r>
            <a:endParaRPr b="0" lang="en-US" sz="1200" strike="noStrike" u="none">
              <a:solidFill>
                <a:srgbClr val="000000"/>
              </a:solidFill>
              <a:effectLst/>
              <a:uFillTx/>
              <a:latin typeface="Times New Roman"/>
            </a:endParaRPr>
          </a:p>
        </p:txBody>
      </p:sp>
      <p:sp>
        <p:nvSpPr>
          <p:cNvPr id="43" name=""/>
          <p:cNvSpPr/>
          <p:nvPr/>
        </p:nvSpPr>
        <p:spPr>
          <a:xfrm>
            <a:off x="2583000" y="2857680"/>
            <a:ext cx="561960" cy="404640"/>
          </a:xfrm>
          <a:prstGeom prst="line">
            <a:avLst/>
          </a:prstGeom>
          <a:ln w="2844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flipH="1">
            <a:off x="5998320" y="2567160"/>
            <a:ext cx="1154520" cy="276840"/>
          </a:xfrm>
          <a:prstGeom prst="rect">
            <a:avLst/>
          </a:prstGeom>
          <a:solidFill>
            <a:srgbClr val="ffffff"/>
          </a:solidFill>
          <a:ln w="12600">
            <a:solidFill>
              <a:srgbClr val="de1202"/>
            </a:solidFill>
            <a:miter/>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Exhaust Duct</a:t>
            </a:r>
            <a:endParaRPr b="0" lang="en-US" sz="1200" strike="noStrike" u="none">
              <a:solidFill>
                <a:srgbClr val="000000"/>
              </a:solidFill>
              <a:effectLst/>
              <a:uFillTx/>
              <a:latin typeface="Times New Roman"/>
            </a:endParaRPr>
          </a:p>
        </p:txBody>
      </p:sp>
      <p:sp>
        <p:nvSpPr>
          <p:cNvPr id="45" name=""/>
          <p:cNvSpPr/>
          <p:nvPr/>
        </p:nvSpPr>
        <p:spPr>
          <a:xfrm flipH="1">
            <a:off x="5686200" y="2854440"/>
            <a:ext cx="600120" cy="430200"/>
          </a:xfrm>
          <a:prstGeom prst="line">
            <a:avLst/>
          </a:prstGeom>
          <a:ln w="2844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flipH="1">
            <a:off x="6863040" y="3111480"/>
            <a:ext cx="1061280" cy="276840"/>
          </a:xfrm>
          <a:prstGeom prst="rect">
            <a:avLst/>
          </a:prstGeom>
          <a:solidFill>
            <a:srgbClr val="ffffff"/>
          </a:solidFill>
          <a:ln w="12600">
            <a:solidFill>
              <a:srgbClr val="de1202"/>
            </a:solidFill>
            <a:miter/>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Power Shaft</a:t>
            </a:r>
            <a:endParaRPr b="0" lang="en-US" sz="1200" strike="noStrike" u="none">
              <a:solidFill>
                <a:srgbClr val="000000"/>
              </a:solidFill>
              <a:effectLst/>
              <a:uFillTx/>
              <a:latin typeface="Times New Roman"/>
            </a:endParaRPr>
          </a:p>
        </p:txBody>
      </p:sp>
      <p:sp>
        <p:nvSpPr>
          <p:cNvPr id="47" name=""/>
          <p:cNvSpPr/>
          <p:nvPr/>
        </p:nvSpPr>
        <p:spPr>
          <a:xfrm flipH="1">
            <a:off x="6237360" y="3405240"/>
            <a:ext cx="612720" cy="522360"/>
          </a:xfrm>
          <a:prstGeom prst="line">
            <a:avLst/>
          </a:prstGeom>
          <a:ln w="2844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7120440" y="5537160"/>
            <a:ext cx="1510200" cy="459720"/>
          </a:xfrm>
          <a:prstGeom prst="rect">
            <a:avLst/>
          </a:prstGeom>
          <a:noFill/>
          <a:ln w="12600">
            <a:solidFill>
              <a:srgbClr val="de1202"/>
            </a:solidFill>
            <a:miter/>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Driven Unit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(Gas Compressor)</a:t>
            </a:r>
            <a:endParaRPr b="0" lang="en-US" sz="1200" strike="noStrike" u="none">
              <a:solidFill>
                <a:srgbClr val="000000"/>
              </a:solidFill>
              <a:effectLst/>
              <a:uFillTx/>
              <a:latin typeface="Times New Roman"/>
            </a:endParaRPr>
          </a:p>
        </p:txBody>
      </p:sp>
      <p:sp>
        <p:nvSpPr>
          <p:cNvPr id="49" name=""/>
          <p:cNvSpPr/>
          <p:nvPr/>
        </p:nvSpPr>
        <p:spPr>
          <a:xfrm flipH="1" flipV="1">
            <a:off x="7267320" y="4645080"/>
            <a:ext cx="585720" cy="885600"/>
          </a:xfrm>
          <a:prstGeom prst="line">
            <a:avLst/>
          </a:prstGeom>
          <a:ln w="2844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50" name=""/>
          <p:cNvGrpSpPr/>
          <p:nvPr/>
        </p:nvGrpSpPr>
        <p:grpSpPr>
          <a:xfrm>
            <a:off x="3505320" y="2338560"/>
            <a:ext cx="782280" cy="1371960"/>
            <a:chOff x="3505320" y="2338560"/>
            <a:chExt cx="782280" cy="1371960"/>
          </a:xfrm>
        </p:grpSpPr>
        <p:sp>
          <p:nvSpPr>
            <p:cNvPr id="51" name=""/>
            <p:cNvSpPr/>
            <p:nvPr/>
          </p:nvSpPr>
          <p:spPr>
            <a:xfrm>
              <a:off x="3511080" y="2338560"/>
              <a:ext cx="776520" cy="0"/>
            </a:xfrm>
            <a:prstGeom prst="line">
              <a:avLst/>
            </a:prstGeom>
            <a:ln w="19080">
              <a:solidFill>
                <a:srgbClr val="de120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3505320" y="2338560"/>
              <a:ext cx="0" cy="1371960"/>
            </a:xfrm>
            <a:prstGeom prst="line">
              <a:avLst/>
            </a:prstGeom>
            <a:ln w="1908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4279680" y="2338560"/>
              <a:ext cx="0" cy="1371960"/>
            </a:xfrm>
            <a:prstGeom prst="line">
              <a:avLst/>
            </a:prstGeom>
            <a:ln w="1908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54" name=""/>
          <p:cNvSpPr/>
          <p:nvPr/>
        </p:nvSpPr>
        <p:spPr>
          <a:xfrm flipH="1">
            <a:off x="3544560" y="1871640"/>
            <a:ext cx="1263240" cy="246600"/>
          </a:xfrm>
          <a:prstGeom prst="rect">
            <a:avLst/>
          </a:prstGeom>
          <a:solidFill>
            <a:srgbClr val="ffffff"/>
          </a:solidFill>
          <a:ln w="12600">
            <a:solidFill>
              <a:srgbClr val="de1202"/>
            </a:solidFill>
            <a:miter/>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Axial Compressor</a:t>
            </a:r>
            <a:endParaRPr b="0" lang="en-US" sz="1000" strike="noStrike" u="none">
              <a:solidFill>
                <a:srgbClr val="000000"/>
              </a:solidFill>
              <a:effectLst/>
              <a:uFillTx/>
              <a:latin typeface="Times New Roman"/>
            </a:endParaRPr>
          </a:p>
        </p:txBody>
      </p:sp>
      <p:grpSp>
        <p:nvGrpSpPr>
          <p:cNvPr id="55" name=""/>
          <p:cNvGrpSpPr/>
          <p:nvPr/>
        </p:nvGrpSpPr>
        <p:grpSpPr>
          <a:xfrm>
            <a:off x="4495680" y="3287880"/>
            <a:ext cx="782280" cy="435960"/>
            <a:chOff x="4495680" y="3287880"/>
            <a:chExt cx="782280" cy="435960"/>
          </a:xfrm>
        </p:grpSpPr>
        <p:sp>
          <p:nvSpPr>
            <p:cNvPr id="56" name=""/>
            <p:cNvSpPr/>
            <p:nvPr/>
          </p:nvSpPr>
          <p:spPr>
            <a:xfrm>
              <a:off x="4501440" y="3287880"/>
              <a:ext cx="776520" cy="0"/>
            </a:xfrm>
            <a:prstGeom prst="line">
              <a:avLst/>
            </a:prstGeom>
            <a:ln w="19080">
              <a:solidFill>
                <a:srgbClr val="de120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4495680" y="3287880"/>
              <a:ext cx="0" cy="435960"/>
            </a:xfrm>
            <a:prstGeom prst="line">
              <a:avLst/>
            </a:prstGeom>
            <a:ln w="1908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5270040" y="3287880"/>
              <a:ext cx="0" cy="435960"/>
            </a:xfrm>
            <a:prstGeom prst="line">
              <a:avLst/>
            </a:prstGeom>
            <a:ln w="19080">
              <a:solidFill>
                <a:srgbClr val="de1202"/>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59" name=""/>
          <p:cNvSpPr/>
          <p:nvPr/>
        </p:nvSpPr>
        <p:spPr>
          <a:xfrm flipV="1">
            <a:off x="4889520" y="3108240"/>
            <a:ext cx="0" cy="193680"/>
          </a:xfrm>
          <a:prstGeom prst="line">
            <a:avLst/>
          </a:prstGeom>
          <a:ln w="19080">
            <a:solidFill>
              <a:srgbClr val="de120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flipH="1">
            <a:off x="4447800" y="2844720"/>
            <a:ext cx="855360" cy="246600"/>
          </a:xfrm>
          <a:prstGeom prst="rect">
            <a:avLst/>
          </a:prstGeom>
          <a:solidFill>
            <a:srgbClr val="ffffff"/>
          </a:solidFill>
          <a:ln w="12600">
            <a:solidFill>
              <a:srgbClr val="de1202"/>
            </a:solidFill>
            <a:miter/>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Combustor</a:t>
            </a:r>
            <a:endParaRPr b="0" lang="en-US" sz="1000" strike="noStrike" u="none">
              <a:solidFill>
                <a:srgbClr val="000000"/>
              </a:solidFill>
              <a:effectLst/>
              <a:uFillTx/>
              <a:latin typeface="Times New Roman"/>
            </a:endParaRPr>
          </a:p>
        </p:txBody>
      </p:sp>
      <p:sp>
        <p:nvSpPr>
          <p:cNvPr id="61" name=""/>
          <p:cNvSpPr/>
          <p:nvPr/>
        </p:nvSpPr>
        <p:spPr>
          <a:xfrm flipV="1">
            <a:off x="3894120" y="2138400"/>
            <a:ext cx="0" cy="193680"/>
          </a:xfrm>
          <a:prstGeom prst="line">
            <a:avLst/>
          </a:prstGeom>
          <a:ln w="19080">
            <a:solidFill>
              <a:srgbClr val="de120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flipV="1">
            <a:off x="2050920" y="5356080"/>
            <a:ext cx="0" cy="193680"/>
          </a:xfrm>
          <a:prstGeom prst="line">
            <a:avLst/>
          </a:prstGeom>
          <a:ln w="28440">
            <a:solidFill>
              <a:srgbClr val="de120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804960" y="660240"/>
            <a:ext cx="0" cy="5421600"/>
          </a:xfrm>
          <a:prstGeom prst="line">
            <a:avLst/>
          </a:prstGeom>
          <a:ln w="0">
            <a:noFill/>
          </a:ln>
        </p:spPr>
        <p:style>
          <a:lnRef idx="0"/>
          <a:fillRef idx="0"/>
          <a:effectRef idx="0"/>
          <a:fontRef idx="minor"/>
        </p:style>
        <p:txBody>
          <a:bodyPr lIns="90360" rIns="90360" tIns="44280" bIns="44280" anchor="t">
            <a:noAutofit/>
          </a:bodyPr>
          <a:p>
            <a:endParaRPr b="0" lang="en-US" sz="2400" strike="noStrike" u="none">
              <a:solidFill>
                <a:srgbClr val="000000"/>
              </a:solidFill>
              <a:effectLst/>
              <a:uFillTx/>
              <a:latin typeface="Times New Roman"/>
            </a:endParaRPr>
          </a:p>
        </p:txBody>
      </p:sp>
      <p:sp>
        <p:nvSpPr>
          <p:cNvPr id="64" name=""/>
          <p:cNvSpPr/>
          <p:nvPr/>
        </p:nvSpPr>
        <p:spPr>
          <a:xfrm>
            <a:off x="1057320" y="727200"/>
            <a:ext cx="33120" cy="5452920"/>
          </a:xfrm>
          <a:prstGeom prst="line">
            <a:avLst/>
          </a:prstGeom>
          <a:ln w="0">
            <a:noFill/>
          </a:ln>
        </p:spPr>
        <p:style>
          <a:lnRef idx="0"/>
          <a:fillRef idx="0"/>
          <a:effectRef idx="0"/>
          <a:fontRef idx="minor"/>
        </p:style>
        <p:txBody>
          <a:bodyPr lIns="90360" rIns="90360" tIns="44280" bIns="44280" anchor="t">
            <a:noAutofit/>
          </a:bodyPr>
          <a:p>
            <a:endParaRPr b="0" lang="en-US" sz="2400" strike="noStrike" u="none">
              <a:solidFill>
                <a:srgbClr val="000000"/>
              </a:solidFill>
              <a:effectLst/>
              <a:uFillTx/>
              <a:latin typeface="Times New Roman"/>
            </a:endParaRPr>
          </a:p>
        </p:txBody>
      </p:sp>
    </p:spTree>
  </p:cSld>
  <p:transition>
    <p:pull dir="d"/>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609480" y="228240"/>
            <a:ext cx="7848720" cy="1143000"/>
          </a:xfrm>
          <a:prstGeom prst="rect">
            <a:avLst/>
          </a:prstGeom>
          <a:noFill/>
          <a:ln w="0">
            <a:noFill/>
          </a:ln>
        </p:spPr>
        <p:txBody>
          <a:bodyPr lIns="90360" rIns="90360" tIns="44280" bIns="442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c0128"/>
                </a:solidFill>
                <a:effectLst/>
                <a:uFillTx/>
                <a:latin typeface="Arial"/>
              </a:rPr>
              <a:t>Overhaul and Exchange </a:t>
            </a:r>
            <a:br>
              <a:rPr sz="3600"/>
            </a:br>
            <a:r>
              <a:rPr b="0" lang="en-US" sz="3600" strike="noStrike" u="none">
                <a:solidFill>
                  <a:srgbClr val="fc0128"/>
                </a:solidFill>
                <a:effectLst/>
                <a:uFillTx/>
                <a:latin typeface="Arial"/>
              </a:rPr>
              <a:t>of Components</a:t>
            </a:r>
            <a:endParaRPr b="0" lang="en-US" sz="3600" strike="noStrike" u="none">
              <a:solidFill>
                <a:srgbClr val="fc0128"/>
              </a:solidFill>
              <a:effectLst/>
              <a:uFillTx/>
              <a:latin typeface="Arial"/>
            </a:endParaRPr>
          </a:p>
        </p:txBody>
      </p:sp>
      <p:sp>
        <p:nvSpPr>
          <p:cNvPr id="66" name="PlaceHolder 2"/>
          <p:cNvSpPr>
            <a:spLocks noGrp="1"/>
          </p:cNvSpPr>
          <p:nvPr>
            <p:ph/>
          </p:nvPr>
        </p:nvSpPr>
        <p:spPr>
          <a:xfrm>
            <a:off x="609480" y="1752120"/>
            <a:ext cx="7848720" cy="4343400"/>
          </a:xfrm>
          <a:prstGeom prst="rect">
            <a:avLst/>
          </a:prstGeom>
          <a:noFill/>
          <a:ln w="0">
            <a:noFill/>
          </a:ln>
        </p:spPr>
        <p:txBody>
          <a:bodyPr lIns="90360" rIns="90360" tIns="44280" bIns="44280" anchor="t">
            <a:normAutofit/>
          </a:bodyPr>
          <a:p>
            <a:pPr marL="343080" indent="-343080">
              <a:spcBef>
                <a:spcPts val="499"/>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Manufacturers of light industrial and aero-derivative turbines designed-in the use of central facility overhaul and exchange of components.</a:t>
            </a:r>
            <a:endParaRPr b="0" lang="en-US" sz="20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Use of central overhaul and exchange of components has been the maintenance practice for light industrial and aero-derivative turbines for the past 30 years.</a:t>
            </a:r>
            <a:endParaRPr b="0" lang="en-US" sz="2000" strike="noStrike" u="none">
              <a:solidFill>
                <a:srgbClr val="000000"/>
              </a:solidFill>
              <a:effectLst/>
              <a:uFillTx/>
              <a:latin typeface="Arial"/>
            </a:endParaRPr>
          </a:p>
          <a:p>
            <a:pPr marL="343080" indent="-343080">
              <a:spcBef>
                <a:spcPts val="1250"/>
              </a:spcBef>
              <a:buClr>
                <a:srgbClr val="fc0128"/>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There are important benefits to central overhaul and exchange of components:</a:t>
            </a:r>
            <a:endParaRPr b="0" lang="en-US" sz="2000" strike="noStrike" u="none">
              <a:solidFill>
                <a:srgbClr val="000000"/>
              </a:solidFill>
              <a:effectLst/>
              <a:uFillTx/>
              <a:latin typeface="Arial"/>
            </a:endParaRPr>
          </a:p>
          <a:p>
            <a:pPr lvl="1" marL="743040" indent="-285840">
              <a:spcBef>
                <a:spcPts val="1125"/>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Better QA, components are overhauled with sophisticated equipment and trained personnel</a:t>
            </a:r>
            <a:endParaRPr b="0" lang="en-US" sz="1800" strike="noStrike" u="none">
              <a:solidFill>
                <a:srgbClr val="000000"/>
              </a:solidFill>
              <a:effectLst/>
              <a:uFillTx/>
              <a:latin typeface="Arial"/>
            </a:endParaRPr>
          </a:p>
          <a:p>
            <a:pPr lvl="1" marL="743040" indent="-285840">
              <a:spcBef>
                <a:spcPts val="675"/>
              </a:spcBef>
              <a:buClr>
                <a:srgbClr val="fafd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Lower costs, facility downtime and overhaul costs are reduced </a:t>
            </a:r>
            <a:endParaRPr b="0" lang="en-US" sz="1800" strike="noStrike" u="none">
              <a:solidFill>
                <a:srgbClr val="000000"/>
              </a:solidFill>
              <a:effectLst/>
              <a:uFillTx/>
              <a:latin typeface="Arial"/>
            </a:endParaRPr>
          </a:p>
          <a:p>
            <a:pPr lvl="1" marL="743040" indent="-285840">
              <a:spcBef>
                <a:spcPts val="6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67"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A65BAC5-75E2-4A4A-AC2D-5695F7344565}"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transition>
    <p:pull dir="d"/>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
          <p:cNvSpPr/>
          <p:nvPr/>
        </p:nvSpPr>
        <p:spPr>
          <a:xfrm>
            <a:off x="0" y="1333440"/>
            <a:ext cx="9144000" cy="4618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8087040" y="6335640"/>
            <a:ext cx="993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9392600-EA39-4B52-84DE-669BA1F0B8C6}"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70" name=""/>
          <p:cNvSpPr/>
          <p:nvPr/>
        </p:nvSpPr>
        <p:spPr>
          <a:xfrm>
            <a:off x="609480" y="457200"/>
            <a:ext cx="7848720" cy="922320"/>
          </a:xfrm>
          <a:prstGeom prst="rect">
            <a:avLst/>
          </a:prstGeom>
          <a:noFill/>
          <a:ln w="0">
            <a:noFill/>
          </a:ln>
        </p:spPr>
        <p:style>
          <a:lnRef idx="0"/>
          <a:fillRef idx="0"/>
          <a:effectRef idx="0"/>
          <a:fontRef idx="minor"/>
        </p:style>
        <p:txBody>
          <a:bodyPr lIns="90360" rIns="90360" tIns="44280" bIns="4428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c0128"/>
                </a:solidFill>
                <a:effectLst/>
                <a:uFillTx/>
                <a:latin typeface="Arial"/>
              </a:rPr>
              <a:t>Example: Removal of G.E. </a:t>
            </a:r>
            <a:br>
              <a:rPr sz="3600"/>
            </a:br>
            <a:r>
              <a:rPr b="0" lang="en-US" sz="3600" strike="noStrike" u="none">
                <a:solidFill>
                  <a:srgbClr val="fc0128"/>
                </a:solidFill>
                <a:effectLst/>
                <a:uFillTx/>
                <a:latin typeface="Arial"/>
              </a:rPr>
              <a:t>Gas Producer Component</a:t>
            </a:r>
            <a:endParaRPr b="0" lang="en-US" sz="3600" strike="noStrike" u="none">
              <a:solidFill>
                <a:srgbClr val="000000"/>
              </a:solidFill>
              <a:effectLst/>
              <a:uFillTx/>
              <a:latin typeface="Times New Roman"/>
            </a:endParaRPr>
          </a:p>
        </p:txBody>
      </p:sp>
      <p:grpSp>
        <p:nvGrpSpPr>
          <p:cNvPr id="71" name=""/>
          <p:cNvGrpSpPr/>
          <p:nvPr/>
        </p:nvGrpSpPr>
        <p:grpSpPr>
          <a:xfrm>
            <a:off x="1447920" y="1676520"/>
            <a:ext cx="6289560" cy="4086000"/>
            <a:chOff x="1447920" y="1676520"/>
            <a:chExt cx="6289560" cy="4086000"/>
          </a:xfrm>
        </p:grpSpPr>
        <p:pic>
          <p:nvPicPr>
            <p:cNvPr id="72" name="LM2500" descr=""/>
            <p:cNvPicPr/>
            <p:nvPr/>
          </p:nvPicPr>
          <p:blipFill>
            <a:blip r:embed="rId1"/>
            <a:srcRect l="0" t="0" r="0" b="15190"/>
            <a:stretch/>
          </p:blipFill>
          <p:spPr>
            <a:xfrm>
              <a:off x="1447920" y="1676520"/>
              <a:ext cx="6289560" cy="4086000"/>
            </a:xfrm>
            <a:prstGeom prst="rect">
              <a:avLst/>
            </a:prstGeom>
            <a:noFill/>
            <a:ln w="0">
              <a:noFill/>
            </a:ln>
          </p:spPr>
        </p:pic>
        <p:sp>
          <p:nvSpPr>
            <p:cNvPr id="73" name=""/>
            <p:cNvSpPr/>
            <p:nvPr/>
          </p:nvSpPr>
          <p:spPr>
            <a:xfrm>
              <a:off x="2438280" y="1676520"/>
              <a:ext cx="4495320" cy="30456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Tree>
  </p:cSld>
  <p:transition>
    <p:pull dir="d"/>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7258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1997-07-11T06:37:40Z</dcterms:created>
  <dc:creator>Stanton Coerr</dc:creator>
  <dc:description/>
  <dc:language>en-US</dc:language>
  <cp:lastModifiedBy>Lisa Beal</cp:lastModifiedBy>
  <cp:lastPrinted>2001-07-31T15:32:59Z</cp:lastPrinted>
  <dcterms:modified xsi:type="dcterms:W3CDTF">2001-08-03T11:51:45Z</dcterms:modified>
  <cp:revision>287</cp:revision>
  <dc:subject>Air Regs</dc:subject>
  <dc:title>Status of Air Regulatory Issues</dc:title>
</cp:coreProperties>
</file>