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2.wmf" ContentType="image/x-wmf"/>
  <Override PartName="/ppt/media/image14.wmf" ContentType="image/x-wmf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10.wmf" ContentType="image/x-wmf"/>
  <Override PartName="/ppt/media/image8.png" ContentType="image/png"/>
  <Override PartName="/ppt/media/image11.wmf" ContentType="image/x-wmf"/>
  <Override PartName="/ppt/media/image9.wmf" ContentType="image/x-wmf"/>
  <Override PartName="/ppt/media/image13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9164520" cy="6867360"/>
            <a:chOff x="0" y="0"/>
            <a:chExt cx="9164520" cy="68673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4557600" cy="3432240"/>
            </a:xfrm>
            <a:prstGeom prst="rect">
              <a:avLst/>
            </a:prstGeom>
            <a:blipFill rotWithShape="0">
              <a:blip r:embed="rId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0" y="3432240"/>
              <a:ext cx="4556160" cy="3419280"/>
            </a:xfrm>
            <a:prstGeom prst="rect">
              <a:avLst/>
            </a:prstGeom>
            <a:blipFill rotWithShape="0">
              <a:blip r:embed="rId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4575240" y="0"/>
              <a:ext cx="4557600" cy="3432240"/>
            </a:xfrm>
            <a:prstGeom prst="rect">
              <a:avLst/>
            </a:pr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4575240" y="3432240"/>
              <a:ext cx="4557600" cy="3419280"/>
            </a:xfrm>
            <a:prstGeom prst="rect">
              <a:avLst/>
            </a:prstGeom>
            <a:blipFill rotWithShape="0">
              <a:blip r:embed="rId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 useBgFill="1">
          <p:nvSpPr>
            <p:cNvPr id="5" name=""/>
            <p:cNvSpPr/>
            <p:nvPr/>
          </p:nvSpPr>
          <p:spPr>
            <a:xfrm>
              <a:off x="291960" y="330120"/>
              <a:ext cx="8566200" cy="6203880"/>
            </a:xfrm>
            <a:prstGeom prst="rect">
              <a:avLst/>
            </a:prstGeom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96720" y="425520"/>
              <a:ext cx="8356680" cy="6013440"/>
            </a:xfrm>
            <a:prstGeom prst="rect">
              <a:avLst/>
            </a:prstGeom>
            <a:solidFill>
              <a:srgbClr val="6699ff"/>
            </a:solidFill>
            <a:ln w="12600">
              <a:solidFill>
                <a:srgbClr val="00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466560" y="500040"/>
              <a:ext cx="8212320" cy="58593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" name=""/>
            <p:cNvGrpSpPr/>
            <p:nvPr/>
          </p:nvGrpSpPr>
          <p:grpSpPr>
            <a:xfrm>
              <a:off x="4106880" y="0"/>
              <a:ext cx="900000" cy="534960"/>
              <a:chOff x="4106880" y="0"/>
              <a:chExt cx="900000" cy="534960"/>
            </a:xfrm>
          </p:grpSpPr>
          <p:sp>
            <p:nvSpPr>
              <p:cNvPr id="9" name=""/>
              <p:cNvSpPr/>
              <p:nvPr/>
            </p:nvSpPr>
            <p:spPr>
              <a:xfrm>
                <a:off x="4854600" y="0"/>
                <a:ext cx="152280" cy="534960"/>
              </a:xfrm>
              <a:custGeom>
                <a:avLst/>
                <a:gdLst/>
                <a:ahLst/>
                <a:rect l="l" t="t" r="r" b="b"/>
                <a:pathLst>
                  <a:path w="96" h="337">
                    <a:moveTo>
                      <a:pt x="95" y="0"/>
                    </a:moveTo>
                    <a:lnTo>
                      <a:pt x="95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5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470520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4" y="336"/>
                    </a:lnTo>
                    <a:lnTo>
                      <a:pt x="94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455616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94" y="0"/>
                    </a:moveTo>
                    <a:lnTo>
                      <a:pt x="94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4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440676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4" y="336"/>
                    </a:lnTo>
                    <a:lnTo>
                      <a:pt x="94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425772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94" y="0"/>
                    </a:moveTo>
                    <a:lnTo>
                      <a:pt x="94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4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4106880" y="0"/>
                <a:ext cx="152280" cy="534960"/>
              </a:xfrm>
              <a:custGeom>
                <a:avLst/>
                <a:gdLst/>
                <a:ahLst/>
                <a:rect l="l" t="t" r="r" b="b"/>
                <a:pathLst>
                  <a:path w="96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5" y="336"/>
                    </a:lnTo>
                    <a:lnTo>
                      <a:pt x="95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5" name=""/>
            <p:cNvGrpSpPr/>
            <p:nvPr/>
          </p:nvGrpSpPr>
          <p:grpSpPr>
            <a:xfrm>
              <a:off x="4106880" y="6345360"/>
              <a:ext cx="900000" cy="522000"/>
              <a:chOff x="4106880" y="6345360"/>
              <a:chExt cx="900000" cy="522000"/>
            </a:xfrm>
          </p:grpSpPr>
          <p:sp>
            <p:nvSpPr>
              <p:cNvPr id="16" name=""/>
              <p:cNvSpPr/>
              <p:nvPr/>
            </p:nvSpPr>
            <p:spPr>
              <a:xfrm>
                <a:off x="4854600" y="6345360"/>
                <a:ext cx="152280" cy="522000"/>
              </a:xfrm>
              <a:custGeom>
                <a:avLst/>
                <a:gdLst/>
                <a:ahLst/>
                <a:rect l="l" t="t" r="r" b="b"/>
                <a:pathLst>
                  <a:path w="96" h="329">
                    <a:moveTo>
                      <a:pt x="95" y="328"/>
                    </a:moveTo>
                    <a:lnTo>
                      <a:pt x="95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5" y="328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70520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4" y="0"/>
                    </a:lnTo>
                    <a:lnTo>
                      <a:pt x="94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55616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94" y="328"/>
                    </a:moveTo>
                    <a:lnTo>
                      <a:pt x="94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4" y="328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40676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4" y="0"/>
                    </a:lnTo>
                    <a:lnTo>
                      <a:pt x="94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25772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94" y="328"/>
                    </a:moveTo>
                    <a:lnTo>
                      <a:pt x="94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4" y="328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106880" y="6345360"/>
                <a:ext cx="152280" cy="522000"/>
              </a:xfrm>
              <a:custGeom>
                <a:avLst/>
                <a:gdLst/>
                <a:ahLst/>
                <a:rect l="l" t="t" r="r" b="b"/>
                <a:pathLst>
                  <a:path w="96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5" y="0"/>
                    </a:lnTo>
                    <a:lnTo>
                      <a:pt x="95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" name=""/>
            <p:cNvGrpSpPr/>
            <p:nvPr/>
          </p:nvGrpSpPr>
          <p:grpSpPr>
            <a:xfrm>
              <a:off x="0" y="2913120"/>
              <a:ext cx="496800" cy="1058760"/>
              <a:chOff x="0" y="2913120"/>
              <a:chExt cx="496800" cy="1058760"/>
            </a:xfrm>
          </p:grpSpPr>
          <p:sp>
            <p:nvSpPr>
              <p:cNvPr id="23" name=""/>
              <p:cNvSpPr/>
              <p:nvPr/>
            </p:nvSpPr>
            <p:spPr>
              <a:xfrm>
                <a:off x="0" y="379404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0" y="361800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0" y="344160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0" y="32655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0" y="30891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291312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" name=""/>
            <p:cNvGrpSpPr/>
            <p:nvPr/>
          </p:nvGrpSpPr>
          <p:grpSpPr>
            <a:xfrm>
              <a:off x="8659800" y="2927520"/>
              <a:ext cx="504720" cy="1011240"/>
              <a:chOff x="8659800" y="2927520"/>
              <a:chExt cx="504720" cy="1011240"/>
            </a:xfrm>
          </p:grpSpPr>
          <p:sp>
            <p:nvSpPr>
              <p:cNvPr id="30" name=""/>
              <p:cNvSpPr/>
              <p:nvPr/>
            </p:nvSpPr>
            <p:spPr>
              <a:xfrm>
                <a:off x="8659800" y="37688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8659800" y="36003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8659800" y="34322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8659800" y="32637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8659800" y="30956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8659800" y="2927520"/>
                <a:ext cx="504720" cy="16956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cc00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cc00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dddddd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dddddd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1"/>
          </p:nvPr>
        </p:nvSpPr>
        <p:spPr>
          <a:xfrm>
            <a:off x="685800" y="60181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 idx="2"/>
          </p:nvPr>
        </p:nvSpPr>
        <p:spPr>
          <a:xfrm>
            <a:off x="3124080" y="60181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 idx="3"/>
          </p:nvPr>
        </p:nvSpPr>
        <p:spPr>
          <a:xfrm>
            <a:off x="6553080" y="60181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2734C51-AE13-406C-AEAE-884001C8A301}" type="slidenum"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"/>
          <p:cNvGrpSpPr/>
          <p:nvPr/>
        </p:nvGrpSpPr>
        <p:grpSpPr>
          <a:xfrm>
            <a:off x="0" y="0"/>
            <a:ext cx="9164520" cy="6867360"/>
            <a:chOff x="0" y="0"/>
            <a:chExt cx="9164520" cy="68673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4557600" cy="3432240"/>
            </a:xfrm>
            <a:prstGeom prst="rect">
              <a:avLst/>
            </a:prstGeom>
            <a:blipFill rotWithShape="0">
              <a:blip r:embed="rId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0" y="3432240"/>
              <a:ext cx="4556160" cy="3419280"/>
            </a:xfrm>
            <a:prstGeom prst="rect">
              <a:avLst/>
            </a:prstGeom>
            <a:blipFill rotWithShape="0">
              <a:blip r:embed="rId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4575240" y="0"/>
              <a:ext cx="4557600" cy="3432240"/>
            </a:xfrm>
            <a:prstGeom prst="rect">
              <a:avLst/>
            </a:pr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4575240" y="3432240"/>
              <a:ext cx="4557600" cy="3419280"/>
            </a:xfrm>
            <a:prstGeom prst="rect">
              <a:avLst/>
            </a:prstGeom>
            <a:blipFill rotWithShape="0">
              <a:blip r:embed="rId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 useBgFill="1">
          <p:nvSpPr>
            <p:cNvPr id="5" name=""/>
            <p:cNvSpPr/>
            <p:nvPr/>
          </p:nvSpPr>
          <p:spPr>
            <a:xfrm>
              <a:off x="291960" y="330120"/>
              <a:ext cx="8566200" cy="6203880"/>
            </a:xfrm>
            <a:prstGeom prst="rect">
              <a:avLst/>
            </a:prstGeom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96720" y="425520"/>
              <a:ext cx="8356680" cy="6013440"/>
            </a:xfrm>
            <a:prstGeom prst="rect">
              <a:avLst/>
            </a:prstGeom>
            <a:solidFill>
              <a:srgbClr val="6699ff"/>
            </a:solidFill>
            <a:ln w="12600">
              <a:solidFill>
                <a:srgbClr val="00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466560" y="500040"/>
              <a:ext cx="8212320" cy="58593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2" name=""/>
            <p:cNvGrpSpPr/>
            <p:nvPr/>
          </p:nvGrpSpPr>
          <p:grpSpPr>
            <a:xfrm>
              <a:off x="4106880" y="0"/>
              <a:ext cx="900000" cy="534960"/>
              <a:chOff x="4106880" y="0"/>
              <a:chExt cx="900000" cy="534960"/>
            </a:xfrm>
          </p:grpSpPr>
          <p:sp>
            <p:nvSpPr>
              <p:cNvPr id="9" name=""/>
              <p:cNvSpPr/>
              <p:nvPr/>
            </p:nvSpPr>
            <p:spPr>
              <a:xfrm>
                <a:off x="4854600" y="0"/>
                <a:ext cx="152280" cy="534960"/>
              </a:xfrm>
              <a:custGeom>
                <a:avLst/>
                <a:gdLst/>
                <a:ahLst/>
                <a:rect l="l" t="t" r="r" b="b"/>
                <a:pathLst>
                  <a:path w="96" h="337">
                    <a:moveTo>
                      <a:pt x="95" y="0"/>
                    </a:moveTo>
                    <a:lnTo>
                      <a:pt x="95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5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470520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4" y="336"/>
                    </a:lnTo>
                    <a:lnTo>
                      <a:pt x="94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455616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94" y="0"/>
                    </a:moveTo>
                    <a:lnTo>
                      <a:pt x="94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4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440676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4" y="336"/>
                    </a:lnTo>
                    <a:lnTo>
                      <a:pt x="94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425772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94" y="0"/>
                    </a:moveTo>
                    <a:lnTo>
                      <a:pt x="94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4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4106880" y="0"/>
                <a:ext cx="152280" cy="534960"/>
              </a:xfrm>
              <a:custGeom>
                <a:avLst/>
                <a:gdLst/>
                <a:ahLst/>
                <a:rect l="l" t="t" r="r" b="b"/>
                <a:pathLst>
                  <a:path w="96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5" y="336"/>
                    </a:lnTo>
                    <a:lnTo>
                      <a:pt x="95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3" name=""/>
            <p:cNvGrpSpPr/>
            <p:nvPr/>
          </p:nvGrpSpPr>
          <p:grpSpPr>
            <a:xfrm>
              <a:off x="4106880" y="6345360"/>
              <a:ext cx="900000" cy="522000"/>
              <a:chOff x="4106880" y="6345360"/>
              <a:chExt cx="900000" cy="522000"/>
            </a:xfrm>
          </p:grpSpPr>
          <p:sp>
            <p:nvSpPr>
              <p:cNvPr id="16" name=""/>
              <p:cNvSpPr/>
              <p:nvPr/>
            </p:nvSpPr>
            <p:spPr>
              <a:xfrm>
                <a:off x="4854600" y="6345360"/>
                <a:ext cx="152280" cy="522000"/>
              </a:xfrm>
              <a:custGeom>
                <a:avLst/>
                <a:gdLst/>
                <a:ahLst/>
                <a:rect l="l" t="t" r="r" b="b"/>
                <a:pathLst>
                  <a:path w="96" h="329">
                    <a:moveTo>
                      <a:pt x="95" y="328"/>
                    </a:moveTo>
                    <a:lnTo>
                      <a:pt x="95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5" y="328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70520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4" y="0"/>
                    </a:lnTo>
                    <a:lnTo>
                      <a:pt x="94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55616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94" y="328"/>
                    </a:moveTo>
                    <a:lnTo>
                      <a:pt x="94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4" y="328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40676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4" y="0"/>
                    </a:lnTo>
                    <a:lnTo>
                      <a:pt x="94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25772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94" y="328"/>
                    </a:moveTo>
                    <a:lnTo>
                      <a:pt x="94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4" y="328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106880" y="6345360"/>
                <a:ext cx="152280" cy="522000"/>
              </a:xfrm>
              <a:custGeom>
                <a:avLst/>
                <a:gdLst/>
                <a:ahLst/>
                <a:rect l="l" t="t" r="r" b="b"/>
                <a:pathLst>
                  <a:path w="96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5" y="0"/>
                    </a:lnTo>
                    <a:lnTo>
                      <a:pt x="95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4" name=""/>
            <p:cNvGrpSpPr/>
            <p:nvPr/>
          </p:nvGrpSpPr>
          <p:grpSpPr>
            <a:xfrm>
              <a:off x="0" y="2913120"/>
              <a:ext cx="496800" cy="1058760"/>
              <a:chOff x="0" y="2913120"/>
              <a:chExt cx="496800" cy="1058760"/>
            </a:xfrm>
          </p:grpSpPr>
          <p:sp>
            <p:nvSpPr>
              <p:cNvPr id="23" name=""/>
              <p:cNvSpPr/>
              <p:nvPr/>
            </p:nvSpPr>
            <p:spPr>
              <a:xfrm>
                <a:off x="0" y="379404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0" y="361800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0" y="344160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0" y="32655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0" y="30891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291312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5" name=""/>
            <p:cNvGrpSpPr/>
            <p:nvPr/>
          </p:nvGrpSpPr>
          <p:grpSpPr>
            <a:xfrm>
              <a:off x="8659800" y="2927520"/>
              <a:ext cx="504720" cy="1011240"/>
              <a:chOff x="8659800" y="2927520"/>
              <a:chExt cx="504720" cy="1011240"/>
            </a:xfrm>
          </p:grpSpPr>
          <p:sp>
            <p:nvSpPr>
              <p:cNvPr id="30" name=""/>
              <p:cNvSpPr/>
              <p:nvPr/>
            </p:nvSpPr>
            <p:spPr>
              <a:xfrm>
                <a:off x="8659800" y="37688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8659800" y="36003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8659800" y="34322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8659800" y="32637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8659800" y="30956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8659800" y="2927520"/>
                <a:ext cx="504720" cy="16956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cc00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cc00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dddddd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dddddd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dt" idx="4"/>
          </p:nvPr>
        </p:nvSpPr>
        <p:spPr>
          <a:xfrm>
            <a:off x="685800" y="60181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ftr" idx="5"/>
          </p:nvPr>
        </p:nvSpPr>
        <p:spPr>
          <a:xfrm>
            <a:off x="3124080" y="60181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sldNum" idx="6"/>
          </p:nvPr>
        </p:nvSpPr>
        <p:spPr>
          <a:xfrm>
            <a:off x="6553080" y="60181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096C69E-8962-48EC-9018-A43ADCE620EC}" type="slidenum"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"/>
          <p:cNvGrpSpPr/>
          <p:nvPr/>
        </p:nvGrpSpPr>
        <p:grpSpPr>
          <a:xfrm>
            <a:off x="0" y="0"/>
            <a:ext cx="9164520" cy="6867360"/>
            <a:chOff x="0" y="0"/>
            <a:chExt cx="9164520" cy="68673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4557600" cy="3432240"/>
            </a:xfrm>
            <a:prstGeom prst="rect">
              <a:avLst/>
            </a:prstGeom>
            <a:blipFill rotWithShape="0">
              <a:blip r:embed="rId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0" y="3432240"/>
              <a:ext cx="4556160" cy="3419280"/>
            </a:xfrm>
            <a:prstGeom prst="rect">
              <a:avLst/>
            </a:prstGeom>
            <a:blipFill rotWithShape="0">
              <a:blip r:embed="rId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4575240" y="0"/>
              <a:ext cx="4557600" cy="3432240"/>
            </a:xfrm>
            <a:prstGeom prst="rect">
              <a:avLst/>
            </a:pr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4575240" y="3432240"/>
              <a:ext cx="4557600" cy="3419280"/>
            </a:xfrm>
            <a:prstGeom prst="rect">
              <a:avLst/>
            </a:prstGeom>
            <a:blipFill rotWithShape="0">
              <a:blip r:embed="rId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 useBgFill="1">
          <p:nvSpPr>
            <p:cNvPr id="5" name=""/>
            <p:cNvSpPr/>
            <p:nvPr/>
          </p:nvSpPr>
          <p:spPr>
            <a:xfrm>
              <a:off x="291960" y="330120"/>
              <a:ext cx="8566200" cy="6203880"/>
            </a:xfrm>
            <a:prstGeom prst="rect">
              <a:avLst/>
            </a:prstGeom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96720" y="425520"/>
              <a:ext cx="8356680" cy="6013440"/>
            </a:xfrm>
            <a:prstGeom prst="rect">
              <a:avLst/>
            </a:prstGeom>
            <a:solidFill>
              <a:srgbClr val="6699ff"/>
            </a:solidFill>
            <a:ln w="12600">
              <a:solidFill>
                <a:srgbClr val="00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466560" y="500040"/>
              <a:ext cx="8212320" cy="58593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2" name=""/>
            <p:cNvGrpSpPr/>
            <p:nvPr/>
          </p:nvGrpSpPr>
          <p:grpSpPr>
            <a:xfrm>
              <a:off x="4106880" y="0"/>
              <a:ext cx="900000" cy="534960"/>
              <a:chOff x="4106880" y="0"/>
              <a:chExt cx="900000" cy="534960"/>
            </a:xfrm>
          </p:grpSpPr>
          <p:sp>
            <p:nvSpPr>
              <p:cNvPr id="9" name=""/>
              <p:cNvSpPr/>
              <p:nvPr/>
            </p:nvSpPr>
            <p:spPr>
              <a:xfrm>
                <a:off x="4854600" y="0"/>
                <a:ext cx="152280" cy="534960"/>
              </a:xfrm>
              <a:custGeom>
                <a:avLst/>
                <a:gdLst/>
                <a:ahLst/>
                <a:rect l="l" t="t" r="r" b="b"/>
                <a:pathLst>
                  <a:path w="96" h="337">
                    <a:moveTo>
                      <a:pt x="95" y="0"/>
                    </a:moveTo>
                    <a:lnTo>
                      <a:pt x="95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5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470520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4" y="336"/>
                    </a:lnTo>
                    <a:lnTo>
                      <a:pt x="94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455616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94" y="0"/>
                    </a:moveTo>
                    <a:lnTo>
                      <a:pt x="94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4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440676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4" y="336"/>
                    </a:lnTo>
                    <a:lnTo>
                      <a:pt x="94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425772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94" y="0"/>
                    </a:moveTo>
                    <a:lnTo>
                      <a:pt x="94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4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4106880" y="0"/>
                <a:ext cx="152280" cy="534960"/>
              </a:xfrm>
              <a:custGeom>
                <a:avLst/>
                <a:gdLst/>
                <a:ahLst/>
                <a:rect l="l" t="t" r="r" b="b"/>
                <a:pathLst>
                  <a:path w="96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5" y="336"/>
                    </a:lnTo>
                    <a:lnTo>
                      <a:pt x="95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3" name=""/>
            <p:cNvGrpSpPr/>
            <p:nvPr/>
          </p:nvGrpSpPr>
          <p:grpSpPr>
            <a:xfrm>
              <a:off x="4106880" y="6345360"/>
              <a:ext cx="900000" cy="522000"/>
              <a:chOff x="4106880" y="6345360"/>
              <a:chExt cx="900000" cy="522000"/>
            </a:xfrm>
          </p:grpSpPr>
          <p:sp>
            <p:nvSpPr>
              <p:cNvPr id="16" name=""/>
              <p:cNvSpPr/>
              <p:nvPr/>
            </p:nvSpPr>
            <p:spPr>
              <a:xfrm>
                <a:off x="4854600" y="6345360"/>
                <a:ext cx="152280" cy="522000"/>
              </a:xfrm>
              <a:custGeom>
                <a:avLst/>
                <a:gdLst/>
                <a:ahLst/>
                <a:rect l="l" t="t" r="r" b="b"/>
                <a:pathLst>
                  <a:path w="96" h="329">
                    <a:moveTo>
                      <a:pt x="95" y="328"/>
                    </a:moveTo>
                    <a:lnTo>
                      <a:pt x="95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5" y="328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70520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4" y="0"/>
                    </a:lnTo>
                    <a:lnTo>
                      <a:pt x="94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55616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94" y="328"/>
                    </a:moveTo>
                    <a:lnTo>
                      <a:pt x="94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4" y="328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40676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4" y="0"/>
                    </a:lnTo>
                    <a:lnTo>
                      <a:pt x="94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25772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94" y="328"/>
                    </a:moveTo>
                    <a:lnTo>
                      <a:pt x="94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4" y="328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106880" y="6345360"/>
                <a:ext cx="152280" cy="522000"/>
              </a:xfrm>
              <a:custGeom>
                <a:avLst/>
                <a:gdLst/>
                <a:ahLst/>
                <a:rect l="l" t="t" r="r" b="b"/>
                <a:pathLst>
                  <a:path w="96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5" y="0"/>
                    </a:lnTo>
                    <a:lnTo>
                      <a:pt x="95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4" name=""/>
            <p:cNvGrpSpPr/>
            <p:nvPr/>
          </p:nvGrpSpPr>
          <p:grpSpPr>
            <a:xfrm>
              <a:off x="0" y="2913120"/>
              <a:ext cx="496800" cy="1058760"/>
              <a:chOff x="0" y="2913120"/>
              <a:chExt cx="496800" cy="1058760"/>
            </a:xfrm>
          </p:grpSpPr>
          <p:sp>
            <p:nvSpPr>
              <p:cNvPr id="23" name=""/>
              <p:cNvSpPr/>
              <p:nvPr/>
            </p:nvSpPr>
            <p:spPr>
              <a:xfrm>
                <a:off x="0" y="379404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0" y="361800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0" y="344160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0" y="32655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0" y="30891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291312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5" name=""/>
            <p:cNvGrpSpPr/>
            <p:nvPr/>
          </p:nvGrpSpPr>
          <p:grpSpPr>
            <a:xfrm>
              <a:off x="8659800" y="2927520"/>
              <a:ext cx="504720" cy="1011240"/>
              <a:chOff x="8659800" y="2927520"/>
              <a:chExt cx="504720" cy="1011240"/>
            </a:xfrm>
          </p:grpSpPr>
          <p:sp>
            <p:nvSpPr>
              <p:cNvPr id="30" name=""/>
              <p:cNvSpPr/>
              <p:nvPr/>
            </p:nvSpPr>
            <p:spPr>
              <a:xfrm>
                <a:off x="8659800" y="37688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8659800" y="36003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8659800" y="34322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8659800" y="32637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8659800" y="30956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8659800" y="2927520"/>
                <a:ext cx="504720" cy="16956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cc00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cc00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dddddd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dddddd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7"/>
          </p:nvPr>
        </p:nvSpPr>
        <p:spPr>
          <a:xfrm>
            <a:off x="685800" y="60181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ftr" idx="8"/>
          </p:nvPr>
        </p:nvSpPr>
        <p:spPr>
          <a:xfrm>
            <a:off x="3124080" y="60181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9"/>
          </p:nvPr>
        </p:nvSpPr>
        <p:spPr>
          <a:xfrm>
            <a:off x="6553080" y="60181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2292AC0-A97E-4769-BBA2-ADB8795E637D}" type="slidenum"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"/>
          <p:cNvGrpSpPr/>
          <p:nvPr/>
        </p:nvGrpSpPr>
        <p:grpSpPr>
          <a:xfrm>
            <a:off x="0" y="0"/>
            <a:ext cx="9144000" cy="6856560"/>
            <a:chOff x="0" y="0"/>
            <a:chExt cx="9144000" cy="6856560"/>
          </a:xfrm>
        </p:grpSpPr>
        <p:sp>
          <p:nvSpPr>
            <p:cNvPr id="62" name=""/>
            <p:cNvSpPr/>
            <p:nvPr/>
          </p:nvSpPr>
          <p:spPr>
            <a:xfrm>
              <a:off x="0" y="0"/>
              <a:ext cx="4557600" cy="2590920"/>
            </a:xfrm>
            <a:prstGeom prst="rect">
              <a:avLst/>
            </a:prstGeom>
            <a:blipFill rotWithShape="0">
              <a:blip r:embed="rId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0" y="2590920"/>
              <a:ext cx="4556160" cy="4265640"/>
            </a:xfrm>
            <a:prstGeom prst="rect">
              <a:avLst/>
            </a:prstGeom>
            <a:blipFill rotWithShape="0">
              <a:blip r:embed="rId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4575240" y="0"/>
              <a:ext cx="4557600" cy="2590920"/>
            </a:xfrm>
            <a:prstGeom prst="rect">
              <a:avLst/>
            </a:pr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575240" y="2590920"/>
              <a:ext cx="4557600" cy="4260600"/>
            </a:xfrm>
            <a:prstGeom prst="rect">
              <a:avLst/>
            </a:prstGeom>
            <a:blipFill rotWithShape="0">
              <a:blip r:embed="rId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04920" y="4495680"/>
              <a:ext cx="8534160" cy="1828800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50000">
                  <a:srgbClr val="000000"/>
                </a:gs>
                <a:gs pos="100000">
                  <a:srgbClr val="0000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 useBgFill="1">
          <p:nvSpPr>
            <p:cNvPr id="67" name=""/>
            <p:cNvSpPr/>
            <p:nvPr/>
          </p:nvSpPr>
          <p:spPr>
            <a:xfrm>
              <a:off x="291960" y="731880"/>
              <a:ext cx="8566200" cy="3794040"/>
            </a:xfrm>
            <a:prstGeom prst="rect">
              <a:avLst/>
            </a:prstGeom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396720" y="825480"/>
              <a:ext cx="8356680" cy="3606840"/>
            </a:xfrm>
            <a:prstGeom prst="rect">
              <a:avLst/>
            </a:prstGeom>
            <a:solidFill>
              <a:srgbClr val="6699ff"/>
            </a:solidFill>
            <a:ln w="12600">
              <a:solidFill>
                <a:srgbClr val="00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466560" y="909720"/>
              <a:ext cx="8212320" cy="3433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0" name=""/>
            <p:cNvGrpSpPr/>
            <p:nvPr/>
          </p:nvGrpSpPr>
          <p:grpSpPr>
            <a:xfrm>
              <a:off x="4105440" y="0"/>
              <a:ext cx="892080" cy="915840"/>
              <a:chOff x="4105440" y="0"/>
              <a:chExt cx="892080" cy="915840"/>
            </a:xfrm>
          </p:grpSpPr>
          <p:sp>
            <p:nvSpPr>
              <p:cNvPr id="71" name=""/>
              <p:cNvSpPr/>
              <p:nvPr/>
            </p:nvSpPr>
            <p:spPr>
              <a:xfrm>
                <a:off x="4257720" y="0"/>
                <a:ext cx="150840" cy="915840"/>
              </a:xfrm>
              <a:custGeom>
                <a:avLst/>
                <a:gdLst/>
                <a:ahLst/>
                <a:rect l="l" t="t" r="r" b="b"/>
                <a:pathLst>
                  <a:path w="95" h="577">
                    <a:moveTo>
                      <a:pt x="90" y="0"/>
                    </a:moveTo>
                    <a:lnTo>
                      <a:pt x="94" y="458"/>
                    </a:lnTo>
                    <a:lnTo>
                      <a:pt x="0" y="576"/>
                    </a:lnTo>
                    <a:lnTo>
                      <a:pt x="0" y="0"/>
                    </a:lnTo>
                    <a:lnTo>
                      <a:pt x="90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4105440" y="0"/>
                <a:ext cx="153720" cy="915840"/>
              </a:xfrm>
              <a:custGeom>
                <a:avLst/>
                <a:gdLst/>
                <a:ahLst/>
                <a:rect l="l" t="t" r="r" b="b"/>
                <a:pathLst>
                  <a:path w="97" h="577">
                    <a:moveTo>
                      <a:pt x="0" y="0"/>
                    </a:moveTo>
                    <a:lnTo>
                      <a:pt x="1" y="458"/>
                    </a:lnTo>
                    <a:lnTo>
                      <a:pt x="96" y="576"/>
                    </a:lnTo>
                    <a:lnTo>
                      <a:pt x="9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4552920" y="0"/>
                <a:ext cx="150840" cy="915840"/>
              </a:xfrm>
              <a:custGeom>
                <a:avLst/>
                <a:gdLst/>
                <a:ahLst/>
                <a:rect l="l" t="t" r="r" b="b"/>
                <a:pathLst>
                  <a:path w="95" h="577">
                    <a:moveTo>
                      <a:pt x="90" y="0"/>
                    </a:moveTo>
                    <a:lnTo>
                      <a:pt x="94" y="458"/>
                    </a:lnTo>
                    <a:lnTo>
                      <a:pt x="0" y="576"/>
                    </a:lnTo>
                    <a:lnTo>
                      <a:pt x="0" y="0"/>
                    </a:lnTo>
                    <a:lnTo>
                      <a:pt x="90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4400640" y="0"/>
                <a:ext cx="153720" cy="915840"/>
              </a:xfrm>
              <a:custGeom>
                <a:avLst/>
                <a:gdLst/>
                <a:ahLst/>
                <a:rect l="l" t="t" r="r" b="b"/>
                <a:pathLst>
                  <a:path w="97" h="577">
                    <a:moveTo>
                      <a:pt x="0" y="0"/>
                    </a:moveTo>
                    <a:lnTo>
                      <a:pt x="1" y="458"/>
                    </a:lnTo>
                    <a:lnTo>
                      <a:pt x="96" y="576"/>
                    </a:lnTo>
                    <a:lnTo>
                      <a:pt x="9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4846680" y="0"/>
                <a:ext cx="150840" cy="915840"/>
              </a:xfrm>
              <a:custGeom>
                <a:avLst/>
                <a:gdLst/>
                <a:ahLst/>
                <a:rect l="l" t="t" r="r" b="b"/>
                <a:pathLst>
                  <a:path w="95" h="577">
                    <a:moveTo>
                      <a:pt x="90" y="0"/>
                    </a:moveTo>
                    <a:lnTo>
                      <a:pt x="94" y="458"/>
                    </a:lnTo>
                    <a:lnTo>
                      <a:pt x="0" y="576"/>
                    </a:lnTo>
                    <a:lnTo>
                      <a:pt x="0" y="0"/>
                    </a:lnTo>
                    <a:lnTo>
                      <a:pt x="90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4694400" y="0"/>
                <a:ext cx="153720" cy="915840"/>
              </a:xfrm>
              <a:custGeom>
                <a:avLst/>
                <a:gdLst/>
                <a:ahLst/>
                <a:rect l="l" t="t" r="r" b="b"/>
                <a:pathLst>
                  <a:path w="97" h="577">
                    <a:moveTo>
                      <a:pt x="0" y="0"/>
                    </a:moveTo>
                    <a:lnTo>
                      <a:pt x="1" y="458"/>
                    </a:lnTo>
                    <a:lnTo>
                      <a:pt x="96" y="576"/>
                    </a:lnTo>
                    <a:lnTo>
                      <a:pt x="9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7" name=""/>
            <p:cNvGrpSpPr/>
            <p:nvPr/>
          </p:nvGrpSpPr>
          <p:grpSpPr>
            <a:xfrm>
              <a:off x="0" y="2075040"/>
              <a:ext cx="496800" cy="1058760"/>
              <a:chOff x="0" y="2075040"/>
              <a:chExt cx="496800" cy="1058760"/>
            </a:xfrm>
          </p:grpSpPr>
          <p:sp>
            <p:nvSpPr>
              <p:cNvPr id="78" name=""/>
              <p:cNvSpPr/>
              <p:nvPr/>
            </p:nvSpPr>
            <p:spPr>
              <a:xfrm>
                <a:off x="0" y="29559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0" y="27795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0" y="260352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0" y="242712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0" y="225108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0" y="2075040"/>
                <a:ext cx="496800" cy="17748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4" name=""/>
            <p:cNvGrpSpPr/>
            <p:nvPr/>
          </p:nvGrpSpPr>
          <p:grpSpPr>
            <a:xfrm>
              <a:off x="8639280" y="2075040"/>
              <a:ext cx="504720" cy="1011240"/>
              <a:chOff x="8639280" y="2075040"/>
              <a:chExt cx="504720" cy="1011240"/>
            </a:xfrm>
          </p:grpSpPr>
          <p:sp>
            <p:nvSpPr>
              <p:cNvPr id="85" name=""/>
              <p:cNvSpPr/>
              <p:nvPr/>
            </p:nvSpPr>
            <p:spPr>
              <a:xfrm>
                <a:off x="8639280" y="29163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8639280" y="274788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8639280" y="25797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8639280" y="241128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8639280" y="22431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>
                <a:off x="8639280" y="2075040"/>
                <a:ext cx="504720" cy="16956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2057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dt" idx="10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ftr" idx="11"/>
          </p:nvPr>
        </p:nvSpPr>
        <p:spPr>
          <a:xfrm>
            <a:off x="312408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sldNum" idx="12"/>
          </p:nvPr>
        </p:nvSpPr>
        <p:spPr>
          <a:xfrm>
            <a:off x="65530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C116D00-1F45-4EAA-AEB4-5A779C295B90}" type="slidenum"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cc00ff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cc00ff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cc00ff"/>
              </a:buClr>
              <a:buFont typeface="Times New Roman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dddddd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dddddd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2.wmf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09480" y="1600200"/>
            <a:ext cx="7925040" cy="182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Natural Gas Transportation Markets:   Contracting Trends and Challenges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subTitle"/>
          </p:nvPr>
        </p:nvSpPr>
        <p:spPr>
          <a:xfrm>
            <a:off x="838080" y="4114800"/>
            <a:ext cx="7467840" cy="2362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6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INGAA Regulatory Policy Committee </a:t>
            </a:r>
            <a:endParaRPr b="0" lang="en-US" sz="28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6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6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February 10, 2000</a:t>
            </a: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Comparison of Pipeline</a:t>
            </a: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Discounts and Capacity Release Data</a:t>
            </a:r>
            <a:br>
              <a:rPr sz="40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All Pipelines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8" name=""/>
          <p:cNvGraphicFramePr/>
          <p:nvPr/>
        </p:nvGraphicFramePr>
        <p:xfrm>
          <a:off x="449280" y="1905120"/>
          <a:ext cx="8055000" cy="4165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9280" y="1905120"/>
                    <a:ext cx="8055000" cy="416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5967E3-A382-4142-BA45-2F5ACFACBCC8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Pipeline Marketing Affiliates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Discount transactions for pipeline affiliated marketers relative to non-affiliated marketers were examined for all pipelines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1049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the 25 pipelines grouped into 16 pipeline ownership families</a:t>
            </a:r>
            <a:endParaRPr b="0" lang="en-US" sz="28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a marketer affiliated to any pipeline in a pipeline family was considered to be an affiliate on all of the pipelines in the pipeline family</a:t>
            </a:r>
            <a:endParaRPr b="0" lang="en-US" sz="28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510C2D-7509-495B-AA68-A56492E3453D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Pipeline Affiliate Activity 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533520" y="167652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spcAft>
                <a:spcPts val="601"/>
              </a:spcAft>
              <a:buClr>
                <a:srgbClr val="dddddd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Affiliated marketers hold 8.5% of the total pipeline capacity under contract on the 25 pipelines</a:t>
            </a:r>
            <a:endParaRPr b="0" lang="en-US" sz="28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buClr>
                <a:srgbClr val="ddddd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contracts held by affiliated marketers on their “own” pipelines account for only 3.4% of the total contracted capacity on the study pipelines</a:t>
            </a: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ddddd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contracts held by affiliated marketers on their “own” pipelines account for only 13% of the total contracted capacity held by all marketers on the 25 pipelines</a:t>
            </a: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spcAft>
                <a:spcPts val="601"/>
              </a:spcAft>
              <a:buClr>
                <a:srgbClr val="dddddd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Only 6% of discounted transactions were given by pipelines to affiliated marketers.   The remaining 94% were given to customers other than affiliated marketers</a:t>
            </a:r>
            <a:endParaRPr b="0" lang="en-US" sz="28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7C4A22-29AA-4D52-8355-63F47691EB55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Affiliated vs. Non-Affiliated Discounted Transactions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685800" y="2514240"/>
            <a:ext cx="777240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spcAft>
                <a:spcPts val="601"/>
              </a:spcAft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For the study group as a whole, we have found no compelling evidence that affiliated marketers receive larger discounts than other non-affiliated marketers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FE2C2F-6386-43CD-B92D-09C4D5056427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33520" y="990360"/>
            <a:ext cx="80769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Comparison of Pipeline Discounts and Short-Term Capacity Release Data</a:t>
            </a:r>
            <a:br>
              <a:rPr sz="4000"/>
            </a:b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All Pipelines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7" name=""/>
          <p:cNvGraphicFramePr/>
          <p:nvPr/>
        </p:nvGraphicFramePr>
        <p:xfrm>
          <a:off x="447840" y="1905120"/>
          <a:ext cx="8057880" cy="4165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7840" y="1905120"/>
                    <a:ext cx="8057880" cy="416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8682E3-8E78-4DD4-9FB7-1BA8F0294C81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6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Three FERC Data Series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685800" y="2362320"/>
            <a:ext cx="7772400" cy="3657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60000"/>
              </a:lnSpc>
              <a:spcBef>
                <a:spcPts val="2001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Index of Customers</a:t>
            </a:r>
            <a:br>
              <a:rPr sz="3200"/>
            </a:b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60000"/>
              </a:lnSpc>
              <a:spcBef>
                <a:spcPts val="2001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Discount Reports</a:t>
            </a:r>
            <a:br>
              <a:rPr sz="3200"/>
            </a:b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60000"/>
              </a:lnSpc>
              <a:spcBef>
                <a:spcPts val="2001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Capacity Release data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325612-45EE-4C81-87AF-DBB9BED4914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25 Pipelines =____% of Interstate Deliveries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01" name="" descr=""/>
          <p:cNvPicPr/>
          <p:nvPr/>
        </p:nvPicPr>
        <p:blipFill>
          <a:blip r:embed="rId1"/>
          <a:stretch/>
        </p:blipFill>
        <p:spPr>
          <a:xfrm>
            <a:off x="380880" y="2743200"/>
            <a:ext cx="8382240" cy="2698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068912-4A10-4FEF-B7F5-E94B7DB5A5D0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Transmission Capacity Held on 25 Study Pipelines by Customer Type</a:t>
            </a:r>
            <a:br>
              <a:rPr sz="3600"/>
            </a:br>
            <a:r>
              <a:rPr b="0" lang="en-US" sz="28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July 1, 1999 Index of Customers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03" name="" descr=""/>
          <p:cNvPicPr/>
          <p:nvPr/>
        </p:nvPicPr>
        <p:blipFill>
          <a:blip r:embed="rId1"/>
          <a:stretch/>
        </p:blipFill>
        <p:spPr>
          <a:xfrm>
            <a:off x="1066680" y="2162160"/>
            <a:ext cx="7010640" cy="3933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3C6506-A336-47AB-837C-B09041AC3095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 More Capacity Has To Be Sold Every Year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685800" y="2286000"/>
            <a:ext cx="7772400" cy="358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spcAft>
                <a:spcPts val="601"/>
              </a:spcAft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The amount of capacity that pipelines will have to sell in 2000 increased 56% between  ‘96 and ‘98 </a:t>
            </a:r>
            <a:endParaRPr b="0" lang="en-US" sz="28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spcAft>
                <a:spcPts val="601"/>
              </a:spcAft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51% of total pipeline capacity under contract as of July 1, 1999 will expire in the next five years </a:t>
            </a:r>
            <a:endParaRPr b="0" lang="en-US" sz="28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spcAft>
                <a:spcPts val="601"/>
              </a:spcAft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33 % of pipeline capacity under contract as of July 1, 1999 will expire by January 1, 2003</a:t>
            </a:r>
            <a:endParaRPr b="0" lang="en-US" sz="20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spcAft>
                <a:spcPts val="601"/>
              </a:spcAft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an additional 18 % will expire by January 1, 2005</a:t>
            </a:r>
            <a:endParaRPr b="0" lang="en-US" sz="20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61A51C-0E6F-4BEB-9CAD-9F1EB1F7D3B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Capacity Release Market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spcAft>
                <a:spcPts val="601"/>
              </a:spcAft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Capacity release transactions constitute a significant portion -16%- of the transportation market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spcAft>
                <a:spcPts val="6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spcAft>
                <a:spcPts val="601"/>
              </a:spcAft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IT has shrunk from a high of 87% in 1987 to 11% in 1997.</a:t>
            </a: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spcAft>
                <a:spcPts val="601"/>
              </a:spcAft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Gray market remains uncounted</a:t>
            </a: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B1A767-FCB8-4911-B46B-63C4D2D27011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Transmission Capacity Under Contract </a:t>
            </a:r>
            <a:br>
              <a:rPr sz="3200"/>
            </a:br>
            <a:r>
              <a:rPr b="0" lang="en-US" sz="28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All Study Pipelines</a:t>
            </a:r>
            <a:br>
              <a:rPr sz="3200"/>
            </a:b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July 1, 1999 Index of Customers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9" name=""/>
          <p:cNvGraphicFramePr/>
          <p:nvPr/>
        </p:nvGraphicFramePr>
        <p:xfrm>
          <a:off x="507960" y="1676520"/>
          <a:ext cx="8255160" cy="4443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07960" y="1676520"/>
                    <a:ext cx="8255160" cy="4443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11" name=""/>
          <p:cNvGraphicFramePr/>
          <p:nvPr/>
        </p:nvGraphicFramePr>
        <p:xfrm>
          <a:off x="2819520" y="1600200"/>
          <a:ext cx="7772400" cy="41148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1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819520" y="1600200"/>
                    <a:ext cx="77724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A03E52-3D45-408F-B25F-A81CD41F493F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Sellers Commonly Discount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Most capacity release transactions sell at a discount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54% of all capacity release transactions volumes are discounted</a:t>
            </a: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57% of short term capacity release transactions volumes are discounted</a:t>
            </a: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On average, capacity release sells for 59% of max rate ($0.59 per $1.00 max rate)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54% of max rate for short term releases</a:t>
            </a: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98B5D4-C456-4D8C-83A0-A67737C2900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Pipeline Discount Transactions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380880" y="1980720"/>
            <a:ext cx="838224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850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Between 7/1/98 and 6/30/99, the 25 study pipelines reported 48,693 discount transactions</a:t>
            </a:r>
            <a:endParaRPr b="0" lang="en-US" sz="3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38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Conservatively</a:t>
            </a:r>
            <a:r>
              <a:rPr b="0" lang="en-US" sz="3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 21% to 31% of firm capacity was discounted</a:t>
            </a:r>
            <a:endParaRPr b="0" lang="en-US" sz="3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38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The average discounted transaction sold at 43% of  max rate</a:t>
            </a:r>
            <a:endParaRPr b="0" lang="en-US" sz="3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1F1D66-B7FB-4B4B-8A8E-45E7489CB22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1999-12-01T19:47:35Z</dcterms:created>
  <dc:creator>Paul Friley</dc:creator>
  <dc:description/>
  <dc:language>en-US</dc:language>
  <cp:lastModifiedBy>scorman</cp:lastModifiedBy>
  <cp:lastPrinted>2000-02-07T17:16:03Z</cp:lastPrinted>
  <dcterms:modified xsi:type="dcterms:W3CDTF">2000-02-07T20:59:23Z</dcterms:modified>
  <cp:revision>55</cp:revision>
  <dc:subject/>
  <dc:title>Index of Customers</dc:title>
</cp:coreProperties>
</file>