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10.wmf" ContentType="image/x-wmf"/>
  <Override PartName="/ppt/media/image8.png" ContentType="image/png"/>
  <Override PartName="/ppt/media/image9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ftr" idx="2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sldNum" idx="3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2234C8-5ED4-4711-BE48-D36CD5E72DB1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0" y="0"/>
            <a:ext cx="9164520" cy="6867360"/>
            <a:chOff x="0" y="0"/>
            <a:chExt cx="9164520" cy="68673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4557600" cy="343224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3432240"/>
              <a:ext cx="4556160" cy="341928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4575240" y="0"/>
              <a:ext cx="4557600" cy="343224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4575240" y="3432240"/>
              <a:ext cx="4557600" cy="341928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" name=""/>
            <p:cNvSpPr/>
            <p:nvPr/>
          </p:nvSpPr>
          <p:spPr>
            <a:xfrm>
              <a:off x="291960" y="330120"/>
              <a:ext cx="8566200" cy="620388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96720" y="425520"/>
              <a:ext cx="8356680" cy="60134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466560" y="500040"/>
              <a:ext cx="8212320" cy="58593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2" name=""/>
            <p:cNvGrpSpPr/>
            <p:nvPr/>
          </p:nvGrpSpPr>
          <p:grpSpPr>
            <a:xfrm>
              <a:off x="4106880" y="0"/>
              <a:ext cx="900000" cy="534960"/>
              <a:chOff x="4106880" y="0"/>
              <a:chExt cx="900000" cy="534960"/>
            </a:xfrm>
          </p:grpSpPr>
          <p:sp>
            <p:nvSpPr>
              <p:cNvPr id="9" name=""/>
              <p:cNvSpPr/>
              <p:nvPr/>
            </p:nvSpPr>
            <p:spPr>
              <a:xfrm>
                <a:off x="485460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95" y="0"/>
                    </a:moveTo>
                    <a:lnTo>
                      <a:pt x="95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5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470520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45561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440676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4" y="336"/>
                    </a:lnTo>
                    <a:lnTo>
                      <a:pt x="9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4257720" y="0"/>
                <a:ext cx="150840" cy="534960"/>
              </a:xfrm>
              <a:custGeom>
                <a:avLst/>
                <a:gdLst/>
                <a:ahLst/>
                <a:rect l="l" t="t" r="r" b="b"/>
                <a:pathLst>
                  <a:path w="95" h="337">
                    <a:moveTo>
                      <a:pt x="94" y="0"/>
                    </a:moveTo>
                    <a:lnTo>
                      <a:pt x="94" y="218"/>
                    </a:lnTo>
                    <a:lnTo>
                      <a:pt x="0" y="336"/>
                    </a:lnTo>
                    <a:lnTo>
                      <a:pt x="0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4106880" y="0"/>
                <a:ext cx="152280" cy="534960"/>
              </a:xfrm>
              <a:custGeom>
                <a:avLst/>
                <a:gdLst/>
                <a:ahLst/>
                <a:rect l="l" t="t" r="r" b="b"/>
                <a:pathLst>
                  <a:path w="96" h="337">
                    <a:moveTo>
                      <a:pt x="0" y="0"/>
                    </a:moveTo>
                    <a:lnTo>
                      <a:pt x="0" y="218"/>
                    </a:lnTo>
                    <a:lnTo>
                      <a:pt x="95" y="336"/>
                    </a:lnTo>
                    <a:lnTo>
                      <a:pt x="95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3" name=""/>
            <p:cNvGrpSpPr/>
            <p:nvPr/>
          </p:nvGrpSpPr>
          <p:grpSpPr>
            <a:xfrm>
              <a:off x="4106880" y="6345360"/>
              <a:ext cx="900000" cy="522000"/>
              <a:chOff x="4106880" y="6345360"/>
              <a:chExt cx="900000" cy="522000"/>
            </a:xfrm>
          </p:grpSpPr>
          <p:sp>
            <p:nvSpPr>
              <p:cNvPr id="16" name=""/>
              <p:cNvSpPr/>
              <p:nvPr/>
            </p:nvSpPr>
            <p:spPr>
              <a:xfrm>
                <a:off x="485460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95" y="328"/>
                    </a:moveTo>
                    <a:lnTo>
                      <a:pt x="95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5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70520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5561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0676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4" y="0"/>
                    </a:lnTo>
                    <a:lnTo>
                      <a:pt x="94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257720" y="6345360"/>
                <a:ext cx="150840" cy="522000"/>
              </a:xfrm>
              <a:custGeom>
                <a:avLst/>
                <a:gdLst/>
                <a:ahLst/>
                <a:rect l="l" t="t" r="r" b="b"/>
                <a:pathLst>
                  <a:path w="95" h="329">
                    <a:moveTo>
                      <a:pt x="94" y="328"/>
                    </a:moveTo>
                    <a:lnTo>
                      <a:pt x="94" y="115"/>
                    </a:lnTo>
                    <a:lnTo>
                      <a:pt x="0" y="0"/>
                    </a:lnTo>
                    <a:lnTo>
                      <a:pt x="0" y="328"/>
                    </a:lnTo>
                    <a:lnTo>
                      <a:pt x="94" y="328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106880" y="6345360"/>
                <a:ext cx="152280" cy="522000"/>
              </a:xfrm>
              <a:custGeom>
                <a:avLst/>
                <a:gdLst/>
                <a:ahLst/>
                <a:rect l="l" t="t" r="r" b="b"/>
                <a:pathLst>
                  <a:path w="96" h="329">
                    <a:moveTo>
                      <a:pt x="0" y="328"/>
                    </a:moveTo>
                    <a:lnTo>
                      <a:pt x="0" y="115"/>
                    </a:lnTo>
                    <a:lnTo>
                      <a:pt x="95" y="0"/>
                    </a:lnTo>
                    <a:lnTo>
                      <a:pt x="95" y="328"/>
                    </a:lnTo>
                    <a:lnTo>
                      <a:pt x="0" y="328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4" name=""/>
            <p:cNvGrpSpPr/>
            <p:nvPr/>
          </p:nvGrpSpPr>
          <p:grpSpPr>
            <a:xfrm>
              <a:off x="0" y="2913120"/>
              <a:ext cx="496800" cy="1058760"/>
              <a:chOff x="0" y="2913120"/>
              <a:chExt cx="496800" cy="1058760"/>
            </a:xfrm>
          </p:grpSpPr>
          <p:sp>
            <p:nvSpPr>
              <p:cNvPr id="23" name=""/>
              <p:cNvSpPr/>
              <p:nvPr/>
            </p:nvSpPr>
            <p:spPr>
              <a:xfrm>
                <a:off x="0" y="379404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36180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344160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3265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30891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2913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" name=""/>
            <p:cNvGrpSpPr/>
            <p:nvPr/>
          </p:nvGrpSpPr>
          <p:grpSpPr>
            <a:xfrm>
              <a:off x="8659800" y="2927520"/>
              <a:ext cx="504720" cy="1011240"/>
              <a:chOff x="8659800" y="2927520"/>
              <a:chExt cx="504720" cy="1011240"/>
            </a:xfrm>
          </p:grpSpPr>
          <p:sp>
            <p:nvSpPr>
              <p:cNvPr id="30" name=""/>
              <p:cNvSpPr/>
              <p:nvPr/>
            </p:nvSpPr>
            <p:spPr>
              <a:xfrm>
                <a:off x="8659800" y="37688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8659800" y="3600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8659800" y="34322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8659800" y="3263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8659800" y="309564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659800" y="292752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cc00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dt" idx="4"/>
          </p:nvPr>
        </p:nvSpPr>
        <p:spPr>
          <a:xfrm>
            <a:off x="68580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ftr" idx="5"/>
          </p:nvPr>
        </p:nvSpPr>
        <p:spPr>
          <a:xfrm>
            <a:off x="3124080" y="60181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sldNum" idx="6"/>
          </p:nvPr>
        </p:nvSpPr>
        <p:spPr>
          <a:xfrm>
            <a:off x="6553080" y="60181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0432C4-22F2-4BFF-A14E-CA6B1FDC23B5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"/>
          <p:cNvGrpSpPr/>
          <p:nvPr/>
        </p:nvGrpSpPr>
        <p:grpSpPr>
          <a:xfrm>
            <a:off x="0" y="0"/>
            <a:ext cx="9144000" cy="6856560"/>
            <a:chOff x="0" y="0"/>
            <a:chExt cx="9144000" cy="6856560"/>
          </a:xfrm>
        </p:grpSpPr>
        <p:sp>
          <p:nvSpPr>
            <p:cNvPr id="52" name=""/>
            <p:cNvSpPr/>
            <p:nvPr/>
          </p:nvSpPr>
          <p:spPr>
            <a:xfrm>
              <a:off x="0" y="0"/>
              <a:ext cx="4557600" cy="2590920"/>
            </a:xfrm>
            <a:prstGeom prst="rect">
              <a:avLst/>
            </a:prstGeom>
            <a:blipFill rotWithShape="0">
              <a:blip r:embed="rId2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0" y="2590920"/>
              <a:ext cx="4556160" cy="4265640"/>
            </a:xfrm>
            <a:prstGeom prst="rect">
              <a:avLst/>
            </a:prstGeom>
            <a:blipFill rotWithShape="0">
              <a:blip r:embed="rId3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575240" y="0"/>
              <a:ext cx="4557600" cy="2590920"/>
            </a:xfrm>
            <a:prstGeom prst="rect">
              <a:avLst/>
            </a:prstGeom>
            <a:blipFill rotWithShape="0">
              <a:blip r:embed="rId4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575240" y="2590920"/>
              <a:ext cx="4557600" cy="4260600"/>
            </a:xfrm>
            <a:prstGeom prst="rect">
              <a:avLst/>
            </a:prstGeom>
            <a:blipFill rotWithShape="0">
              <a:blip r:embed="rId5"/>
              <a:srcRect/>
              <a:stretch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04920" y="4495680"/>
              <a:ext cx="8534160" cy="1828800"/>
            </a:xfrm>
            <a:prstGeom prst="rect">
              <a:avLst/>
            </a:prstGeom>
            <a:gradFill rotWithShape="0">
              <a:gsLst>
                <a:gs pos="0">
                  <a:srgbClr val="0000ff"/>
                </a:gs>
                <a:gs pos="50000">
                  <a:srgbClr val="000000"/>
                </a:gs>
                <a:gs pos="100000">
                  <a:srgbClr val="0000ff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 useBgFill="1">
          <p:nvSpPr>
            <p:cNvPr id="57" name=""/>
            <p:cNvSpPr/>
            <p:nvPr/>
          </p:nvSpPr>
          <p:spPr>
            <a:xfrm>
              <a:off x="291960" y="731880"/>
              <a:ext cx="8566200" cy="3794040"/>
            </a:xfrm>
            <a:prstGeom prst="rect">
              <a:avLst/>
            </a:prstGeom>
            <a:ln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6720" y="825480"/>
              <a:ext cx="8356680" cy="3606840"/>
            </a:xfrm>
            <a:prstGeom prst="rect">
              <a:avLst/>
            </a:prstGeom>
            <a:solidFill>
              <a:srgbClr val="6699ff"/>
            </a:solidFill>
            <a:ln w="12600">
              <a:solidFill>
                <a:srgbClr val="0033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66560" y="909720"/>
              <a:ext cx="8212320" cy="3433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0" name=""/>
            <p:cNvGrpSpPr/>
            <p:nvPr/>
          </p:nvGrpSpPr>
          <p:grpSpPr>
            <a:xfrm>
              <a:off x="4105440" y="0"/>
              <a:ext cx="892080" cy="915840"/>
              <a:chOff x="4105440" y="0"/>
              <a:chExt cx="892080" cy="915840"/>
            </a:xfrm>
          </p:grpSpPr>
          <p:sp>
            <p:nvSpPr>
              <p:cNvPr id="61" name=""/>
              <p:cNvSpPr/>
              <p:nvPr/>
            </p:nvSpPr>
            <p:spPr>
              <a:xfrm>
                <a:off x="42577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41054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455292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440064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4846680" y="0"/>
                <a:ext cx="150840" cy="915840"/>
              </a:xfrm>
              <a:custGeom>
                <a:avLst/>
                <a:gdLst/>
                <a:ahLst/>
                <a:rect l="l" t="t" r="r" b="b"/>
                <a:pathLst>
                  <a:path w="95" h="577">
                    <a:moveTo>
                      <a:pt x="90" y="0"/>
                    </a:moveTo>
                    <a:lnTo>
                      <a:pt x="94" y="458"/>
                    </a:lnTo>
                    <a:lnTo>
                      <a:pt x="0" y="576"/>
                    </a:lnTo>
                    <a:lnTo>
                      <a:pt x="0" y="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4694400" y="0"/>
                <a:ext cx="153720" cy="915840"/>
              </a:xfrm>
              <a:custGeom>
                <a:avLst/>
                <a:gdLst/>
                <a:ahLst/>
                <a:rect l="l" t="t" r="r" b="b"/>
                <a:pathLst>
                  <a:path w="97" h="577">
                    <a:moveTo>
                      <a:pt x="0" y="0"/>
                    </a:moveTo>
                    <a:lnTo>
                      <a:pt x="1" y="458"/>
                    </a:lnTo>
                    <a:lnTo>
                      <a:pt x="96" y="576"/>
                    </a:lnTo>
                    <a:lnTo>
                      <a:pt x="9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7" name=""/>
            <p:cNvGrpSpPr/>
            <p:nvPr/>
          </p:nvGrpSpPr>
          <p:grpSpPr>
            <a:xfrm>
              <a:off x="0" y="2075040"/>
              <a:ext cx="496800" cy="1058760"/>
              <a:chOff x="0" y="2075040"/>
              <a:chExt cx="496800" cy="1058760"/>
            </a:xfrm>
          </p:grpSpPr>
          <p:sp>
            <p:nvSpPr>
              <p:cNvPr id="68" name=""/>
              <p:cNvSpPr/>
              <p:nvPr/>
            </p:nvSpPr>
            <p:spPr>
              <a:xfrm>
                <a:off x="0" y="29559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77956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6035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242712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2251080"/>
                <a:ext cx="496800" cy="17784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111"/>
                    </a:moveTo>
                    <a:lnTo>
                      <a:pt x="202" y="111"/>
                    </a:lnTo>
                    <a:lnTo>
                      <a:pt x="312" y="0"/>
                    </a:lnTo>
                    <a:lnTo>
                      <a:pt x="0" y="0"/>
                    </a:lnTo>
                    <a:lnTo>
                      <a:pt x="0" y="111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2075040"/>
                <a:ext cx="496800" cy="177480"/>
              </a:xfrm>
              <a:custGeom>
                <a:avLst/>
                <a:gdLst/>
                <a:ahLst/>
                <a:rect l="l" t="t" r="r" b="b"/>
                <a:pathLst>
                  <a:path w="313" h="112">
                    <a:moveTo>
                      <a:pt x="0" y="0"/>
                    </a:moveTo>
                    <a:lnTo>
                      <a:pt x="202" y="0"/>
                    </a:lnTo>
                    <a:lnTo>
                      <a:pt x="312" y="111"/>
                    </a:lnTo>
                    <a:lnTo>
                      <a:pt x="0" y="11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4" name=""/>
            <p:cNvGrpSpPr/>
            <p:nvPr/>
          </p:nvGrpSpPr>
          <p:grpSpPr>
            <a:xfrm>
              <a:off x="8639280" y="2075040"/>
              <a:ext cx="504720" cy="1011240"/>
              <a:chOff x="8639280" y="2075040"/>
              <a:chExt cx="504720" cy="1011240"/>
            </a:xfrm>
          </p:grpSpPr>
          <p:sp>
            <p:nvSpPr>
              <p:cNvPr id="75" name=""/>
              <p:cNvSpPr/>
              <p:nvPr/>
            </p:nvSpPr>
            <p:spPr>
              <a:xfrm>
                <a:off x="8639280" y="29163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8639280" y="27478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8639280" y="25797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8639280" y="241128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8639280" y="2243160"/>
                <a:ext cx="504720" cy="16992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106"/>
                    </a:moveTo>
                    <a:lnTo>
                      <a:pt x="111" y="106"/>
                    </a:lnTo>
                    <a:lnTo>
                      <a:pt x="0" y="0"/>
                    </a:lnTo>
                    <a:lnTo>
                      <a:pt x="317" y="0"/>
                    </a:lnTo>
                    <a:lnTo>
                      <a:pt x="317" y="106"/>
                    </a:lnTo>
                  </a:path>
                </a:pathLst>
              </a:custGeom>
              <a:solidFill>
                <a:srgbClr val="0000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8639280" y="2075040"/>
                <a:ext cx="504720" cy="169560"/>
              </a:xfrm>
              <a:custGeom>
                <a:avLst/>
                <a:gdLst/>
                <a:ahLst/>
                <a:rect l="l" t="t" r="r" b="b"/>
                <a:pathLst>
                  <a:path w="318" h="107">
                    <a:moveTo>
                      <a:pt x="317" y="0"/>
                    </a:moveTo>
                    <a:lnTo>
                      <a:pt x="111" y="0"/>
                    </a:lnTo>
                    <a:lnTo>
                      <a:pt x="0" y="106"/>
                    </a:lnTo>
                    <a:lnTo>
                      <a:pt x="317" y="106"/>
                    </a:lnTo>
                    <a:lnTo>
                      <a:pt x="317" y="0"/>
                    </a:lnTo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dddddd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85800" y="2057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dt" idx="7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ftr" idx="8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sldNum" idx="9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AB0808-16AE-48E2-BE3B-ABB17CD848C7}" type="slidenum">
              <a:rPr b="0" lang="en-US" sz="1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cc00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cc00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cc00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dddddd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1600200"/>
            <a:ext cx="792504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INGAA Regulatory Policy Committee </a:t>
            </a:r>
            <a:br>
              <a:rPr sz="4000"/>
            </a:b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838080" y="4114800"/>
            <a:ext cx="7467840" cy="2362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6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6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February 10, 2000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Discount Transactions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380880" y="1980720"/>
            <a:ext cx="838224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850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Between 7/1/98 and 6/30/99, the 25 study pipelines reported 48,693 discount transactions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38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Conservatively</a:t>
            </a: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 21% to 31% of firm capacity was discounted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38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The average discounted transaction sold at 43% of  max rate</a:t>
            </a:r>
            <a:endParaRPr b="0" lang="en-US" sz="3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9E4D53-138E-47B3-9A92-C1F8F096EA6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Comparison of Pipeline</a:t>
            </a: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Discounts and Capacity Release Data</a:t>
            </a:r>
            <a:br>
              <a:rPr sz="40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449280" y="1905120"/>
          <a:ext cx="8055000" cy="416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9280" y="1905120"/>
                    <a:ext cx="8055000" cy="41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AD420C-16C0-427E-B466-648D9CF7921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Marketing Affiliates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Discount transactions for pipeline affiliated marketers relative to non-affiliated marketers were examined for all pipelines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049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the 25 pipelines grouped into 16 pipeline ownership families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cc00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 marketer affiliated to any pipeline in a pipeline family was considered to be an affiliate on all of the pipelines in the pipeline family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D54668-8D1E-45DD-8B7D-42C15224FD3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Pipeline Affiliate Activity 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33520" y="1676520"/>
            <a:ext cx="82296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dddddd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Affiliated marketers hold 8.5% of the total pipeline capacity under contract on the 25 pipelines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ddddd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contracts held by affiliated marketers on their “own” pipelines account for only 3.4% of the total contracted capacity on the study pipelines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dddddd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contracts held by affiliated marketers on their “own” pipelines account for only 13% of the total contracted capacity held by all marketers on the 25 pipelines</a:t>
            </a:r>
            <a:endParaRPr b="0" lang="en-US" sz="24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spcAft>
                <a:spcPts val="601"/>
              </a:spcAft>
              <a:buClr>
                <a:srgbClr val="dddddd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Only 6% of discounted transactions were given by pipelines to affiliated marketers.   The remaining 94% were given to customers other than affiliated marketers</a:t>
            </a:r>
            <a:endParaRPr b="0" lang="en-US" sz="28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EAD5F6-E73A-42B6-8844-A72F30EC17A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Affiliated vs. Non-Affiliated Discounted Transactions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800" y="2514240"/>
            <a:ext cx="7772400" cy="350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spcAft>
                <a:spcPts val="601"/>
              </a:spcAft>
              <a:buClr>
                <a:srgbClr val="cc00ff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For the study group as a whole, we have found no evidence that affiliated marketers receive larger discounts than other non-affiliated marketers</a:t>
            </a:r>
            <a:endParaRPr b="0" lang="en-US" sz="3200" strike="noStrike" u="none">
              <a:solidFill>
                <a:srgbClr val="dddddd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6ECA19-662D-4D4A-87F8-24613DE6E71C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33520" y="990360"/>
            <a:ext cx="80769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Comparison of Pipeline Discounts and Short-Term Capacity Release Data</a:t>
            </a:r>
            <a:br>
              <a:rPr sz="4000"/>
            </a:br>
            <a:r>
              <a:rPr b="0" lang="en-US" sz="3200" strike="noStrike" u="none">
                <a:solidFill>
                  <a:srgbClr val="dddddd"/>
                </a:solidFill>
                <a:effectLst/>
                <a:uFillTx/>
                <a:latin typeface="Times New Roman"/>
              </a:rPr>
              <a:t>All Pipelines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447840" y="1905120"/>
          <a:ext cx="8057880" cy="416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7840" y="1905120"/>
                    <a:ext cx="8057880" cy="41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Energy and Environmental Analysis, Inc.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03F17E-56BD-4D89-930A-6B7FBB651A1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1999-12-01T19:47:35Z</dcterms:created>
  <dc:creator>Paul Friley</dc:creator>
  <dc:description/>
  <dc:language>en-US</dc:language>
  <cp:lastModifiedBy>scorman</cp:lastModifiedBy>
  <cp:lastPrinted>2000-05-09T18:34:35Z</cp:lastPrinted>
  <dcterms:modified xsi:type="dcterms:W3CDTF">2000-05-09T18:36:16Z</dcterms:modified>
  <cp:revision>56</cp:revision>
  <dc:subject/>
  <dc:title>Index of Customers</dc:title>
</cp:coreProperties>
</file>