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3.wmf" ContentType="image/x-wmf"/>
  <Override PartName="/ppt/media/image9.wmf" ContentType="image/x-wmf"/>
  <Override PartName="/ppt/media/image14.wmf" ContentType="image/x-wmf"/>
  <Override PartName="/ppt/media/image1.png" ContentType="image/png"/>
  <Override PartName="/ppt/media/image4.png" ContentType="image/png"/>
  <Override PartName="/ppt/media/image12.wmf" ContentType="image/x-wmf"/>
  <Override PartName="/ppt/media/image3.wmf" ContentType="image/x-wmf"/>
  <Override PartName="/ppt/media/image5.png" ContentType="image/png"/>
  <Override PartName="/ppt/media/image15.wmf" ContentType="image/x-wmf"/>
  <Override PartName="/ppt/media/image6.wmf" ContentType="image/x-wmf"/>
  <Override PartName="/ppt/media/image10.wmf" ContentType="image/x-wmf"/>
  <Override PartName="/ppt/media/image16.wmf" ContentType="image/x-wmf"/>
  <Override PartName="/ppt/media/image7.wmf" ContentType="image/x-wmf"/>
  <Override PartName="/ppt/media/image11.wmf" ContentType="image/x-wmf"/>
  <Override PartName="/ppt/media/image2.wmf" ContentType="image/x-wmf"/>
  <Override PartName="/ppt/media/image8.wmf" ContentType="image/x-wmf"/>
  <Override PartName="/ppt/embeddings/oleObject1.bin" ContentType="application/vnd.openxmlformats-officedocument.oleObject"/>
  <Override PartName="/ppt/embeddings/oleObject2.bin" ContentType="application/vnd.openxmlformats-officedocument.oleObject"/>
  <Override PartName="/ppt/embeddings/oleObject1.xlsx" ContentType="application/vnd.openxmlformats-officedocument.spreadsheetml.sheet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29.xml" ContentType="application/vnd.openxmlformats-officedocument.presentationml.slide+xml"/>
  <Override PartName="/ppt/slides/slide28.xml" ContentType="application/vnd.openxmlformats-officedocument.presentationml.slide+xml"/>
  <Override PartName="/ppt/slides/slide27.xml" ContentType="application/vnd.openxmlformats-officedocument.presentationml.slide+xml"/>
  <Override PartName="/ppt/slides/slide26.xml" ContentType="application/vnd.openxmlformats-officedocument.presentationml.slide+xml"/>
  <Override PartName="/ppt/slides/slide14.xml" ContentType="application/vnd.openxmlformats-officedocument.presentationml.slide+xml"/>
  <Override PartName="/ppt/slides/slide6.xml" ContentType="application/vnd.openxmlformats-officedocument.presentationml.slide+xml"/>
  <Override PartName="/ppt/slides/slide15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23.xml" ContentType="application/vnd.openxmlformats-officedocument.presentationml.slide+xml"/>
  <Override PartName="/ppt/slides/slide35.xml" ContentType="application/vnd.openxmlformats-officedocument.presentationml.slide+xml"/>
  <Override PartName="/ppt/slides/slide24.xml" ContentType="application/vnd.openxmlformats-officedocument.presentationml.slide+xml"/>
  <Override PartName="/ppt/slides/slide16.xml" ContentType="application/vnd.openxmlformats-officedocument.presentationml.slide+xml"/>
  <Override PartName="/ppt/slides/slide8.xml" ContentType="application/vnd.openxmlformats-officedocument.presentationml.slide+xml"/>
  <Override PartName="/ppt/slides/slide36.xml" ContentType="application/vnd.openxmlformats-officedocument.presentationml.slide+xml"/>
  <Override PartName="/ppt/slides/slide25.xml" ContentType="application/vnd.openxmlformats-officedocument.presentationml.slide+xml"/>
  <Override PartName="/ppt/slides/slide37.xml" ContentType="application/vnd.openxmlformats-officedocument.presentationml.slide+xml"/>
  <Override PartName="/ppt/slides/_rels/slide8.xml.rels" ContentType="application/vnd.openxmlformats-package.relationships+xml"/>
  <Override PartName="/ppt/slides/_rels/slide25.xml.rels" ContentType="application/vnd.openxmlformats-package.relationships+xml"/>
  <Override PartName="/ppt/slides/_rels/slide10.xml.rels" ContentType="application/vnd.openxmlformats-package.relationships+xml"/>
  <Override PartName="/ppt/slides/_rels/slide17.xml.rels" ContentType="application/vnd.openxmlformats-package.relationships+xml"/>
  <Override PartName="/ppt/slides/_rels/slide9.xml.rels" ContentType="application/vnd.openxmlformats-package.relationships+xml"/>
  <Override PartName="/ppt/slides/_rels/slide26.xml.rels" ContentType="application/vnd.openxmlformats-package.relationships+xml"/>
  <Override PartName="/ppt/slides/_rels/slide11.xml.rels" ContentType="application/vnd.openxmlformats-package.relationships+xml"/>
  <Override PartName="/ppt/slides/_rels/slide20.xml.rels" ContentType="application/vnd.openxmlformats-package.relationships+xml"/>
  <Override PartName="/ppt/slides/_rels/slide3.xml.rels" ContentType="application/vnd.openxmlformats-package.relationships+xml"/>
  <Override PartName="/ppt/slides/_rels/slide18.xml.rels" ContentType="application/vnd.openxmlformats-package.relationships+xml"/>
  <Override PartName="/ppt/slides/_rels/slide34.xml.rels" ContentType="application/vnd.openxmlformats-package.relationships+xml"/>
  <Override PartName="/ppt/slides/_rels/slide33.xml.rels" ContentType="application/vnd.openxmlformats-package.relationships+xml"/>
  <Override PartName="/ppt/slides/_rels/slide32.xml.rels" ContentType="application/vnd.openxmlformats-package.relationships+xml"/>
  <Override PartName="/ppt/slides/_rels/slide31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28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27.xml.rels" ContentType="application/vnd.openxmlformats-package.relationships+xml"/>
  <Override PartName="/ppt/slides/_rels/slide16.xml.rels" ContentType="application/vnd.openxmlformats-package.relationships+xml"/>
  <Override PartName="/ppt/slides/_rels/slide1.xml.rels" ContentType="application/vnd.openxmlformats-package.relationships+xml"/>
  <Override PartName="/ppt/slides/_rels/slide36.xml.rels" ContentType="application/vnd.openxmlformats-package.relationships+xml"/>
  <Override PartName="/ppt/slides/_rels/slide6.xml.rels" ContentType="application/vnd.openxmlformats-package.relationships+xml"/>
  <Override PartName="/ppt/slides/_rels/slide23.xml.rels" ContentType="application/vnd.openxmlformats-package.relationships+xml"/>
  <Override PartName="/ppt/slides/_rels/slide35.xml.rels" ContentType="application/vnd.openxmlformats-package.relationships+xml"/>
  <Override PartName="/ppt/slides/_rels/slide7.xml.rels" ContentType="application/vnd.openxmlformats-package.relationships+xml"/>
  <Override PartName="/ppt/slides/_rels/slide24.xml.rels" ContentType="application/vnd.openxmlformats-package.relationships+xml"/>
  <Override PartName="/ppt/slides/_rels/slide37.xml.rels" ContentType="application/vnd.openxmlformats-package.relationships+xml"/>
  <Override PartName="/ppt/slides/_rels/slide2.xml.rels" ContentType="application/vnd.openxmlformats-package.relationships+xml"/>
  <Override PartName="/ppt/slides/_rels/slide38.xml.rels" ContentType="application/vnd.openxmlformats-package.relationships+xml"/>
  <Override PartName="/ppt/slides/_rels/slide39.xml.rels" ContentType="application/vnd.openxmlformats-package.relationships+xml"/>
  <Override PartName="/ppt/slides/_rels/slide13.xml.rels" ContentType="application/vnd.openxmlformats-package.relationships+xml"/>
  <Override PartName="/ppt/slides/_rels/slide22.xml.rels" ContentType="application/vnd.openxmlformats-package.relationships+xml"/>
  <Override PartName="/ppt/slides/_rels/slide5.xml.rels" ContentType="application/vnd.openxmlformats-package.relationships+xml"/>
  <Override PartName="/ppt/slides/_rels/slide19.xml.rels" ContentType="application/vnd.openxmlformats-package.relationships+xml"/>
  <Override PartName="/ppt/slides/_rels/slide4.xml.rels" ContentType="application/vnd.openxmlformats-package.relationships+xml"/>
  <Override PartName="/ppt/slides/_rels/slide21.xml.rels" ContentType="application/vnd.openxmlformats-package.relationships+xml"/>
  <Override PartName="/ppt/slides/_rels/slide12.xml.rels" ContentType="application/vnd.openxmlformats-package.relationships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22.xml" ContentType="application/vnd.openxmlformats-officedocument.presentationml.slide+xml"/>
  <Override PartName="/ppt/slides/slide13.xml" ContentType="application/vnd.openxmlformats-officedocument.presentationml.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1.xml" ContentType="application/vnd.openxmlformats-officedocument.presentationml.slide+xml"/>
  <Override PartName="/ppt/slides/slide12.xml" ContentType="application/vnd.openxmlformats-officedocument.presentationml.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0.xml" ContentType="application/vnd.openxmlformats-officedocument.presentationml.slide+xml"/>
  <Override PartName="/ppt/slides/slide11.xml" ContentType="application/vnd.openxmlformats-officedocument.presentationml.slide+xml"/>
  <Override PartName="/ppt/slides/slide3.xml" ContentType="application/vnd.openxmlformats-officedocument.presentationml.slide+xml"/>
  <Override PartName="/ppt/slides/slide9.xml" ContentType="application/vnd.openxmlformats-officedocument.presentationml.slide+xml"/>
  <Override PartName="/ppt/slides/slide17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</p:sldIdLst>
  <p:sldSz cx="9144000" cy="6858000"/>
  <p:notesSz cx="699770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slide" Target="slides/slide23.xml"/><Relationship Id="rId26" Type="http://schemas.openxmlformats.org/officeDocument/2006/relationships/slide" Target="slides/slide24.xml"/><Relationship Id="rId27" Type="http://schemas.openxmlformats.org/officeDocument/2006/relationships/slide" Target="slides/slide25.xml"/><Relationship Id="rId28" Type="http://schemas.openxmlformats.org/officeDocument/2006/relationships/slide" Target="slides/slide26.xml"/><Relationship Id="rId29" Type="http://schemas.openxmlformats.org/officeDocument/2006/relationships/slide" Target="slides/slide27.xml"/><Relationship Id="rId30" Type="http://schemas.openxmlformats.org/officeDocument/2006/relationships/slide" Target="slides/slide28.xml"/><Relationship Id="rId31" Type="http://schemas.openxmlformats.org/officeDocument/2006/relationships/slide" Target="slides/slide29.xml"/><Relationship Id="rId32" Type="http://schemas.openxmlformats.org/officeDocument/2006/relationships/slide" Target="slides/slide30.xml"/><Relationship Id="rId33" Type="http://schemas.openxmlformats.org/officeDocument/2006/relationships/slide" Target="slides/slide31.xml"/><Relationship Id="rId34" Type="http://schemas.openxmlformats.org/officeDocument/2006/relationships/slide" Target="slides/slide32.xml"/><Relationship Id="rId35" Type="http://schemas.openxmlformats.org/officeDocument/2006/relationships/slide" Target="slides/slide33.xml"/><Relationship Id="rId36" Type="http://schemas.openxmlformats.org/officeDocument/2006/relationships/slide" Target="slides/slide34.xml"/><Relationship Id="rId37" Type="http://schemas.openxmlformats.org/officeDocument/2006/relationships/slide" Target="slides/slide35.xml"/><Relationship Id="rId38" Type="http://schemas.openxmlformats.org/officeDocument/2006/relationships/slide" Target="slides/slide36.xml"/><Relationship Id="rId39" Type="http://schemas.openxmlformats.org/officeDocument/2006/relationships/slide" Target="slides/slide37.xml"/><Relationship Id="rId40" Type="http://schemas.openxmlformats.org/officeDocument/2006/relationships/slide" Target="slides/slide38.xml"/><Relationship Id="rId41" Type="http://schemas.openxmlformats.org/officeDocument/2006/relationships/slide" Target="slides/slide39.xml"/><Relationship Id="rId42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" name="PlaceHolder 2"/>
          <p:cNvSpPr>
            <a:spLocks noGrp="1"/>
          </p:cNvSpPr>
          <p:nvPr>
            <p:ph type="subTitle"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0" y="0"/>
            <a:ext cx="9144000" cy="990720"/>
          </a:xfrm>
          <a:prstGeom prst="rect">
            <a:avLst/>
          </a:prstGeom>
          <a:gradFill rotWithShape="0">
            <a:gsLst>
              <a:gs pos="0">
                <a:srgbClr val="339966"/>
              </a:gs>
              <a:gs pos="100000">
                <a:srgbClr val="123624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Click to edit the title text format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Click to edit the outline text format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Second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Third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Fourth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4" marL="2057400" indent="-228600">
              <a:spcBef>
                <a:spcPts val="4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Fifth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5" marL="2057400" indent="-228600">
              <a:spcBef>
                <a:spcPts val="4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Sixth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6" marL="2057400" indent="-228600">
              <a:spcBef>
                <a:spcPts val="499"/>
              </a:spcBef>
              <a:buClr>
                <a:srgbClr val="000000"/>
              </a:buClr>
              <a:buFont typeface="Tahoma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Seventh Outline Level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3" name="PlaceHolder 3"/>
          <p:cNvSpPr>
            <a:spLocks noGrp="1"/>
          </p:cNvSpPr>
          <p:nvPr>
            <p:ph type="dt" idx="1"/>
          </p:nvPr>
        </p:nvSpPr>
        <p:spPr>
          <a:xfrm>
            <a:off x="685800" y="6476760"/>
            <a:ext cx="190512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May 16, 2001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4"/>
          <p:cNvSpPr>
            <a:spLocks noGrp="1"/>
          </p:cNvSpPr>
          <p:nvPr>
            <p:ph type="ftr" idx="2"/>
          </p:nvPr>
        </p:nvSpPr>
        <p:spPr>
          <a:xfrm>
            <a:off x="3124080" y="6476760"/>
            <a:ext cx="2895840" cy="228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99A362DD-C1E5-459D-8706-957FE4303E29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5" name="E_RGB_R" descr=""/>
          <p:cNvPicPr/>
          <p:nvPr/>
        </p:nvPicPr>
        <p:blipFill>
          <a:blip r:embed="rId2"/>
          <a:stretch/>
        </p:blipFill>
        <p:spPr>
          <a:xfrm>
            <a:off x="8296200" y="6080040"/>
            <a:ext cx="736560" cy="7272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6" name=""/>
          <p:cNvSpPr/>
          <p:nvPr/>
        </p:nvSpPr>
        <p:spPr>
          <a:xfrm>
            <a:off x="6172200" y="6477120"/>
            <a:ext cx="1981080" cy="22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Internal and Confidential to EES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image" Target="../media/image6.wmf"/><Relationship Id="rId2" Type="http://schemas.openxmlformats.org/officeDocument/2006/relationships/slideLayout" Target="../slideLayouts/slideLayout2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image" Target="../media/image7.wmf"/><Relationship Id="rId2" Type="http://schemas.openxmlformats.org/officeDocument/2006/relationships/slideLayout" Target="../slideLayouts/slideLayout1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image" Target="../media/image8.wmf"/><Relationship Id="rId2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2.wmf"/><Relationship Id="rId2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4" Type="http://schemas.openxmlformats.org/officeDocument/2006/relationships/image" Target="../media/image4.png"/><Relationship Id="rId5" Type="http://schemas.openxmlformats.org/officeDocument/2006/relationships/oleObject" Target="../embeddings/oleObject2.bin"/><Relationship Id="rId6" Type="http://schemas.openxmlformats.org/officeDocument/2006/relationships/image" Target="../media/image5.png"/><Relationship Id="rId7" Type="http://schemas.openxmlformats.org/officeDocument/2006/relationships/slideLayout" Target="../slideLayouts/slideLayout2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image" Target="../media/image9.wmf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2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2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image" Target="../media/image13.wmf"/><Relationship Id="rId2" Type="http://schemas.openxmlformats.org/officeDocument/2006/relationships/slideLayout" Target="../slideLayouts/slideLayout2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image" Target="../media/image14.wmf"/><Relationship Id="rId2" Type="http://schemas.openxmlformats.org/officeDocument/2006/relationships/slideLayout" Target="../slideLayouts/slideLayout2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image" Target="../media/image15.wmf"/><Relationship Id="rId2" Type="http://schemas.openxmlformats.org/officeDocument/2006/relationships/slideLayout" Target="../slideLayouts/slideLayout2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6.wmf"/><Relationship Id="rId3" Type="http://schemas.openxmlformats.org/officeDocument/2006/relationships/slideLayout" Target="../slideLayouts/slideLayout2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"/>
          <p:cNvSpPr/>
          <p:nvPr/>
        </p:nvSpPr>
        <p:spPr>
          <a:xfrm>
            <a:off x="0" y="0"/>
            <a:ext cx="9144000" cy="3733920"/>
          </a:xfrm>
          <a:prstGeom prst="rect">
            <a:avLst/>
          </a:prstGeom>
          <a:gradFill rotWithShape="0">
            <a:gsLst>
              <a:gs pos="0">
                <a:srgbClr val="339966"/>
              </a:gs>
              <a:gs pos="100000">
                <a:srgbClr val="030906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Illinois Market</a:t>
            </a:r>
            <a:endParaRPr b="1" lang="en-US" sz="6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Marc L. Ulrich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Forecast &amp; Regulatory  Assumptions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Standard Offer ends (CTC rolls-off) one year early December 31, 2005 instead of legislative date of December 31, 2006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Bundled Tariffs remain frozen through end of transition December 31, 2005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Fuel Cost factors embedded in “frozen” rate and thus insulated from fuel market volatility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CTC is assumed to be greater than zero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Delivery Service rates are assumed to be flat until January 1, 2006, where downward pressure of “lower-risk” wires business receives lower rate of returns from Commission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Forecast &amp; Regulatory  Risks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7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Late CTC roll-off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risk is estimated to be $6 million - nominal</a:t>
            </a:r>
            <a:br>
              <a:rPr sz="20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(greater of 9mills/kWh or 12% of UDC Fixed rate applied to current positions)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Hypothetical Delivery Service rate increase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of 5% increases exposure by $2.5 million - present value </a:t>
            </a:r>
            <a:br>
              <a:rPr sz="2000"/>
            </a:b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(T&amp;D rates*0.05 applied to current T&amp;D MWh positions)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Risk of negative CTC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can move customers back to bundled or pay higher rates on PPO and increase Enron’s cost to serve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(impact not estimated)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Meter Service Provider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(MSP) unbundling needs to result in a equal offsetting credit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(impact not estimated)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ISO/RTO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formations are in the works and delivery rates of ComEd may be redefined upward 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(impact similar to DS rate increase sensitivity)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Regulatory Strategy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Ensure CTC Roll-off occurs by December 31, 2005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Prevent ComEd from raising Delivery Service Rates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Monitor Market Value calculations and risk of CTC dropping to zero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Ensure Decommissioning costs stay at the currently allowed $80 million/year (or that they fall)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Following the workings of the for-profit Alliance RTO membership and it’s impact on DS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Ensure the MSP rate do not increase DS or other rates and if they do they are offset by CTC decreases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Financial Hedging Strategy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1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MV’s may rise and eventually push CTC to zero and cause the PPO to exceed the BBR rates, a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call option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on generation should offset losses from high MV due to this occurrence, the key is to find the MV that creates a zero value for CTC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MV’s may fall so low that CTC’s would rise above current values which may be offset by a 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put option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on generation.   If this happens, then the PPO (Enron’s costs) will be significantly lower because MV is low and CTC increases are offset by the “in the money” put option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Embed the option premiums into the product prices (increases product price) and take out risk premiums for regulatory risks (decrease product price) should lead to similar profit at lower risks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"/>
          <p:cNvSpPr/>
          <p:nvPr/>
        </p:nvSpPr>
        <p:spPr>
          <a:xfrm>
            <a:off x="0" y="0"/>
            <a:ext cx="9144000" cy="3733920"/>
          </a:xfrm>
          <a:prstGeom prst="rect">
            <a:avLst/>
          </a:prstGeom>
          <a:gradFill rotWithShape="0">
            <a:gsLst>
              <a:gs pos="0">
                <a:srgbClr val="339966"/>
              </a:gs>
              <a:gs pos="100000">
                <a:srgbClr val="030906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1"/>
          <p:cNvSpPr>
            <a:spLocks noGrp="1"/>
          </p:cNvSpPr>
          <p:nvPr>
            <p:ph type="title"/>
          </p:nvPr>
        </p:nvSpPr>
        <p:spPr>
          <a:xfrm>
            <a:off x="685800" y="762120"/>
            <a:ext cx="7772400" cy="2666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Illinois Market</a:t>
            </a:r>
            <a:br>
              <a:rPr sz="6000"/>
            </a:br>
            <a:r>
              <a:rPr b="1" lang="en-US" sz="6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Appendix</a:t>
            </a:r>
            <a:endParaRPr b="1" lang="en-US" sz="6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4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Marc L. Ulrich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February 26th, 2001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Logic for Early CTC Roll-off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76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Why CTC might not roll-off early...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By law, ComEd is entitled to collect CTC until December 31, 2006. 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ICC (or Legislation) would have to be influenced to terminate CTC early or ComEd could voluntarily eliminate CTC collection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Why CTC may be influenced to roll-off early...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No collection target for CTC payments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(no stranded cost estimate)</a:t>
            </a: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ComEd may have to eliminate PPO/CTC to get increased T&amp;D rates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34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ComEd may eventually be exposed to buying in a volatile wholesale market and selling to end-users at fixed retail rates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(California problem)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 meeting has been previously held between Government Affairs and Rates &amp; Tariffs on this subject.  Section 16-130(a)(1) requires utilities to provide information concerning the extent to which eligible retail customers switch suppliers, and the amount of transition charges paid to the incumbent utilities by those customers.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PPO  Calculation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78" name=""/>
          <p:cNvGrpSpPr/>
          <p:nvPr/>
        </p:nvGrpSpPr>
        <p:grpSpPr>
          <a:xfrm>
            <a:off x="533520" y="1066680"/>
            <a:ext cx="8153280" cy="4923000"/>
            <a:chOff x="533520" y="1066680"/>
            <a:chExt cx="8153280" cy="4923000"/>
          </a:xfrm>
        </p:grpSpPr>
        <p:pic>
          <p:nvPicPr>
            <p:cNvPr id="79" name="" descr=""/>
            <p:cNvPicPr/>
            <p:nvPr/>
          </p:nvPicPr>
          <p:blipFill>
            <a:blip r:embed="rId1"/>
            <a:stretch/>
          </p:blipFill>
          <p:spPr>
            <a:xfrm>
              <a:off x="533520" y="1066680"/>
              <a:ext cx="8153280" cy="4923000"/>
            </a:xfrm>
            <a:prstGeom prst="rect">
              <a:avLst/>
            </a:prstGeom>
            <a:noFill/>
            <a:ln w="0">
              <a:noFill/>
            </a:ln>
          </p:spPr>
        </p:pic>
        <p:sp>
          <p:nvSpPr>
            <p:cNvPr id="80" name=""/>
            <p:cNvSpPr/>
            <p:nvPr/>
          </p:nvSpPr>
          <p:spPr>
            <a:xfrm flipV="1">
              <a:off x="4038480" y="2057040"/>
              <a:ext cx="0" cy="2895480"/>
            </a:xfrm>
            <a:prstGeom prst="line">
              <a:avLst/>
            </a:prstGeom>
            <a:ln w="25560">
              <a:solidFill>
                <a:srgbClr val="008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81" name=""/>
            <p:cNvSpPr/>
            <p:nvPr/>
          </p:nvSpPr>
          <p:spPr>
            <a:xfrm rot="16200000">
              <a:off x="2866320" y="3731040"/>
              <a:ext cx="2193840" cy="24660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lnSpc>
                  <a:spcPct val="100000"/>
                </a:lnSpc>
                <a:spcBef>
                  <a:spcPts val="624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000" strike="noStrike" u="none">
                  <a:solidFill>
                    <a:srgbClr val="008000"/>
                  </a:solidFill>
                  <a:effectLst/>
                  <a:uFillTx/>
                  <a:latin typeface="Tahoma"/>
                </a:rPr>
                <a:t>Class Average LF = 65%</a:t>
              </a:r>
              <a:endPara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"/>
          <p:cNvSpPr/>
          <p:nvPr/>
        </p:nvSpPr>
        <p:spPr>
          <a:xfrm>
            <a:off x="0" y="0"/>
            <a:ext cx="9144000" cy="3733920"/>
          </a:xfrm>
          <a:prstGeom prst="rect">
            <a:avLst/>
          </a:prstGeom>
          <a:gradFill rotWithShape="0">
            <a:gsLst>
              <a:gs pos="0">
                <a:srgbClr val="339966"/>
              </a:gs>
              <a:gs pos="100000">
                <a:srgbClr val="030906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685800" y="762120"/>
            <a:ext cx="7772400" cy="26668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Illinois Market</a:t>
            </a:r>
            <a:br>
              <a:rPr sz="6000"/>
            </a:br>
            <a:r>
              <a:rPr b="1" lang="en-US" sz="6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Supplement</a:t>
            </a:r>
            <a:endParaRPr b="1" lang="en-US" sz="6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Marc L. Ulrich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Batch Pricing - Below threshold scalar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86" name=""/>
          <p:cNvSpPr txBox="1"/>
          <p:nvPr/>
        </p:nvSpPr>
        <p:spPr>
          <a:xfrm>
            <a:off x="685800" y="137124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87" name="" descr=""/>
          <p:cNvPicPr/>
          <p:nvPr/>
        </p:nvPicPr>
        <p:blipFill>
          <a:blip r:embed="rId1"/>
          <a:stretch/>
        </p:blipFill>
        <p:spPr>
          <a:xfrm>
            <a:off x="789120" y="1039680"/>
            <a:ext cx="7669080" cy="528480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88" name=""/>
          <p:cNvSpPr/>
          <p:nvPr/>
        </p:nvSpPr>
        <p:spPr>
          <a:xfrm>
            <a:off x="2743200" y="5334120"/>
            <a:ext cx="1752480" cy="533160"/>
          </a:xfrm>
          <a:prstGeom prst="leftArrow">
            <a:avLst>
              <a:gd name="adj1" fmla="val 70241"/>
              <a:gd name="adj2" fmla="val 52394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 Chg/KW + Dist rate + Trans Rate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9" name=""/>
          <p:cNvSpPr/>
          <p:nvPr/>
        </p:nvSpPr>
        <p:spPr>
          <a:xfrm>
            <a:off x="228600" y="5562720"/>
            <a:ext cx="838080" cy="533160"/>
          </a:xfrm>
          <a:prstGeom prst="rightArrow">
            <a:avLst>
              <a:gd name="adj1" fmla="val 54759"/>
              <a:gd name="adj2" fmla="val 36838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CTC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0" name=""/>
          <p:cNvSpPr/>
          <p:nvPr/>
        </p:nvSpPr>
        <p:spPr>
          <a:xfrm rot="19800000">
            <a:off x="3505320" y="2361960"/>
            <a:ext cx="1447560" cy="380880"/>
          </a:xfrm>
          <a:prstGeom prst="leftArrow">
            <a:avLst>
              <a:gd name="adj1" fmla="val 50000"/>
              <a:gd name="adj2" fmla="val 95014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Applied to DA rates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1" name=""/>
          <p:cNvSpPr/>
          <p:nvPr/>
        </p:nvSpPr>
        <p:spPr>
          <a:xfrm rot="1800000">
            <a:off x="17640" y="2671920"/>
            <a:ext cx="1295280" cy="457200"/>
          </a:xfrm>
          <a:prstGeom prst="rightArrow">
            <a:avLst>
              <a:gd name="adj1" fmla="val 78620"/>
              <a:gd name="adj2" fmla="val 86487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Applied to UDC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685800" y="-3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Batch Pricing - Above threshold scalar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93" name=""/>
          <p:cNvSpPr txBox="1"/>
          <p:nvPr/>
        </p:nvSpPr>
        <p:spPr>
          <a:xfrm>
            <a:off x="685800" y="1371240"/>
            <a:ext cx="7772400" cy="4800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94" name=""/>
          <p:cNvSpPr/>
          <p:nvPr/>
        </p:nvSpPr>
        <p:spPr>
          <a:xfrm>
            <a:off x="2743200" y="5334120"/>
            <a:ext cx="1752480" cy="533160"/>
          </a:xfrm>
          <a:prstGeom prst="leftArrow">
            <a:avLst>
              <a:gd name="adj1" fmla="val 70241"/>
              <a:gd name="adj2" fmla="val 52394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 Chg/KW + Dist rate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5" name=""/>
          <p:cNvSpPr/>
          <p:nvPr/>
        </p:nvSpPr>
        <p:spPr>
          <a:xfrm>
            <a:off x="152280" y="5562720"/>
            <a:ext cx="990720" cy="533160"/>
          </a:xfrm>
          <a:prstGeom prst="rightArrow">
            <a:avLst>
              <a:gd name="adj1" fmla="val 73213"/>
              <a:gd name="adj2" fmla="val 44072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Trans (no CTC)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6" name=""/>
          <p:cNvSpPr/>
          <p:nvPr/>
        </p:nvSpPr>
        <p:spPr>
          <a:xfrm rot="19800000">
            <a:off x="3505320" y="2361960"/>
            <a:ext cx="1447560" cy="380880"/>
          </a:xfrm>
          <a:prstGeom prst="leftArrow">
            <a:avLst>
              <a:gd name="adj1" fmla="val 50000"/>
              <a:gd name="adj2" fmla="val 95014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Applied to DA rates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7" name=""/>
          <p:cNvSpPr/>
          <p:nvPr/>
        </p:nvSpPr>
        <p:spPr>
          <a:xfrm rot="1800000">
            <a:off x="152280" y="2819520"/>
            <a:ext cx="1295640" cy="457200"/>
          </a:xfrm>
          <a:prstGeom prst="rightArrow">
            <a:avLst>
              <a:gd name="adj1" fmla="val 97602"/>
              <a:gd name="adj2" fmla="val 41891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Applied to UDC fixed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= HR-MF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98" name="" descr=""/>
          <p:cNvPicPr/>
          <p:nvPr/>
        </p:nvPicPr>
        <p:blipFill>
          <a:blip r:embed="rId1"/>
          <a:stretch/>
        </p:blipFill>
        <p:spPr>
          <a:xfrm>
            <a:off x="1143000" y="1066680"/>
            <a:ext cx="6883560" cy="52801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State of IL Composition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17" name="" descr=""/>
          <p:cNvPicPr/>
          <p:nvPr/>
        </p:nvPicPr>
        <p:blipFill>
          <a:blip r:embed="rId1"/>
          <a:stretch/>
        </p:blipFill>
        <p:spPr>
          <a:xfrm>
            <a:off x="3962520" y="4267080"/>
            <a:ext cx="5029200" cy="151308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8" name="" descr=""/>
          <p:cNvPicPr/>
          <p:nvPr/>
        </p:nvPicPr>
        <p:blipFill>
          <a:blip r:embed="rId2"/>
          <a:stretch/>
        </p:blipFill>
        <p:spPr>
          <a:xfrm>
            <a:off x="4648320" y="2590920"/>
            <a:ext cx="3504960" cy="1504800"/>
          </a:xfrm>
          <a:prstGeom prst="rect">
            <a:avLst/>
          </a:prstGeom>
          <a:noFill/>
          <a:ln w="0">
            <a:noFill/>
          </a:ln>
        </p:spPr>
      </p:pic>
      <p:graphicFrame>
        <p:nvGraphicFramePr>
          <p:cNvPr id="19" name=""/>
          <p:cNvGraphicFramePr/>
          <p:nvPr/>
        </p:nvGraphicFramePr>
        <p:xfrm>
          <a:off x="247680" y="990720"/>
          <a:ext cx="3409920" cy="5481360"/>
        </p:xfrm>
        <a:graphic>
          <a:graphicData uri="http://schemas.openxmlformats.org/presentationml/2006/ole">
            <p:oleObj r:id="rId3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4"/>
                  <a:stretch/>
                </p:blipFill>
                <p:spPr>
                  <a:xfrm>
                    <a:off x="247680" y="990720"/>
                    <a:ext cx="3409920" cy="5481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grpSp>
        <p:nvGrpSpPr>
          <p:cNvPr id="21" name=""/>
          <p:cNvGrpSpPr/>
          <p:nvPr/>
        </p:nvGrpSpPr>
        <p:grpSpPr>
          <a:xfrm>
            <a:off x="3886200" y="1066680"/>
            <a:ext cx="2087640" cy="1478160"/>
            <a:chOff x="3886200" y="1066680"/>
            <a:chExt cx="2087640" cy="1478160"/>
          </a:xfrm>
        </p:grpSpPr>
        <p:graphicFrame>
          <p:nvGraphicFramePr>
            <p:cNvPr id="22" name=""/>
            <p:cNvGraphicFramePr/>
            <p:nvPr/>
          </p:nvGraphicFramePr>
          <p:xfrm>
            <a:off x="3886200" y="1066680"/>
            <a:ext cx="803520" cy="1478160"/>
          </p:xfrm>
          <a:graphic>
            <a:graphicData uri="http://schemas.openxmlformats.org/presentationml/2006/ole">
              <p:oleObj r:id="rId5" spid="">
                <p:embed/>
                <p:pic>
                  <p:nvPicPr>
                    <p:cNvPr id="23" name="" descr=""/>
                    <p:cNvPicPr/>
                    <p:nvPr/>
                  </p:nvPicPr>
                  <p:blipFill>
                    <a:blip r:embed="rId6"/>
                    <a:stretch/>
                  </p:blipFill>
                  <p:spPr>
                    <a:xfrm>
                      <a:off x="3886200" y="1066680"/>
                      <a:ext cx="803520" cy="147816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24" name=""/>
            <p:cNvSpPr/>
            <p:nvPr/>
          </p:nvSpPr>
          <p:spPr>
            <a:xfrm>
              <a:off x="4614840" y="1125360"/>
              <a:ext cx="74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Com Ed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5" name=""/>
            <p:cNvSpPr/>
            <p:nvPr/>
          </p:nvSpPr>
          <p:spPr>
            <a:xfrm>
              <a:off x="4376880" y="1390680"/>
              <a:ext cx="15969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Illinois Power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6" name=""/>
            <p:cNvSpPr/>
            <p:nvPr/>
          </p:nvSpPr>
          <p:spPr>
            <a:xfrm>
              <a:off x="4484880" y="1641600"/>
              <a:ext cx="14112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Ameren/CIPS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7" name=""/>
            <p:cNvSpPr/>
            <p:nvPr/>
          </p:nvSpPr>
          <p:spPr>
            <a:xfrm>
              <a:off x="4575240" y="1866960"/>
              <a:ext cx="74304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CILCO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28" name=""/>
            <p:cNvSpPr/>
            <p:nvPr/>
          </p:nvSpPr>
          <p:spPr>
            <a:xfrm>
              <a:off x="4606920" y="2106720"/>
              <a:ext cx="10288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 algn="ctr">
                <a:lnSpc>
                  <a:spcPct val="100000"/>
                </a:lnSpc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Arial"/>
                </a:rPr>
                <a:t>Ameren/UE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29" name=""/>
          <p:cNvSpPr/>
          <p:nvPr/>
        </p:nvSpPr>
        <p:spPr>
          <a:xfrm>
            <a:off x="76320" y="4800600"/>
            <a:ext cx="1066680" cy="121932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Batch Modeling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/>
          </p:nvPr>
        </p:nvSpPr>
        <p:spPr>
          <a:xfrm>
            <a:off x="38088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For Large Customers (&gt; 3,000 kW) </a:t>
            </a:r>
            <a:br>
              <a:rPr sz="2000"/>
            </a:br>
            <a:r>
              <a:rPr b="0" lang="en-US" sz="2000" strike="noStrike" u="sng">
                <a:solidFill>
                  <a:srgbClr val="3333cc"/>
                </a:solidFill>
                <a:effectLst/>
                <a:uFillTx/>
                <a:latin typeface="Tahoma"/>
              </a:rPr>
              <a:t>CTC NOT EXPLICITLY MODELED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UDC Fixed (Models BBR):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08576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10/1/1999 to 12/31/2014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UDC Mid (Models Standard Offer PPO = BBR - MF):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08576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10/1/1999 to 12/31/2005 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Mid (Models Enron Generation Delivery + DS):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08576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1/1/2006 to 12/31/2014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For Small Customers (&lt;= 3,000 kW)</a:t>
            </a:r>
            <a:br>
              <a:rPr sz="2000"/>
            </a:br>
            <a:r>
              <a:rPr b="0" lang="en-US" sz="2000" strike="noStrike" u="sng">
                <a:solidFill>
                  <a:srgbClr val="3333cc"/>
                </a:solidFill>
                <a:effectLst/>
                <a:uFillTx/>
                <a:latin typeface="Tahoma"/>
              </a:rPr>
              <a:t>CTC EXPLICITLY MODELED ON 4/15/99 COMMODITY CURVE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UDC Fixed (Models BBR):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08576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10/1/1999 to 12/31/2014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UDC Mid: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085760" indent="-22860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Same as UDC Fixed 10/1/1999 to 12/31/2005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Enron Mid (Models Standard Offer PPO = CTC +  DS + MV):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085760" indent="-228600">
              <a:lnSpc>
                <a:spcPct val="90000"/>
              </a:lnSpc>
              <a:spcBef>
                <a:spcPts val="400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10/1/1999 to 12/31/2014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08576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PlaceHolder 1"/>
          <p:cNvSpPr>
            <a:spLocks noGrp="1"/>
          </p:cNvSpPr>
          <p:nvPr>
            <p:ph type="title"/>
          </p:nvPr>
        </p:nvSpPr>
        <p:spPr>
          <a:xfrm>
            <a:off x="685800" y="304560"/>
            <a:ext cx="7772400" cy="685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ffffff"/>
                </a:solidFill>
                <a:effectLst/>
                <a:uFillTx/>
                <a:latin typeface="Arial"/>
              </a:rPr>
              <a:t>Batch Pricing - Cash Flows</a:t>
            </a:r>
            <a:endParaRPr b="1" lang="en-US" sz="1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02" name=""/>
          <p:cNvSpPr txBox="1"/>
          <p:nvPr/>
        </p:nvSpPr>
        <p:spPr>
          <a:xfrm>
            <a:off x="685800" y="114300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Below Threshold Cash Flows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UDC fixed = bundled rate.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UDC mid = bundled rate (because scalars are 1).  MF accounted for through CTC calculation.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mid = cash flows start at 10/1/99 and serve as a substitute to the PPO till 12/31/05 and assume physical delivery by Enron from 1/1/06.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 mid = lower of above 2, resulting in choice between bundled and PPO/Enron.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Discount can be given as a % off UDC fixed i.e. Bundled Rate 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 algn="ctr">
              <a:lnSpc>
                <a:spcPct val="100000"/>
              </a:lnSpc>
              <a:spcBef>
                <a:spcPts val="4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Above Threshold Cash Flows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UDC fixed = Bundled rate.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UDC mid = Bundled rate - MF step downs.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 mid = cash flows 0 till 12/31/05, begin 1/1/06 and assume physical delivery by Enron.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Model selects UDC mid up to 12/31/05 (i.e. PPO) and Enron thereafter.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00000"/>
              </a:lnSpc>
              <a:spcBef>
                <a:spcPts val="349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Discount can be given as a % off UDC fixed i.e. Bundled Rate.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" name=""/>
          <p:cNvSpPr/>
          <p:nvPr/>
        </p:nvSpPr>
        <p:spPr>
          <a:xfrm>
            <a:off x="228600" y="2992680"/>
            <a:ext cx="1295280" cy="642600"/>
          </a:xfrm>
          <a:prstGeom prst="flowChartProcess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Is Site above Load (KW) threshold?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4" name=""/>
          <p:cNvSpPr/>
          <p:nvPr/>
        </p:nvSpPr>
        <p:spPr>
          <a:xfrm>
            <a:off x="2438280" y="1985760"/>
            <a:ext cx="1600200" cy="508680"/>
          </a:xfrm>
          <a:prstGeom prst="flowChartAlternateProcess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Create Customer Specific Scalar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5" name=""/>
          <p:cNvSpPr/>
          <p:nvPr/>
        </p:nvSpPr>
        <p:spPr>
          <a:xfrm>
            <a:off x="2438280" y="4943160"/>
            <a:ext cx="1600200" cy="508680"/>
          </a:xfrm>
          <a:prstGeom prst="flowChartAlternateProcess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Use Class Average Based Scalar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6" name=""/>
          <p:cNvSpPr/>
          <p:nvPr/>
        </p:nvSpPr>
        <p:spPr>
          <a:xfrm>
            <a:off x="0" y="304920"/>
            <a:ext cx="9144000" cy="36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Illinois Power Purchase Option Structure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7" name=""/>
          <p:cNvSpPr/>
          <p:nvPr/>
        </p:nvSpPr>
        <p:spPr>
          <a:xfrm>
            <a:off x="152280" y="4572000"/>
            <a:ext cx="1752840" cy="109476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Threshold Levels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ComEd = 3,000 kw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Illinois Power = 100 kw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Ameren CIPS and Ameren UE (IL) = 1,000 kw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8" name=""/>
          <p:cNvSpPr/>
          <p:nvPr/>
        </p:nvSpPr>
        <p:spPr>
          <a:xfrm>
            <a:off x="762120" y="3886200"/>
            <a:ext cx="228600" cy="380880"/>
          </a:xfrm>
          <a:prstGeom prst="downArrow">
            <a:avLst>
              <a:gd name="adj1" fmla="val 50000"/>
              <a:gd name="adj2" fmla="val 41654"/>
            </a:avLst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9" name=""/>
          <p:cNvSpPr/>
          <p:nvPr/>
        </p:nvSpPr>
        <p:spPr>
          <a:xfrm>
            <a:off x="4457880" y="5006880"/>
            <a:ext cx="1066680" cy="381240"/>
          </a:xfrm>
          <a:custGeom>
            <a:avLst/>
            <a:gdLst>
              <a:gd name="textAreaLeft" fmla="*/ 0 w 1066680"/>
              <a:gd name="textAreaRight" fmla="*/ 1067040 w 1066680"/>
              <a:gd name="textAreaTop" fmla="*/ 0 h 381240"/>
              <a:gd name="textAreaBottom" fmla="*/ 381600 h 3812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0" name=""/>
          <p:cNvSpPr/>
          <p:nvPr/>
        </p:nvSpPr>
        <p:spPr>
          <a:xfrm>
            <a:off x="5905440" y="1143000"/>
            <a:ext cx="2743200" cy="221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DA (Enron) Start date = 01/01/06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SO (UDC) End date = 12/31/05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PPO = HR - MF; SO scalars generate UDC mid.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cash flows begin 01/01/06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DA override rates contain T&amp;D rate (CTC finished)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Physical Delivery planned for 01/01/06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1" name=""/>
          <p:cNvSpPr/>
          <p:nvPr/>
        </p:nvSpPr>
        <p:spPr>
          <a:xfrm>
            <a:off x="5905440" y="3962520"/>
            <a:ext cx="2743200" cy="2495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DA (Enron) Start date = 10/01/99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SO (UDC) End date = 12/31/05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SO all set = 1, so that UDC mid = UDC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Enron cash flows begin 10/01/99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DA override rates contain CTC and T&amp;D rates.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CTC scaled through DA scalars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Physical Delivery planned for 01/01/06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2" name=""/>
          <p:cNvSpPr/>
          <p:nvPr/>
        </p:nvSpPr>
        <p:spPr>
          <a:xfrm>
            <a:off x="4457880" y="2050920"/>
            <a:ext cx="1066680" cy="381240"/>
          </a:xfrm>
          <a:custGeom>
            <a:avLst/>
            <a:gdLst>
              <a:gd name="textAreaLeft" fmla="*/ 0 w 1066680"/>
              <a:gd name="textAreaRight" fmla="*/ 1067040 w 1066680"/>
              <a:gd name="textAreaTop" fmla="*/ 0 h 381240"/>
              <a:gd name="textAreaBottom" fmla="*/ 381600 h 381240"/>
            </a:gdLst>
            <a:ahLst/>
            <a:cxn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16200" y="0"/>
                </a:lnTo>
                <a:lnTo>
                  <a:pt x="21600" y="10800"/>
                </a:lnTo>
                <a:lnTo>
                  <a:pt x="16200" y="21600"/>
                </a:lnTo>
                <a:lnTo>
                  <a:pt x="0" y="21600"/>
                </a:lnTo>
                <a:lnTo>
                  <a:pt x="5400" y="10800"/>
                </a:lnTo>
                <a:close/>
              </a:path>
            </a:pathLst>
          </a:cu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cxnSp>
        <p:nvCxnSpPr>
          <p:cNvPr id="113" name=""/>
          <p:cNvCxnSpPr>
            <a:endCxn id="104" idx="1"/>
          </p:cNvCxnSpPr>
          <p:nvPr/>
        </p:nvCxnSpPr>
        <p:spPr>
          <a:xfrm flipV="1">
            <a:off x="1600200" y="2239560"/>
            <a:ext cx="838800" cy="108504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cxnSp>
        <p:nvCxnSpPr>
          <p:cNvPr id="114" name=""/>
          <p:cNvCxnSpPr>
            <a:stCxn id="103" idx="3"/>
            <a:endCxn id="105" idx="1"/>
          </p:cNvCxnSpPr>
          <p:nvPr/>
        </p:nvCxnSpPr>
        <p:spPr>
          <a:xfrm>
            <a:off x="1523880" y="3314520"/>
            <a:ext cx="915120" cy="1883160"/>
          </a:xfrm>
          <a:prstGeom prst="straightConnector1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</p:cxnSp>
      <p:sp>
        <p:nvSpPr>
          <p:cNvPr id="115" name=""/>
          <p:cNvSpPr/>
          <p:nvPr/>
        </p:nvSpPr>
        <p:spPr>
          <a:xfrm rot="18496800">
            <a:off x="1527480" y="2433240"/>
            <a:ext cx="546120" cy="246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Yes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6" name=""/>
          <p:cNvSpPr/>
          <p:nvPr/>
        </p:nvSpPr>
        <p:spPr>
          <a:xfrm rot="3603000">
            <a:off x="1990080" y="4034160"/>
            <a:ext cx="546120" cy="246600"/>
          </a:xfrm>
          <a:prstGeom prst="rect">
            <a:avLst/>
          </a:prstGeom>
          <a:noFill/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No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Batch Modeling for Large Customers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18" name="PlaceHolder 2"/>
          <p:cNvSpPr>
            <a:spLocks noGrp="1"/>
          </p:cNvSpPr>
          <p:nvPr>
            <p:ph/>
          </p:nvPr>
        </p:nvSpPr>
        <p:spPr>
          <a:xfrm>
            <a:off x="38088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19" name="" descr=""/>
          <p:cNvPicPr/>
          <p:nvPr/>
        </p:nvPicPr>
        <p:blipFill>
          <a:blip r:embed="rId1"/>
          <a:stretch/>
        </p:blipFill>
        <p:spPr>
          <a:xfrm>
            <a:off x="838080" y="990720"/>
            <a:ext cx="3429000" cy="5446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0" name="" descr=""/>
          <p:cNvPicPr/>
          <p:nvPr/>
        </p:nvPicPr>
        <p:blipFill>
          <a:blip r:embed="rId2"/>
          <a:stretch/>
        </p:blipFill>
        <p:spPr>
          <a:xfrm>
            <a:off x="4419720" y="1066680"/>
            <a:ext cx="4222800" cy="49532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1" name=""/>
          <p:cNvSpPr/>
          <p:nvPr/>
        </p:nvSpPr>
        <p:spPr>
          <a:xfrm rot="1985400">
            <a:off x="380520" y="4876560"/>
            <a:ext cx="990720" cy="304560"/>
          </a:xfrm>
          <a:prstGeom prst="rightArrow">
            <a:avLst>
              <a:gd name="adj1" fmla="val 50000"/>
              <a:gd name="adj2" fmla="val 81324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2" name=""/>
          <p:cNvSpPr/>
          <p:nvPr/>
        </p:nvSpPr>
        <p:spPr>
          <a:xfrm rot="20666400">
            <a:off x="2193840" y="4922640"/>
            <a:ext cx="1917720" cy="311040"/>
          </a:xfrm>
          <a:prstGeom prst="leftArrow">
            <a:avLst>
              <a:gd name="adj1" fmla="val 50000"/>
              <a:gd name="adj2" fmla="val 154138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Distribution &amp; Cust Charge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3" name=""/>
          <p:cNvSpPr/>
          <p:nvPr/>
        </p:nvSpPr>
        <p:spPr>
          <a:xfrm rot="1985400">
            <a:off x="139320" y="2776680"/>
            <a:ext cx="1420920" cy="312480"/>
          </a:xfrm>
          <a:prstGeom prst="rightArrow">
            <a:avLst>
              <a:gd name="adj1" fmla="val 50000"/>
              <a:gd name="adj2" fmla="val 113681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PPO=BBR-MF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4" name=""/>
          <p:cNvSpPr/>
          <p:nvPr/>
        </p:nvSpPr>
        <p:spPr>
          <a:xfrm rot="19471800">
            <a:off x="2749680" y="2374560"/>
            <a:ext cx="1879560" cy="307800"/>
          </a:xfrm>
          <a:prstGeom prst="leftArrow">
            <a:avLst>
              <a:gd name="adj1" fmla="val 50000"/>
              <a:gd name="adj2" fmla="val 152661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Delivery Added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Batch Modeling for Small Customers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38088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27" name="" descr=""/>
          <p:cNvPicPr/>
          <p:nvPr/>
        </p:nvPicPr>
        <p:blipFill>
          <a:blip r:embed="rId1"/>
          <a:stretch/>
        </p:blipFill>
        <p:spPr>
          <a:xfrm>
            <a:off x="533520" y="1066680"/>
            <a:ext cx="3405240" cy="5410440"/>
          </a:xfrm>
          <a:prstGeom prst="rect">
            <a:avLst/>
          </a:prstGeom>
          <a:noFill/>
          <a:ln w="0">
            <a:noFill/>
          </a:ln>
        </p:spPr>
      </p:pic>
      <p:pic>
        <p:nvPicPr>
          <p:cNvPr id="128" name="" descr=""/>
          <p:cNvPicPr/>
          <p:nvPr/>
        </p:nvPicPr>
        <p:blipFill>
          <a:blip r:embed="rId2"/>
          <a:stretch/>
        </p:blipFill>
        <p:spPr>
          <a:xfrm>
            <a:off x="4191120" y="1066680"/>
            <a:ext cx="3867120" cy="533412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129" name=""/>
          <p:cNvSpPr/>
          <p:nvPr/>
        </p:nvSpPr>
        <p:spPr>
          <a:xfrm rot="1985400">
            <a:off x="151920" y="4952520"/>
            <a:ext cx="990720" cy="304920"/>
          </a:xfrm>
          <a:prstGeom prst="rightArrow">
            <a:avLst>
              <a:gd name="adj1" fmla="val 50000"/>
              <a:gd name="adj2" fmla="val 81228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CTC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0" name=""/>
          <p:cNvSpPr/>
          <p:nvPr/>
        </p:nvSpPr>
        <p:spPr>
          <a:xfrm rot="20666400">
            <a:off x="1892160" y="5098680"/>
            <a:ext cx="1752840" cy="304920"/>
          </a:xfrm>
          <a:prstGeom prst="leftArrow">
            <a:avLst>
              <a:gd name="adj1" fmla="val 50000"/>
              <a:gd name="adj2" fmla="val 143713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T&amp;D and Cust. Charge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1" name=""/>
          <p:cNvSpPr/>
          <p:nvPr/>
        </p:nvSpPr>
        <p:spPr>
          <a:xfrm rot="1985400">
            <a:off x="304560" y="2743200"/>
            <a:ext cx="990360" cy="304920"/>
          </a:xfrm>
          <a:prstGeom prst="rightArrow">
            <a:avLst>
              <a:gd name="adj1" fmla="val 50000"/>
              <a:gd name="adj2" fmla="val 81198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BBR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2" name=""/>
          <p:cNvSpPr/>
          <p:nvPr/>
        </p:nvSpPr>
        <p:spPr>
          <a:xfrm rot="19471800">
            <a:off x="2347920" y="2698560"/>
            <a:ext cx="1523880" cy="392040"/>
          </a:xfrm>
          <a:prstGeom prst="leftArrow">
            <a:avLst>
              <a:gd name="adj1" fmla="val 50000"/>
              <a:gd name="adj2" fmla="val 97176"/>
            </a:avLst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PPO (on 4/15/1999)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IL Pricing Problems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4" name="PlaceHolder 2"/>
          <p:cNvSpPr>
            <a:spLocks noGrp="1"/>
          </p:cNvSpPr>
          <p:nvPr>
            <p:ph/>
          </p:nvPr>
        </p:nvSpPr>
        <p:spPr>
          <a:xfrm>
            <a:off x="685800" y="106632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461880" indent="-461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Current method shows false position in book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461880" indent="-461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Current method doesn’t model BBR, PPO, and Enron Delivery Simultaneously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461880" indent="-461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Transition dates are being used to start/stop cash flows and do not match reality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461880" indent="-461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Pricing doesn’t determine when to serve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461880" indent="-461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Large customer pricing doesn’t have CTC estimates and thus cannot have Enron delivery before CTC roll off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461880" indent="-461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CTC calculated off 4/15/99 curve for small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461880" indent="-461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Energy charges ($/kWh) are converted to demand ($/kW) charge by assumption (class LF) to combine T&amp;D for small customers and scaled by same kW scalar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461880" indent="-461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Individual scalars for each large customer deal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461880" indent="-461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 lines/site in batch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461880" indent="-461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Different methods for large and small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461880" indent="-4618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AutoNum type="arabicPeriod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Pricing is still in Batch99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5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Commodity Desk Issue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6" name="PlaceHolder 2"/>
          <p:cNvSpPr>
            <a:spLocks noGrp="1"/>
          </p:cNvSpPr>
          <p:nvPr>
            <p:ph/>
          </p:nvPr>
        </p:nvSpPr>
        <p:spPr>
          <a:xfrm>
            <a:off x="38088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For sites below 3,000 kW in ComEd, because PPO is modeled in the Enron cash flows it appears that we are physically delivering before 1/1/2006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For sites above 3,000 kW in ComEd, there is no Enron Mid line before 1/1/2006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37" name="" descr=""/>
          <p:cNvPicPr/>
          <p:nvPr/>
        </p:nvPicPr>
        <p:blipFill>
          <a:blip r:embed="rId1"/>
          <a:stretch/>
        </p:blipFill>
        <p:spPr>
          <a:xfrm>
            <a:off x="1219320" y="2556000"/>
            <a:ext cx="6248160" cy="382716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Commodity Desk Issue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39" name="PlaceHolder 2"/>
          <p:cNvSpPr>
            <a:spLocks noGrp="1"/>
          </p:cNvSpPr>
          <p:nvPr>
            <p:ph/>
          </p:nvPr>
        </p:nvSpPr>
        <p:spPr>
          <a:xfrm>
            <a:off x="38088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It may be possible to change VB code in Batch to move Enron cash flows before DA to UDC Mid for small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lnSpc>
                <a:spcPct val="90000"/>
              </a:lnSpc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pic>
        <p:nvPicPr>
          <p:cNvPr id="140" name="" descr=""/>
          <p:cNvPicPr/>
          <p:nvPr/>
        </p:nvPicPr>
        <p:blipFill>
          <a:blip r:embed="rId1"/>
          <a:stretch/>
        </p:blipFill>
        <p:spPr>
          <a:xfrm>
            <a:off x="990720" y="1905120"/>
            <a:ext cx="6553080" cy="401292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Illinois Option Pricing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42" name="PlaceHolder 2"/>
          <p:cNvSpPr>
            <a:spLocks noGrp="1"/>
          </p:cNvSpPr>
          <p:nvPr>
            <p:ph/>
          </p:nvPr>
        </p:nvSpPr>
        <p:spPr>
          <a:xfrm>
            <a:off x="685800" y="1066320"/>
            <a:ext cx="8229600" cy="53341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All non-residential customers have direct access.  These customers can choose one of three options…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Benchmark Bundled Rate (BBR) - bundled tariff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Power Purchase Option (PPO) - unbundled, discounted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Alternative Retail Electric Supplier (ARES)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PPO is calculated as…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PPO = DS + CTC + MV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Transition Charges are calculated as…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CTC = BBR - DS - MV - MF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CTC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= Customer Transition Charge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BBR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= Bundled Base Rate  (UDC Fixed)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DS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= Delivery Service (T&amp;D) (From Tariff Scalar Files)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MV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= Market Value of Generation (From Cash Flow's tab Swap Mid)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MF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= Mitigation Factor (Mandatory Discount) 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Illinois Option Pricing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pSp>
        <p:nvGrpSpPr>
          <p:cNvPr id="144" name=""/>
          <p:cNvGrpSpPr/>
          <p:nvPr/>
        </p:nvGrpSpPr>
        <p:grpSpPr>
          <a:xfrm>
            <a:off x="457200" y="1523880"/>
            <a:ext cx="7315200" cy="4353840"/>
            <a:chOff x="457200" y="1523880"/>
            <a:chExt cx="7315200" cy="4353840"/>
          </a:xfrm>
        </p:grpSpPr>
        <p:sp>
          <p:nvSpPr>
            <p:cNvPr id="145" name=""/>
            <p:cNvSpPr/>
            <p:nvPr/>
          </p:nvSpPr>
          <p:spPr>
            <a:xfrm>
              <a:off x="800280" y="1546200"/>
              <a:ext cx="0" cy="405468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6" name=""/>
            <p:cNvSpPr/>
            <p:nvPr/>
          </p:nvSpPr>
          <p:spPr>
            <a:xfrm>
              <a:off x="685800" y="5494320"/>
              <a:ext cx="674388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7" name=""/>
            <p:cNvSpPr/>
            <p:nvPr/>
          </p:nvSpPr>
          <p:spPr>
            <a:xfrm>
              <a:off x="800280" y="2400480"/>
              <a:ext cx="628632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8" name=""/>
            <p:cNvSpPr/>
            <p:nvPr/>
          </p:nvSpPr>
          <p:spPr>
            <a:xfrm>
              <a:off x="800280" y="2719440"/>
              <a:ext cx="11430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49" name=""/>
            <p:cNvSpPr/>
            <p:nvPr/>
          </p:nvSpPr>
          <p:spPr>
            <a:xfrm>
              <a:off x="1943280" y="3040200"/>
              <a:ext cx="11430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0" name=""/>
            <p:cNvSpPr/>
            <p:nvPr/>
          </p:nvSpPr>
          <p:spPr>
            <a:xfrm>
              <a:off x="3086280" y="3360600"/>
              <a:ext cx="13716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1" name=""/>
            <p:cNvSpPr/>
            <p:nvPr/>
          </p:nvSpPr>
          <p:spPr>
            <a:xfrm>
              <a:off x="1943280" y="2719440"/>
              <a:ext cx="0" cy="32076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2" name=""/>
            <p:cNvSpPr/>
            <p:nvPr/>
          </p:nvSpPr>
          <p:spPr>
            <a:xfrm>
              <a:off x="3086280" y="3040200"/>
              <a:ext cx="0" cy="32040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3" name=""/>
            <p:cNvSpPr/>
            <p:nvPr/>
          </p:nvSpPr>
          <p:spPr>
            <a:xfrm>
              <a:off x="1943280" y="2163600"/>
              <a:ext cx="25146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BBR = UDC Fixed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4" name=""/>
            <p:cNvSpPr/>
            <p:nvPr/>
          </p:nvSpPr>
          <p:spPr>
            <a:xfrm>
              <a:off x="1523880" y="3000240"/>
              <a:ext cx="25146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PPO = UDC Mid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5" name=""/>
            <p:cNvSpPr/>
            <p:nvPr/>
          </p:nvSpPr>
          <p:spPr>
            <a:xfrm>
              <a:off x="4457880" y="3360600"/>
              <a:ext cx="0" cy="2133720"/>
            </a:xfrm>
            <a:prstGeom prst="line">
              <a:avLst/>
            </a:prstGeom>
            <a:ln w="9360">
              <a:solidFill>
                <a:srgbClr val="000000"/>
              </a:solidFill>
              <a:prstDash val="lgDash"/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6" name=""/>
            <p:cNvSpPr/>
            <p:nvPr/>
          </p:nvSpPr>
          <p:spPr>
            <a:xfrm>
              <a:off x="4457880" y="2684520"/>
              <a:ext cx="2628720" cy="676080"/>
            </a:xfrm>
            <a:custGeom>
              <a:avLst/>
              <a:gdLst/>
              <a:ahLst/>
              <a:rect l="l" t="t" r="r" b="b"/>
              <a:pathLst>
                <a:path w="1584" h="304">
                  <a:moveTo>
                    <a:pt x="0" y="304"/>
                  </a:moveTo>
                  <a:cubicBezTo>
                    <a:pt x="44" y="284"/>
                    <a:pt x="88" y="264"/>
                    <a:pt x="144" y="256"/>
                  </a:cubicBezTo>
                  <a:cubicBezTo>
                    <a:pt x="200" y="248"/>
                    <a:pt x="280" y="272"/>
                    <a:pt x="336" y="256"/>
                  </a:cubicBezTo>
                  <a:cubicBezTo>
                    <a:pt x="392" y="240"/>
                    <a:pt x="416" y="184"/>
                    <a:pt x="480" y="160"/>
                  </a:cubicBezTo>
                  <a:cubicBezTo>
                    <a:pt x="544" y="136"/>
                    <a:pt x="632" y="128"/>
                    <a:pt x="720" y="112"/>
                  </a:cubicBezTo>
                  <a:cubicBezTo>
                    <a:pt x="808" y="96"/>
                    <a:pt x="928" y="64"/>
                    <a:pt x="1008" y="64"/>
                  </a:cubicBezTo>
                  <a:cubicBezTo>
                    <a:pt x="1088" y="64"/>
                    <a:pt x="1128" y="120"/>
                    <a:pt x="1200" y="112"/>
                  </a:cubicBezTo>
                  <a:cubicBezTo>
                    <a:pt x="1272" y="104"/>
                    <a:pt x="1376" y="32"/>
                    <a:pt x="1440" y="16"/>
                  </a:cubicBezTo>
                  <a:cubicBezTo>
                    <a:pt x="1504" y="0"/>
                    <a:pt x="1544" y="8"/>
                    <a:pt x="1584" y="16"/>
                  </a:cubicBezTo>
                </a:path>
              </a:pathLst>
            </a:custGeom>
            <a:noFill/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anchor="t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7" name=""/>
            <p:cNvSpPr/>
            <p:nvPr/>
          </p:nvSpPr>
          <p:spPr>
            <a:xfrm>
              <a:off x="5486400" y="2933640"/>
              <a:ext cx="18288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Enron Mid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8" name=""/>
            <p:cNvSpPr/>
            <p:nvPr/>
          </p:nvSpPr>
          <p:spPr>
            <a:xfrm>
              <a:off x="6743880" y="5600880"/>
              <a:ext cx="10285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Time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59" name=""/>
            <p:cNvSpPr/>
            <p:nvPr/>
          </p:nvSpPr>
          <p:spPr>
            <a:xfrm>
              <a:off x="4114800" y="5494320"/>
              <a:ext cx="10288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2005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160" name=""/>
            <p:cNvSpPr/>
            <p:nvPr/>
          </p:nvSpPr>
          <p:spPr>
            <a:xfrm>
              <a:off x="457200" y="1523880"/>
              <a:ext cx="6858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$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Direct Access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685440" y="1066680"/>
            <a:ext cx="807732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12/97 House Bill 362, “The Electric Service Customer Choice and Rate Relief Act of 1997” was enacted 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HB 362 provides mandated rate cuts and customer choice for all non-residential by January 2001 and for residential by May 2002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Competitive Transition Charges (CTC) are allowed to be recovered by utilities until December 2006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HB 362 has a clause that states that it can be completely dissolved anytime if market is not significantly competitive (very vague)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Switching as of December 2000: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About 12% of ComEd’s eligible customers representing 50% of their load switched suppliers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Illinois Power had about 6.9% customer switching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00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AmerenCIPS had about 6.8% customer switching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00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Illinois Option Pricing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62" name=""/>
          <p:cNvSpPr/>
          <p:nvPr/>
        </p:nvSpPr>
        <p:spPr>
          <a:xfrm>
            <a:off x="800280" y="1546200"/>
            <a:ext cx="0" cy="405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3" name=""/>
          <p:cNvSpPr/>
          <p:nvPr/>
        </p:nvSpPr>
        <p:spPr>
          <a:xfrm>
            <a:off x="685800" y="5494320"/>
            <a:ext cx="6743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4" name=""/>
          <p:cNvSpPr/>
          <p:nvPr/>
        </p:nvSpPr>
        <p:spPr>
          <a:xfrm>
            <a:off x="800280" y="2400480"/>
            <a:ext cx="628632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5" name=""/>
          <p:cNvSpPr/>
          <p:nvPr/>
        </p:nvSpPr>
        <p:spPr>
          <a:xfrm>
            <a:off x="800280" y="271944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6" name=""/>
          <p:cNvSpPr/>
          <p:nvPr/>
        </p:nvSpPr>
        <p:spPr>
          <a:xfrm>
            <a:off x="1943280" y="3040200"/>
            <a:ext cx="11430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7" name=""/>
          <p:cNvSpPr/>
          <p:nvPr/>
        </p:nvSpPr>
        <p:spPr>
          <a:xfrm>
            <a:off x="3086280" y="3360600"/>
            <a:ext cx="137160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8" name=""/>
          <p:cNvSpPr/>
          <p:nvPr/>
        </p:nvSpPr>
        <p:spPr>
          <a:xfrm>
            <a:off x="1943280" y="2719440"/>
            <a:ext cx="0" cy="32076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9" name=""/>
          <p:cNvSpPr/>
          <p:nvPr/>
        </p:nvSpPr>
        <p:spPr>
          <a:xfrm>
            <a:off x="3086280" y="3040200"/>
            <a:ext cx="0" cy="32040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0" name=""/>
          <p:cNvSpPr/>
          <p:nvPr/>
        </p:nvSpPr>
        <p:spPr>
          <a:xfrm>
            <a:off x="1943280" y="216360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BBR = UDC Fixed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1" name=""/>
          <p:cNvSpPr/>
          <p:nvPr/>
        </p:nvSpPr>
        <p:spPr>
          <a:xfrm>
            <a:off x="1523880" y="3000240"/>
            <a:ext cx="25146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PPO = UDC Mid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2" name=""/>
          <p:cNvSpPr/>
          <p:nvPr/>
        </p:nvSpPr>
        <p:spPr>
          <a:xfrm>
            <a:off x="4457880" y="3360600"/>
            <a:ext cx="0" cy="2133720"/>
          </a:xfrm>
          <a:prstGeom prst="line">
            <a:avLst/>
          </a:prstGeom>
          <a:ln w="9360">
            <a:solidFill>
              <a:srgbClr val="00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3" name=""/>
          <p:cNvSpPr/>
          <p:nvPr/>
        </p:nvSpPr>
        <p:spPr>
          <a:xfrm>
            <a:off x="4457880" y="2684520"/>
            <a:ext cx="2628720" cy="676080"/>
          </a:xfrm>
          <a:custGeom>
            <a:avLst/>
            <a:gdLst/>
            <a:ahLst/>
            <a:rect l="l" t="t" r="r" b="b"/>
            <a:pathLst>
              <a:path w="1584" h="304">
                <a:moveTo>
                  <a:pt x="0" y="304"/>
                </a:moveTo>
                <a:cubicBezTo>
                  <a:pt x="44" y="284"/>
                  <a:pt x="88" y="264"/>
                  <a:pt x="144" y="256"/>
                </a:cubicBezTo>
                <a:cubicBezTo>
                  <a:pt x="200" y="248"/>
                  <a:pt x="280" y="272"/>
                  <a:pt x="336" y="256"/>
                </a:cubicBezTo>
                <a:cubicBezTo>
                  <a:pt x="392" y="240"/>
                  <a:pt x="416" y="184"/>
                  <a:pt x="480" y="160"/>
                </a:cubicBezTo>
                <a:cubicBezTo>
                  <a:pt x="544" y="136"/>
                  <a:pt x="632" y="128"/>
                  <a:pt x="720" y="112"/>
                </a:cubicBezTo>
                <a:cubicBezTo>
                  <a:pt x="808" y="96"/>
                  <a:pt x="928" y="64"/>
                  <a:pt x="1008" y="64"/>
                </a:cubicBezTo>
                <a:cubicBezTo>
                  <a:pt x="1088" y="64"/>
                  <a:pt x="1128" y="120"/>
                  <a:pt x="1200" y="112"/>
                </a:cubicBezTo>
                <a:cubicBezTo>
                  <a:pt x="1272" y="104"/>
                  <a:pt x="1376" y="32"/>
                  <a:pt x="1440" y="16"/>
                </a:cubicBezTo>
                <a:cubicBezTo>
                  <a:pt x="1504" y="0"/>
                  <a:pt x="1544" y="8"/>
                  <a:pt x="1584" y="16"/>
                </a:cubicBezTo>
              </a:path>
            </a:pathLst>
          </a:custGeom>
          <a:noFill/>
          <a:ln w="9360">
            <a:solidFill>
              <a:srgbClr val="000000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4" name=""/>
          <p:cNvSpPr/>
          <p:nvPr/>
        </p:nvSpPr>
        <p:spPr>
          <a:xfrm>
            <a:off x="5486400" y="2933640"/>
            <a:ext cx="1828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Mid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5" name=""/>
          <p:cNvSpPr/>
          <p:nvPr/>
        </p:nvSpPr>
        <p:spPr>
          <a:xfrm>
            <a:off x="6743880" y="5600880"/>
            <a:ext cx="10285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Time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6" name=""/>
          <p:cNvSpPr/>
          <p:nvPr/>
        </p:nvSpPr>
        <p:spPr>
          <a:xfrm>
            <a:off x="4114800" y="5494320"/>
            <a:ext cx="10288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2005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7" name=""/>
          <p:cNvSpPr/>
          <p:nvPr/>
        </p:nvSpPr>
        <p:spPr>
          <a:xfrm>
            <a:off x="457200" y="152388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8" name=""/>
          <p:cNvSpPr/>
          <p:nvPr/>
        </p:nvSpPr>
        <p:spPr>
          <a:xfrm>
            <a:off x="809640" y="2895480"/>
            <a:ext cx="6324480" cy="0"/>
          </a:xfrm>
          <a:prstGeom prst="line">
            <a:avLst/>
          </a:prstGeom>
          <a:ln w="1908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9" name=""/>
          <p:cNvSpPr/>
          <p:nvPr/>
        </p:nvSpPr>
        <p:spPr>
          <a:xfrm>
            <a:off x="7086600" y="2743200"/>
            <a:ext cx="12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Revenue 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 = BBR – X%)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0" name=""/>
          <p:cNvSpPr/>
          <p:nvPr/>
        </p:nvSpPr>
        <p:spPr>
          <a:xfrm>
            <a:off x="4572000" y="2698920"/>
            <a:ext cx="0" cy="196560"/>
          </a:xfrm>
          <a:prstGeom prst="line">
            <a:avLst/>
          </a:prstGeom>
          <a:ln w="936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1" name=""/>
          <p:cNvSpPr/>
          <p:nvPr/>
        </p:nvSpPr>
        <p:spPr>
          <a:xfrm flipH="1" flipV="1">
            <a:off x="4566960" y="2400480"/>
            <a:ext cx="3240" cy="163440"/>
          </a:xfrm>
          <a:prstGeom prst="line">
            <a:avLst/>
          </a:prstGeom>
          <a:ln w="9360">
            <a:solidFill>
              <a:srgbClr val="000000"/>
            </a:solidFill>
            <a:miter/>
            <a:tailEnd len="sm" type="triangle" w="sm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2" name=""/>
          <p:cNvSpPr/>
          <p:nvPr/>
        </p:nvSpPr>
        <p:spPr>
          <a:xfrm>
            <a:off x="4429080" y="2513160"/>
            <a:ext cx="4572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X%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Illinois Option Pricing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184" name=""/>
          <p:cNvSpPr/>
          <p:nvPr/>
        </p:nvSpPr>
        <p:spPr>
          <a:xfrm>
            <a:off x="228600" y="1371600"/>
            <a:ext cx="914400" cy="92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$/MWh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Cost to Server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5" name=""/>
          <p:cNvSpPr/>
          <p:nvPr/>
        </p:nvSpPr>
        <p:spPr>
          <a:xfrm>
            <a:off x="1028880" y="1546200"/>
            <a:ext cx="0" cy="405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6" name=""/>
          <p:cNvSpPr/>
          <p:nvPr/>
        </p:nvSpPr>
        <p:spPr>
          <a:xfrm>
            <a:off x="914400" y="5494320"/>
            <a:ext cx="6743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7" name=""/>
          <p:cNvSpPr/>
          <p:nvPr/>
        </p:nvSpPr>
        <p:spPr>
          <a:xfrm>
            <a:off x="533520" y="297180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BBR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8" name=""/>
          <p:cNvSpPr/>
          <p:nvPr/>
        </p:nvSpPr>
        <p:spPr>
          <a:xfrm>
            <a:off x="533520" y="384012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PPO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9" name=""/>
          <p:cNvSpPr/>
          <p:nvPr/>
        </p:nvSpPr>
        <p:spPr>
          <a:xfrm>
            <a:off x="2895480" y="5562720"/>
            <a:ext cx="121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BBR–DS–MF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0" name=""/>
          <p:cNvSpPr/>
          <p:nvPr/>
        </p:nvSpPr>
        <p:spPr>
          <a:xfrm>
            <a:off x="1038240" y="3619440"/>
            <a:ext cx="6324480" cy="0"/>
          </a:xfrm>
          <a:prstGeom prst="line">
            <a:avLst/>
          </a:prstGeom>
          <a:ln w="1908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1" name=""/>
          <p:cNvSpPr/>
          <p:nvPr/>
        </p:nvSpPr>
        <p:spPr>
          <a:xfrm>
            <a:off x="7315200" y="3467160"/>
            <a:ext cx="12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Revenue 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 = BBR – X%)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2" name=""/>
          <p:cNvSpPr/>
          <p:nvPr/>
        </p:nvSpPr>
        <p:spPr>
          <a:xfrm>
            <a:off x="7162920" y="5470560"/>
            <a:ext cx="91440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$/MWh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3" name=""/>
          <p:cNvSpPr/>
          <p:nvPr/>
        </p:nvSpPr>
        <p:spPr>
          <a:xfrm>
            <a:off x="1066680" y="3962520"/>
            <a:ext cx="2362320" cy="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4" name=""/>
          <p:cNvSpPr/>
          <p:nvPr/>
        </p:nvSpPr>
        <p:spPr>
          <a:xfrm flipV="1">
            <a:off x="3429000" y="3123720"/>
            <a:ext cx="838080" cy="83844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5" name=""/>
          <p:cNvSpPr/>
          <p:nvPr/>
        </p:nvSpPr>
        <p:spPr>
          <a:xfrm>
            <a:off x="3429000" y="396252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6" name=""/>
          <p:cNvSpPr/>
          <p:nvPr/>
        </p:nvSpPr>
        <p:spPr>
          <a:xfrm>
            <a:off x="4267080" y="3124080"/>
            <a:ext cx="3124440" cy="0"/>
          </a:xfrm>
          <a:prstGeom prst="line">
            <a:avLst/>
          </a:prstGeom>
          <a:ln w="381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7" name=""/>
          <p:cNvSpPr/>
          <p:nvPr/>
        </p:nvSpPr>
        <p:spPr>
          <a:xfrm>
            <a:off x="4038480" y="5562720"/>
            <a:ext cx="121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BBR–DS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8" name=""/>
          <p:cNvSpPr/>
          <p:nvPr/>
        </p:nvSpPr>
        <p:spPr>
          <a:xfrm>
            <a:off x="4267080" y="3124080"/>
            <a:ext cx="0" cy="2362320"/>
          </a:xfrm>
          <a:prstGeom prst="line">
            <a:avLst/>
          </a:prstGeom>
          <a:ln w="9360">
            <a:solidFill>
              <a:srgbClr val="00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9" name=""/>
          <p:cNvSpPr/>
          <p:nvPr/>
        </p:nvSpPr>
        <p:spPr>
          <a:xfrm>
            <a:off x="7315200" y="2895480"/>
            <a:ext cx="137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Costs 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 Without Hedge)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0" name=""/>
          <p:cNvSpPr/>
          <p:nvPr/>
        </p:nvSpPr>
        <p:spPr>
          <a:xfrm>
            <a:off x="2395800" y="1371600"/>
            <a:ext cx="2364840" cy="7344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Recall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: 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PPO = DS + CTC + MV</a:t>
            </a:r>
            <a:br>
              <a:rPr sz="1400"/>
            </a:b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CTC = BBR - DS - MV - MF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Illinois Option Pricing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02" name=""/>
          <p:cNvSpPr/>
          <p:nvPr/>
        </p:nvSpPr>
        <p:spPr>
          <a:xfrm>
            <a:off x="228600" y="1371600"/>
            <a:ext cx="914400" cy="920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$/MWh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Cost to Server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3" name=""/>
          <p:cNvSpPr/>
          <p:nvPr/>
        </p:nvSpPr>
        <p:spPr>
          <a:xfrm>
            <a:off x="1028880" y="1546200"/>
            <a:ext cx="0" cy="405468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4" name=""/>
          <p:cNvSpPr/>
          <p:nvPr/>
        </p:nvSpPr>
        <p:spPr>
          <a:xfrm>
            <a:off x="914400" y="5494320"/>
            <a:ext cx="6743880" cy="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5" name=""/>
          <p:cNvSpPr/>
          <p:nvPr/>
        </p:nvSpPr>
        <p:spPr>
          <a:xfrm>
            <a:off x="533520" y="2971800"/>
            <a:ext cx="68580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BBR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6" name=""/>
          <p:cNvSpPr/>
          <p:nvPr/>
        </p:nvSpPr>
        <p:spPr>
          <a:xfrm>
            <a:off x="533520" y="3840120"/>
            <a:ext cx="60948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PPO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7" name=""/>
          <p:cNvSpPr/>
          <p:nvPr/>
        </p:nvSpPr>
        <p:spPr>
          <a:xfrm>
            <a:off x="2895480" y="5562720"/>
            <a:ext cx="121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BBR–DS–MF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8" name=""/>
          <p:cNvSpPr/>
          <p:nvPr/>
        </p:nvSpPr>
        <p:spPr>
          <a:xfrm>
            <a:off x="1038240" y="3619440"/>
            <a:ext cx="6324480" cy="0"/>
          </a:xfrm>
          <a:prstGeom prst="line">
            <a:avLst/>
          </a:prstGeom>
          <a:ln w="19080">
            <a:solidFill>
              <a:srgbClr val="0099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9" name=""/>
          <p:cNvSpPr/>
          <p:nvPr/>
        </p:nvSpPr>
        <p:spPr>
          <a:xfrm>
            <a:off x="7315200" y="3467160"/>
            <a:ext cx="129528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Revenue 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 = BBR – X%)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0" name=""/>
          <p:cNvSpPr/>
          <p:nvPr/>
        </p:nvSpPr>
        <p:spPr>
          <a:xfrm>
            <a:off x="7162920" y="5470560"/>
            <a:ext cx="914400" cy="55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$/MWh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MV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1" name=""/>
          <p:cNvSpPr/>
          <p:nvPr/>
        </p:nvSpPr>
        <p:spPr>
          <a:xfrm>
            <a:off x="1066680" y="3962520"/>
            <a:ext cx="2362320" cy="0"/>
          </a:xfrm>
          <a:prstGeom prst="line">
            <a:avLst/>
          </a:prstGeom>
          <a:ln w="284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2" name=""/>
          <p:cNvSpPr/>
          <p:nvPr/>
        </p:nvSpPr>
        <p:spPr>
          <a:xfrm flipV="1">
            <a:off x="3429000" y="3123720"/>
            <a:ext cx="838080" cy="838440"/>
          </a:xfrm>
          <a:prstGeom prst="line">
            <a:avLst/>
          </a:prstGeom>
          <a:ln w="284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3" name=""/>
          <p:cNvSpPr/>
          <p:nvPr/>
        </p:nvSpPr>
        <p:spPr>
          <a:xfrm>
            <a:off x="3429000" y="3962520"/>
            <a:ext cx="0" cy="1523880"/>
          </a:xfrm>
          <a:prstGeom prst="line">
            <a:avLst/>
          </a:prstGeom>
          <a:ln w="9360">
            <a:solidFill>
              <a:srgbClr val="00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4" name=""/>
          <p:cNvSpPr/>
          <p:nvPr/>
        </p:nvSpPr>
        <p:spPr>
          <a:xfrm>
            <a:off x="4267080" y="3124080"/>
            <a:ext cx="3124440" cy="0"/>
          </a:xfrm>
          <a:prstGeom prst="line">
            <a:avLst/>
          </a:prstGeom>
          <a:ln w="2844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5" name=""/>
          <p:cNvSpPr/>
          <p:nvPr/>
        </p:nvSpPr>
        <p:spPr>
          <a:xfrm>
            <a:off x="4038480" y="5562720"/>
            <a:ext cx="121932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BBR–DS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6" name=""/>
          <p:cNvSpPr/>
          <p:nvPr/>
        </p:nvSpPr>
        <p:spPr>
          <a:xfrm>
            <a:off x="4267080" y="3124080"/>
            <a:ext cx="0" cy="2362320"/>
          </a:xfrm>
          <a:prstGeom prst="line">
            <a:avLst/>
          </a:prstGeom>
          <a:ln w="9360">
            <a:solidFill>
              <a:srgbClr val="000000"/>
            </a:solidFill>
            <a:prstDash val="lgDash"/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7" name=""/>
          <p:cNvSpPr/>
          <p:nvPr/>
        </p:nvSpPr>
        <p:spPr>
          <a:xfrm>
            <a:off x="7315200" y="2895480"/>
            <a:ext cx="137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Costs 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 Without Hedge)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8" name=""/>
          <p:cNvSpPr/>
          <p:nvPr/>
        </p:nvSpPr>
        <p:spPr>
          <a:xfrm>
            <a:off x="1295280" y="4419720"/>
            <a:ext cx="1752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Buy Call Option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9" name=""/>
          <p:cNvSpPr/>
          <p:nvPr/>
        </p:nvSpPr>
        <p:spPr>
          <a:xfrm flipV="1">
            <a:off x="2286000" y="4038120"/>
            <a:ext cx="1066680" cy="38124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0" name=""/>
          <p:cNvSpPr/>
          <p:nvPr/>
        </p:nvSpPr>
        <p:spPr>
          <a:xfrm>
            <a:off x="3124080" y="2362320"/>
            <a:ext cx="1752840" cy="27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Sell Call Option here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1" name=""/>
          <p:cNvSpPr/>
          <p:nvPr/>
        </p:nvSpPr>
        <p:spPr>
          <a:xfrm>
            <a:off x="3809880" y="2666880"/>
            <a:ext cx="381240" cy="457200"/>
          </a:xfrm>
          <a:prstGeom prst="line">
            <a:avLst/>
          </a:prstGeom>
          <a:ln w="12600">
            <a:solidFill>
              <a:srgbClr val="000000"/>
            </a:solidFill>
            <a:miter/>
            <a:tailEnd len="med" type="triangle" w="lg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2" name=""/>
          <p:cNvSpPr/>
          <p:nvPr/>
        </p:nvSpPr>
        <p:spPr>
          <a:xfrm>
            <a:off x="1066680" y="3962520"/>
            <a:ext cx="6324840" cy="0"/>
          </a:xfrm>
          <a:prstGeom prst="line">
            <a:avLst/>
          </a:prstGeom>
          <a:ln w="3816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t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3" name=""/>
          <p:cNvSpPr/>
          <p:nvPr/>
        </p:nvSpPr>
        <p:spPr>
          <a:xfrm>
            <a:off x="7315200" y="3962520"/>
            <a:ext cx="1371600" cy="459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75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Enron Costs </a:t>
            </a:r>
            <a:br>
              <a:rPr sz="1200"/>
            </a:b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( With Hedge)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6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Pricing and Curve Selection</a:t>
            </a:r>
            <a:endParaRPr b="1" lang="en-US" sz="36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pic>
        <p:nvPicPr>
          <p:cNvPr id="225" name="" descr=""/>
          <p:cNvPicPr/>
          <p:nvPr/>
        </p:nvPicPr>
        <p:blipFill>
          <a:blip r:embed="rId1"/>
          <a:stretch/>
        </p:blipFill>
        <p:spPr>
          <a:xfrm>
            <a:off x="762120" y="1066680"/>
            <a:ext cx="7162560" cy="537228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" name=""/>
          <p:cNvSpPr/>
          <p:nvPr/>
        </p:nvSpPr>
        <p:spPr>
          <a:xfrm>
            <a:off x="0" y="0"/>
            <a:ext cx="9144000" cy="3733920"/>
          </a:xfrm>
          <a:prstGeom prst="rect">
            <a:avLst/>
          </a:prstGeom>
          <a:gradFill rotWithShape="0">
            <a:gsLst>
              <a:gs pos="0">
                <a:srgbClr val="339966"/>
              </a:gs>
              <a:gs pos="100000">
                <a:srgbClr val="030906"/>
              </a:gs>
            </a:gsLst>
            <a:lin ang="10800000"/>
          </a:gra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7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60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Illinois Market</a:t>
            </a:r>
            <a:endParaRPr b="1" lang="en-US" sz="60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28" name="PlaceHolder 2"/>
          <p:cNvSpPr>
            <a:spLocks noGrp="1"/>
          </p:cNvSpPr>
          <p:nvPr>
            <p:ph type="subTitle"/>
          </p:nvPr>
        </p:nvSpPr>
        <p:spPr>
          <a:xfrm>
            <a:off x="1371600" y="3886200"/>
            <a:ext cx="6400800" cy="17524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Marc L. Ulrich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Guy Sharfman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indent="0" algn="ctr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Jay Lewis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ComEd Proposals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0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ComEd sent a letter to the Illinois Commerce Commission (ICC) proposing…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Large Users (400+ kW)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Phase out existing PPO and BBR after 2004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Pass-through day-ahead real-time beginning 2005 as only ComEd power rate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Restrict PPO to CTC&gt;0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99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Mass Market (400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  <a:ea typeface="Arial"/>
              </a:rPr>
              <a:t>–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  <a:ea typeface="Tahoma"/>
              </a:rPr>
              <a:t> kW)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  <a:ea typeface="Tahoma"/>
              </a:rPr>
              <a:t>Avoid California-style rate shock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  <a:ea typeface="Tahoma"/>
              </a:rPr>
              <a:t>Provide specific fixed price service between 2005-2008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143000" indent="-228600">
              <a:spcBef>
                <a:spcPts val="451"/>
              </a:spcBef>
              <a:buClr>
                <a:srgbClr val="000000"/>
              </a:buClr>
              <a:buFont typeface="Tahoma"/>
              <a:buChar char="•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  <a:ea typeface="Tahoma"/>
              </a:rPr>
              <a:t>Perhaps specific fixed price will have annual price escalation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ComEd Existing Book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graphicFrame>
        <p:nvGraphicFramePr>
          <p:cNvPr id="232" name=""/>
          <p:cNvGraphicFramePr/>
          <p:nvPr/>
        </p:nvGraphicFramePr>
        <p:xfrm>
          <a:off x="228600" y="1828800"/>
          <a:ext cx="8686800" cy="25034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28600" y="1828800"/>
                    <a:ext cx="8686800" cy="25034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Possible Responses to ComEd Proposal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5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80880" indent="-3808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 encourage discussions of improving the wholesale market and services with an eye toward avoiding CA like events.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0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0880" indent="-3808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Solutions need to be ones that market participants can manage risk.  Solutions that allow us to hedge risk.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219320" indent="-304920">
              <a:spcBef>
                <a:spcPts val="400"/>
              </a:spcBef>
              <a:buClr>
                <a:srgbClr val="000000"/>
              </a:buClr>
              <a:buFont typeface="Tahoma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Establishment of RTO/ISO with liquid wholesale services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219320" indent="-304920">
              <a:spcBef>
                <a:spcPts val="400"/>
              </a:spcBef>
              <a:buClr>
                <a:srgbClr val="000000"/>
              </a:buClr>
              <a:buFont typeface="Tahoma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Zero CTCs or flat CTCs at some rate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219320" indent="-304920">
              <a:spcBef>
                <a:spcPts val="400"/>
              </a:spcBef>
              <a:buClr>
                <a:srgbClr val="000000"/>
              </a:buClr>
              <a:buFont typeface="Tahoma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Real-Time-Pricing (RTP) based on a liquid trading hub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219320" indent="-304920">
              <a:spcBef>
                <a:spcPts val="400"/>
              </a:spcBef>
              <a:buClr>
                <a:srgbClr val="000000"/>
              </a:buClr>
              <a:buFont typeface="Tahoma"/>
              <a:buAutoNum type="arabicPeriod"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PPO determined on Cinergy prices updated more frequently (weekly, daily)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219320" indent="0">
              <a:spcBef>
                <a:spcPts val="4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0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0880" indent="-3808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 also support the ability of buying this services through wholesale agreements with ComEd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Possible Responses to ComEd Proposal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7" name="PlaceHolder 2"/>
          <p:cNvSpPr>
            <a:spLocks noGrp="1"/>
          </p:cNvSpPr>
          <p:nvPr>
            <p:ph/>
          </p:nvPr>
        </p:nvSpPr>
        <p:spPr>
          <a:xfrm>
            <a:off x="533520" y="114300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80880" indent="-3808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An example of a wholesale agreement is the Full Requirements Profile Service (FRP) contract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0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0880" indent="-3808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FRP would allow Enron to buy all energy at PPO rates through a wholesale transaction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0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0880" indent="-3808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points we need to ensure are…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00280" indent="-343080">
              <a:spcBef>
                <a:spcPts val="451"/>
              </a:spcBef>
              <a:buClr>
                <a:srgbClr val="3333cc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Tahoma"/>
              </a:rPr>
              <a:t>We want an FRP contract until the end of PPO (12/2004)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00280" indent="-343080">
              <a:spcBef>
                <a:spcPts val="451"/>
              </a:spcBef>
              <a:buClr>
                <a:srgbClr val="3333cc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Tahoma"/>
              </a:rPr>
              <a:t>We want eligibility of customer load that have zero value CTCs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00280" indent="-343080">
              <a:spcBef>
                <a:spcPts val="451"/>
              </a:spcBef>
              <a:buClr>
                <a:srgbClr val="3333cc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Tahoma"/>
              </a:rPr>
              <a:t>We want to add or subtract any amount of customers and their corresponding load at any time (or once a year) to the contract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00280" indent="-343080">
              <a:spcBef>
                <a:spcPts val="451"/>
              </a:spcBef>
              <a:buClr>
                <a:srgbClr val="3333cc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800" strike="noStrike" u="none">
                <a:solidFill>
                  <a:srgbClr val="3333cc"/>
                </a:solidFill>
                <a:effectLst/>
                <a:uFillTx/>
                <a:latin typeface="Tahoma"/>
              </a:rPr>
              <a:t>Transmission and Ancillary are charged in bulk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00280" indent="-343080"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All in commodity price (load shaping)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00280" indent="-343080"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 want a negotiation clause if an RTO/PPO is created but not an out clause if one exists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8002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0880" indent="-380880"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0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8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Possible Responses to ComEd Proposal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239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82296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80880" indent="-3808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 would be happy to provide default service at the right price, however, the right price is probably not one that will be amenable to the ICC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0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0880" indent="-3808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 also prefer not to open legislation HB 362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0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0880" indent="-3808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We probably prefer to avoid ICC hearings also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0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0880" indent="-3808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For all this we would and should support ComEd’s proposal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219320" indent="0">
              <a:spcBef>
                <a:spcPts val="400"/>
              </a:spcBef>
              <a:buNone/>
              <a:tabLst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6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808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Direct Access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685440" y="1066680"/>
            <a:ext cx="807732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fontScale="92500" lnSpcReduction="9999"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Retail Access Implemented: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10/1/99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33% of C &amp; I customers through lottery system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6/1/00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All manufacturing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1/1/01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All C &amp; I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1/1/02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All residential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11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All non-residential customers have direct access.  These customers can choose one of three options…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Benchmark Bundled Rate (BBR) - bundled tariff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Power Purchase Option (PPO) - unbundled, discounted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110000"/>
              </a:lnSpc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Alternative Retail Electric Supplier (ARES)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2" marL="1200240" indent="-285840">
              <a:lnSpc>
                <a:spcPct val="110000"/>
              </a:lnSpc>
              <a:spcBef>
                <a:spcPts val="49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11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To choose either of the last two the customer must be on a delivery service rate (ComEd = RCDS 24 mo. initial term, 12 mo. Renewals)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76212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Rate Components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“Residual CTC” means the CTC rate depends on the value of other components, mainly the market value (MV) of generation (a.k.a. Lost Revenue Method)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Transition Charges are calculated as…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lnSpc>
                <a:spcPct val="90000"/>
              </a:lnSpc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CTC = BBR - DS - MV - MF 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CTC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= Customer Transition Charge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BBR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= Bundled Base Rate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DS 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= Delivery Service (T&amp;D)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MV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= Market Value of Generation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3" marL="1600200" indent="-228600">
              <a:lnSpc>
                <a:spcPct val="90000"/>
              </a:lnSpc>
              <a:spcBef>
                <a:spcPts val="349"/>
              </a:spcBef>
              <a:buNone/>
              <a:tabLst>
                <a:tab algn="l" pos="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MF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= Mitigation Factor (Mandatory Discount)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BBR, DS, and MF are predetermined fixed components and therefore the CTC varies inversely with MV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resulting CTC calculation (revised each March) is used for PPO and ARES bill calculations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76212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Rate Components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Mitigation Factor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Greater of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mills/kWh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Percent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Till 2003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5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8%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2003-04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5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10%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2005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6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11%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2006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  9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12%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lnSpc>
                <a:spcPct val="90000"/>
              </a:lnSpc>
              <a:spcBef>
                <a:spcPts val="4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ComEd’s Customer Class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685440" y="1066680"/>
            <a:ext cx="746748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Small Customers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0 - 25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kW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25 - 100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kW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100 - 400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400 -  800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800 - 1,000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1,000 - 3,000 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Large Customers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3,000 - 6,000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6,000 - 10,000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Clr>
                <a:srgbClr val="000000"/>
              </a:buClr>
              <a:buFont typeface="Tahoma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10,000+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kW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5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Small and Large Customer CTC’s are calculated differently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76212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Rate Components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The MV component shows up in the CTC and the PPO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PPO is calculated as…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lvl="1" marL="743040" indent="-285840">
              <a:spcBef>
                <a:spcPts val="45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18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PPO = DS + CTC + MV</a:t>
            </a:r>
            <a:endParaRPr b="0" lang="en-US" sz="18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  <a:p>
            <a:pPr marL="343080" indent="0">
              <a:lnSpc>
                <a:spcPct val="90000"/>
              </a:lnSpc>
              <a:spcBef>
                <a:spcPts val="4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sp>
        <p:nvSpPr>
          <p:cNvPr id="42" name=""/>
          <p:cNvSpPr/>
          <p:nvPr/>
        </p:nvSpPr>
        <p:spPr>
          <a:xfrm>
            <a:off x="4572000" y="3200400"/>
            <a:ext cx="3886200" cy="2895480"/>
          </a:xfrm>
          <a:prstGeom prst="rect">
            <a:avLst/>
          </a:prstGeom>
          <a:solidFill>
            <a:srgbClr val="c0c0c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Small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CTC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= BBR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- DS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- MV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- MF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PPO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= DS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+ CTC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+ MV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Where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MV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CL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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MV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380880" y="3200400"/>
            <a:ext cx="3733920" cy="2895480"/>
          </a:xfrm>
          <a:prstGeom prst="rect">
            <a:avLst/>
          </a:prstGeom>
          <a:solidFill>
            <a:srgbClr val="c0c0c0">
              <a:alpha val="50000"/>
            </a:srgbClr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Large Customers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CTC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= BBR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- DS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- MV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- MF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3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PPO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= DS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+ CTC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+ MV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so,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PPO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i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= BBR - MF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85800" y="151920"/>
            <a:ext cx="7772400" cy="8384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ff"/>
                </a:solidFill>
                <a:effectLst/>
                <a:uFillTx/>
                <a:latin typeface="Tahoma"/>
              </a:rPr>
              <a:t>Market Value Calculation</a:t>
            </a:r>
            <a:endParaRPr b="1" lang="en-US" sz="2800" strike="noStrike" u="none">
              <a:solidFill>
                <a:srgbClr val="ffffff"/>
              </a:solidFill>
              <a:effectLst/>
              <a:uFillTx/>
              <a:latin typeface="Tahoma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/>
          </p:nvPr>
        </p:nvSpPr>
        <p:spPr>
          <a:xfrm>
            <a:off x="685800" y="1066680"/>
            <a:ext cx="7772400" cy="5029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499"/>
              </a:spcBef>
              <a:buClr>
                <a:srgbClr val="000000"/>
              </a:buClr>
              <a:buFont typeface="Tahoma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Market value calculations are as simple as Price times Quantity (P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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Q) 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ahoma"/>
            </a:endParaRPr>
          </a:p>
        </p:txBody>
      </p:sp>
      <p:grpSp>
        <p:nvGrpSpPr>
          <p:cNvPr id="46" name=""/>
          <p:cNvGrpSpPr/>
          <p:nvPr/>
        </p:nvGrpSpPr>
        <p:grpSpPr>
          <a:xfrm>
            <a:off x="457200" y="1905120"/>
            <a:ext cx="4038120" cy="2450520"/>
            <a:chOff x="457200" y="1905120"/>
            <a:chExt cx="4038120" cy="2450520"/>
          </a:xfrm>
        </p:grpSpPr>
        <p:sp>
          <p:nvSpPr>
            <p:cNvPr id="47" name=""/>
            <p:cNvSpPr/>
            <p:nvPr/>
          </p:nvSpPr>
          <p:spPr>
            <a:xfrm>
              <a:off x="1020600" y="4078800"/>
              <a:ext cx="2723040" cy="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8" name=""/>
            <p:cNvSpPr/>
            <p:nvPr/>
          </p:nvSpPr>
          <p:spPr>
            <a:xfrm>
              <a:off x="1020600" y="2094120"/>
              <a:ext cx="0" cy="198432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49" name=""/>
            <p:cNvSpPr/>
            <p:nvPr/>
          </p:nvSpPr>
          <p:spPr>
            <a:xfrm>
              <a:off x="1114560" y="4078800"/>
              <a:ext cx="338076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Jan   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Dec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0" name=""/>
            <p:cNvSpPr/>
            <p:nvPr/>
          </p:nvSpPr>
          <p:spPr>
            <a:xfrm>
              <a:off x="457200" y="1905120"/>
              <a:ext cx="3754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P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1" name=""/>
            <p:cNvSpPr/>
            <p:nvPr/>
          </p:nvSpPr>
          <p:spPr>
            <a:xfrm>
              <a:off x="1208160" y="2566440"/>
              <a:ext cx="2253600" cy="1244160"/>
            </a:xfrm>
            <a:custGeom>
              <a:avLst/>
              <a:gdLst/>
              <a:ahLst/>
              <a:rect l="l" t="t" r="r" b="b"/>
              <a:pathLst>
                <a:path w="1152" h="632">
                  <a:moveTo>
                    <a:pt x="0" y="632"/>
                  </a:moveTo>
                  <a:cubicBezTo>
                    <a:pt x="168" y="324"/>
                    <a:pt x="336" y="16"/>
                    <a:pt x="528" y="8"/>
                  </a:cubicBezTo>
                  <a:cubicBezTo>
                    <a:pt x="720" y="0"/>
                    <a:pt x="1048" y="488"/>
                    <a:pt x="1152" y="584"/>
                  </a:cubicBezTo>
                </a:path>
              </a:pathLst>
            </a:custGeom>
            <a:noFill/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52" name=""/>
          <p:cNvSpPr/>
          <p:nvPr/>
        </p:nvSpPr>
        <p:spPr>
          <a:xfrm>
            <a:off x="838080" y="4572000"/>
            <a:ext cx="7620120" cy="160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 fontScale="85000" lnSpcReduction="9999"/>
          </a:bodyPr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sng">
                <a:solidFill>
                  <a:srgbClr val="000000"/>
                </a:solidFill>
                <a:effectLst/>
                <a:uFillTx/>
                <a:latin typeface="Tahoma"/>
              </a:rPr>
              <a:t>Market Value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Customer A (LLF)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$35.13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&gt; Class Avg.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Customer B (HLF)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$21.06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&lt; Class Avg.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Customer C (Class Avg.)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   $26.07 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Tahoma"/>
              </a:rPr>
              <a:t>= Class Avg.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4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53" name=""/>
          <p:cNvGrpSpPr/>
          <p:nvPr/>
        </p:nvGrpSpPr>
        <p:grpSpPr>
          <a:xfrm>
            <a:off x="4114800" y="2057400"/>
            <a:ext cx="4092480" cy="2391480"/>
            <a:chOff x="4114800" y="2057400"/>
            <a:chExt cx="4092480" cy="2391480"/>
          </a:xfrm>
        </p:grpSpPr>
        <p:sp>
          <p:nvSpPr>
            <p:cNvPr id="54" name=""/>
            <p:cNvSpPr/>
            <p:nvPr/>
          </p:nvSpPr>
          <p:spPr>
            <a:xfrm>
              <a:off x="4660920" y="4172040"/>
              <a:ext cx="2646360" cy="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5" name=""/>
            <p:cNvSpPr/>
            <p:nvPr/>
          </p:nvSpPr>
          <p:spPr>
            <a:xfrm>
              <a:off x="4660920" y="2241720"/>
              <a:ext cx="0" cy="1930320"/>
            </a:xfrm>
            <a:prstGeom prst="line">
              <a:avLst/>
            </a:prstGeom>
            <a:ln w="2844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6" name=""/>
            <p:cNvSpPr/>
            <p:nvPr/>
          </p:nvSpPr>
          <p:spPr>
            <a:xfrm>
              <a:off x="4753080" y="4172040"/>
              <a:ext cx="28368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Jan   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	</a:t>
              </a: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             Dec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7" name=""/>
            <p:cNvSpPr/>
            <p:nvPr/>
          </p:nvSpPr>
          <p:spPr>
            <a:xfrm>
              <a:off x="4114800" y="2057400"/>
              <a:ext cx="36360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1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Q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8" name=""/>
            <p:cNvSpPr/>
            <p:nvPr/>
          </p:nvSpPr>
          <p:spPr>
            <a:xfrm>
              <a:off x="4889520" y="2681280"/>
              <a:ext cx="2189160" cy="1211400"/>
            </a:xfrm>
            <a:custGeom>
              <a:avLst/>
              <a:gdLst/>
              <a:ahLst/>
              <a:rect l="l" t="t" r="r" b="b"/>
              <a:pathLst>
                <a:path w="1152" h="632">
                  <a:moveTo>
                    <a:pt x="0" y="632"/>
                  </a:moveTo>
                  <a:cubicBezTo>
                    <a:pt x="168" y="324"/>
                    <a:pt x="336" y="16"/>
                    <a:pt x="528" y="8"/>
                  </a:cubicBezTo>
                  <a:cubicBezTo>
                    <a:pt x="720" y="0"/>
                    <a:pt x="1048" y="488"/>
                    <a:pt x="1152" y="584"/>
                  </a:cubicBezTo>
                </a:path>
              </a:pathLst>
            </a:custGeom>
            <a:noFill/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59" name=""/>
            <p:cNvSpPr/>
            <p:nvPr/>
          </p:nvSpPr>
          <p:spPr>
            <a:xfrm>
              <a:off x="6477120" y="3733920"/>
              <a:ext cx="11206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A (LLF)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0" name=""/>
            <p:cNvSpPr/>
            <p:nvPr/>
          </p:nvSpPr>
          <p:spPr>
            <a:xfrm>
              <a:off x="4792680" y="2705040"/>
              <a:ext cx="2354400" cy="0"/>
            </a:xfrm>
            <a:prstGeom prst="line">
              <a:avLst/>
            </a:prstGeom>
            <a:ln w="9360">
              <a:solidFill>
                <a:srgbClr val="000000"/>
              </a:solidFill>
              <a:miter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-46800" bIns="-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1" name=""/>
            <p:cNvSpPr/>
            <p:nvPr/>
          </p:nvSpPr>
          <p:spPr>
            <a:xfrm>
              <a:off x="6781680" y="2438280"/>
              <a:ext cx="76212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B(HLF)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2" name=""/>
            <p:cNvSpPr/>
            <p:nvPr/>
          </p:nvSpPr>
          <p:spPr>
            <a:xfrm>
              <a:off x="4794120" y="2697120"/>
              <a:ext cx="2386080" cy="685800"/>
            </a:xfrm>
            <a:custGeom>
              <a:avLst/>
              <a:gdLst/>
              <a:ahLst/>
              <a:rect l="l" t="t" r="r" b="b"/>
              <a:pathLst>
                <a:path w="1152" h="632">
                  <a:moveTo>
                    <a:pt x="0" y="632"/>
                  </a:moveTo>
                  <a:cubicBezTo>
                    <a:pt x="168" y="324"/>
                    <a:pt x="336" y="16"/>
                    <a:pt x="528" y="8"/>
                  </a:cubicBezTo>
                  <a:cubicBezTo>
                    <a:pt x="720" y="0"/>
                    <a:pt x="1048" y="488"/>
                    <a:pt x="1152" y="584"/>
                  </a:cubicBezTo>
                </a:path>
              </a:pathLst>
            </a:custGeom>
            <a:noFill/>
            <a:ln w="9360">
              <a:solidFill>
                <a:srgbClr val="000000"/>
              </a:solidFill>
              <a:round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ctr">
              <a:noAutofit/>
            </a:bodyPr>
            <a:p>
              <a:endPara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  <p:sp>
          <p:nvSpPr>
            <p:cNvPr id="63" name=""/>
            <p:cNvSpPr/>
            <p:nvPr/>
          </p:nvSpPr>
          <p:spPr>
            <a:xfrm>
              <a:off x="7086600" y="3048120"/>
              <a:ext cx="1120680" cy="2768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lIns="90000" rIns="90000" tIns="46800" bIns="46800" anchor="t">
              <a:spAutoFit/>
            </a:bodyPr>
            <a:p>
              <a:pPr>
                <a:spcBef>
                  <a:spcPts val="751"/>
                </a:spcBef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1200" strike="noStrike" u="none">
                  <a:solidFill>
                    <a:srgbClr val="000000"/>
                  </a:solidFill>
                  <a:effectLst/>
                  <a:uFillTx/>
                  <a:latin typeface="Times New Roman"/>
                </a:rPr>
                <a:t>C (Class)</a:t>
              </a:r>
              <a:endParaRPr b="0" lang="en-US" sz="12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1984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2001-02-12T16:55:15Z</dcterms:created>
  <dc:creator>Marc L. Ulrich</dc:creator>
  <dc:description/>
  <dc:language>en-US</dc:language>
  <cp:lastModifiedBy>Marc Ulrich</cp:lastModifiedBy>
  <cp:lastPrinted>2001-03-19T19:15:06Z</cp:lastPrinted>
  <dcterms:modified xsi:type="dcterms:W3CDTF">2001-05-16T09:57:10Z</dcterms:modified>
  <cp:revision>59</cp:revision>
  <dc:subject/>
  <dc:title>No Slide Title</dc:title>
</cp:coreProperties>
</file>