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089733D-E2CC-44D8-B3D5-CDDB9DC78354}"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380C50C-0706-4D08-93B0-F7B7902A6F6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CE26176-61CE-4647-8B76-65040CC10643}"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933960" y="640080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D700E4-90BE-4144-A28B-2E15D2624A0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5" name=""/>
          <p:cNvGraphicFramePr/>
          <p:nvPr/>
        </p:nvGraphicFramePr>
        <p:xfrm>
          <a:off x="457200" y="380880"/>
          <a:ext cx="1125360" cy="1189080"/>
        </p:xfrm>
        <a:graphic>
          <a:graphicData uri="http://schemas.openxmlformats.org/presentationml/2006/ole">
            <p:oleObj r:id="rId2" spid="">
              <p:embed/>
              <p:pic>
                <p:nvPicPr>
                  <p:cNvPr id="6" name="" descr=""/>
                  <p:cNvPicPr/>
                  <p:nvPr/>
                </p:nvPicPr>
                <p:blipFill>
                  <a:blip r:embed="rId3"/>
                  <a:stretch/>
                </p:blipFill>
                <p:spPr>
                  <a:xfrm>
                    <a:off x="457200" y="380880"/>
                    <a:ext cx="1125360" cy="118908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1066680" y="5331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sz="4400" strike="noStrike" u="none">
                <a:solidFill>
                  <a:srgbClr val="000000"/>
                </a:solidFill>
                <a:effectLst/>
                <a:uFillTx/>
                <a:latin typeface="Times New Roman"/>
              </a:rPr>
              <a:t>Fletcher School of Law and Diplomacy</a:t>
            </a:r>
            <a:br>
              <a:rPr sz="4400"/>
            </a:br>
            <a:endParaRPr b="0" lang="en-US" sz="4400" strike="noStrike" u="none">
              <a:solidFill>
                <a:srgbClr val="000000"/>
              </a:solidFill>
              <a:effectLst/>
              <a:uFillTx/>
              <a:latin typeface="Times New Roman"/>
            </a:endParaRPr>
          </a:p>
        </p:txBody>
      </p:sp>
      <p:sp>
        <p:nvSpPr>
          <p:cNvPr id="12" name="PlaceHolder 2"/>
          <p:cNvSpPr>
            <a:spLocks noGrp="1"/>
          </p:cNvSpPr>
          <p:nvPr>
            <p:ph type="subTitle"/>
          </p:nvPr>
        </p:nvSpPr>
        <p:spPr>
          <a:xfrm>
            <a:off x="533520" y="2286000"/>
            <a:ext cx="8076960" cy="1752480"/>
          </a:xfrm>
          <a:prstGeom prst="rect">
            <a:avLst/>
          </a:prstGeom>
          <a:noFill/>
          <a:ln w="0">
            <a:noFill/>
          </a:ln>
        </p:spPr>
        <p:txBody>
          <a:bodyPr lIns="90000" rIns="90000" tIns="46800" bIns="46800" anchor="t">
            <a:noAutofit/>
          </a:bodyPr>
          <a:p>
            <a:pPr indent="0" algn="ctr">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International Environment and Resource Policy Program</a:t>
            </a:r>
            <a:br>
              <a:rPr sz="4000"/>
            </a:br>
            <a:endParaRPr b="0" lang="en-US" sz="4400" strike="noStrike" u="none">
              <a:solidFill>
                <a:srgbClr val="000000"/>
              </a:solidFill>
              <a:effectLst/>
              <a:uFillTx/>
              <a:latin typeface="Times New Roman"/>
            </a:endParaRPr>
          </a:p>
        </p:txBody>
      </p:sp>
      <p:sp>
        <p:nvSpPr>
          <p:cNvPr id="13" name=""/>
          <p:cNvSpPr/>
          <p:nvPr/>
        </p:nvSpPr>
        <p:spPr>
          <a:xfrm>
            <a:off x="2286000" y="5486400"/>
            <a:ext cx="6400800" cy="1752480"/>
          </a:xfrm>
          <a:prstGeom prst="rect">
            <a:avLst/>
          </a:prstGeom>
          <a:noFill/>
          <a:ln w="0">
            <a:noFill/>
          </a:ln>
        </p:spPr>
        <p:style>
          <a:lnRef idx="0"/>
          <a:fillRef idx="0"/>
          <a:effectRef idx="0"/>
          <a:fontRef idx="minor"/>
        </p:style>
        <p:txBody>
          <a:bodyPr lIns="90000" rIns="90000" tIns="46800" bIns="46800" anchor="t">
            <a:noAutofit/>
          </a:bodyPr>
          <a:p>
            <a:pPr algn="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Laura Karch</a:t>
            </a:r>
            <a:endParaRPr b="0" lang="en-US" sz="2000" strike="noStrike" u="none">
              <a:solidFill>
                <a:srgbClr val="000000"/>
              </a:solidFill>
              <a:effectLst/>
              <a:uFillTx/>
              <a:latin typeface="Times New Roman"/>
            </a:endParaRPr>
          </a:p>
          <a:p>
            <a:pPr algn="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Associate Director</a:t>
            </a:r>
            <a:endParaRPr b="0" lang="en-US" sz="2000" strike="noStrike" u="none">
              <a:solidFill>
                <a:srgbClr val="000000"/>
              </a:solidFill>
              <a:effectLst/>
              <a:uFillTx/>
              <a:latin typeface="Times New Roman"/>
            </a:endParaRPr>
          </a:p>
          <a:p>
            <a:pPr algn="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Office of External Relations</a:t>
            </a:r>
            <a:endParaRPr b="0" lang="en-US" sz="2000" strike="noStrike" u="none">
              <a:solidFill>
                <a:srgbClr val="000000"/>
              </a:solidFill>
              <a:effectLst/>
              <a:uFillTx/>
              <a:latin typeface="Times New Roman"/>
            </a:endParaRPr>
          </a:p>
          <a:p>
            <a:pPr algn="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January 27, 2000</a:t>
            </a:r>
            <a:endParaRPr b="0" lang="en-US" sz="2000" strike="noStrike" u="none">
              <a:solidFill>
                <a:srgbClr val="000000"/>
              </a:solidFill>
              <a:effectLst/>
              <a:uFillTx/>
              <a:latin typeface="Times New Roman"/>
            </a:endParaRPr>
          </a:p>
        </p:txBody>
      </p:sp>
      <p:graphicFrame>
        <p:nvGraphicFramePr>
          <p:cNvPr id="14" name=""/>
          <p:cNvGraphicFramePr/>
          <p:nvPr/>
        </p:nvGraphicFramePr>
        <p:xfrm>
          <a:off x="457200" y="380880"/>
          <a:ext cx="1125360" cy="1189080"/>
        </p:xfrm>
        <a:graphic>
          <a:graphicData uri="http://schemas.openxmlformats.org/presentationml/2006/ole">
            <p:oleObj r:id="rId1" spid="">
              <p:embed/>
              <p:pic>
                <p:nvPicPr>
                  <p:cNvPr id="15" name="" descr=""/>
                  <p:cNvPicPr/>
                  <p:nvPr/>
                </p:nvPicPr>
                <p:blipFill>
                  <a:blip r:embed="rId2"/>
                  <a:stretch/>
                </p:blipFill>
                <p:spPr>
                  <a:xfrm>
                    <a:off x="457200" y="380880"/>
                    <a:ext cx="1125360" cy="1189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40" name=""/>
          <p:cNvSpPr/>
          <p:nvPr/>
        </p:nvSpPr>
        <p:spPr>
          <a:xfrm>
            <a:off x="304920" y="2133720"/>
            <a:ext cx="8305560" cy="3993480"/>
          </a:xfrm>
          <a:prstGeom prst="rect">
            <a:avLst/>
          </a:prstGeom>
          <a:noFill/>
          <a:ln w="0">
            <a:noFill/>
          </a:ln>
        </p:spPr>
        <p:style>
          <a:lnRef idx="0"/>
          <a:fillRef idx="0"/>
          <a:effectRef idx="0"/>
          <a:fontRef idx="minor"/>
        </p:style>
        <p:txBody>
          <a:bodyPr lIns="90000" rIns="90000" tIns="46800" bIns="46800" anchor="t">
            <a:spAutoFit/>
          </a:bodyPr>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Fletcher’s </a:t>
            </a:r>
            <a:r>
              <a:rPr b="1" lang="en-US" sz="1600" strike="noStrike" u="none">
                <a:solidFill>
                  <a:srgbClr val="000000"/>
                </a:solidFill>
                <a:effectLst/>
                <a:uFillTx/>
                <a:latin typeface="Times New Roman"/>
              </a:rPr>
              <a:t>International Environment and Resource Policy</a:t>
            </a:r>
            <a:r>
              <a:rPr b="0" lang="en-US" sz="1600" strike="noStrike" u="none">
                <a:solidFill>
                  <a:srgbClr val="000000"/>
                </a:solidFill>
                <a:effectLst/>
                <a:uFillTx/>
                <a:latin typeface="Times New Roman"/>
              </a:rPr>
              <a:t> program focuses on the link </a:t>
            </a:r>
            <a:endParaRPr b="0" lang="en-US" sz="1600" strike="noStrike" u="none">
              <a:solidFill>
                <a:srgbClr val="000000"/>
              </a:solidFill>
              <a:effectLst/>
              <a:uFillTx/>
              <a:latin typeface="Times New Roman"/>
            </a:endParaRPr>
          </a:p>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between industry and the environment, with a major emphasis on translating the scientific basis </a:t>
            </a:r>
            <a:endParaRPr b="0" lang="en-US" sz="1600" strike="noStrike" u="none">
              <a:solidFill>
                <a:srgbClr val="000000"/>
              </a:solidFill>
              <a:effectLst/>
              <a:uFillTx/>
              <a:latin typeface="Times New Roman"/>
            </a:endParaRPr>
          </a:p>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environmental concern into policies, techniques and strategies.  </a:t>
            </a:r>
            <a:endParaRPr b="0" lang="en-US" sz="1600" strike="noStrike" u="none">
              <a:solidFill>
                <a:srgbClr val="000000"/>
              </a:solidFill>
              <a:effectLst/>
              <a:uFillTx/>
              <a:latin typeface="Times New Roman"/>
            </a:endParaRPr>
          </a:p>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3999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program addresses legal, security, scientific, economic and diplomatic issues that inform the policy- and treaty-making process.  </a:t>
            </a:r>
            <a:endParaRPr b="0" lang="en-US" sz="1600" strike="noStrike" u="none">
              <a:solidFill>
                <a:srgbClr val="000000"/>
              </a:solidFill>
              <a:effectLst/>
              <a:uFillTx/>
              <a:latin typeface="Times New Roman"/>
            </a:endParaRPr>
          </a:p>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3999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IERP seeks, through its curriculum and outreach activities, to incorporate multinational corporations in the search for strategic and sustainable solutions to environmental problems.  </a:t>
            </a:r>
            <a:endParaRPr b="0" lang="en-US" sz="1600" strike="noStrike" u="none">
              <a:solidFill>
                <a:srgbClr val="000000"/>
              </a:solidFill>
              <a:effectLst/>
              <a:uFillTx/>
              <a:latin typeface="Times New Roman"/>
            </a:endParaRPr>
          </a:p>
          <a:p>
            <a:pPr marL="457200" indent="-39996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3999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program makes its greatest contribution at the intersection of environmental science, technology, economics and international policy. </a:t>
            </a:r>
            <a:endParaRPr b="0" lang="en-US" sz="1600" strike="noStrike" u="none">
              <a:solidFill>
                <a:srgbClr val="000000"/>
              </a:solidFill>
              <a:effectLst/>
              <a:uFillTx/>
              <a:latin typeface="Times New Roman"/>
            </a:endParaRPr>
          </a:p>
          <a:p>
            <a:pPr marL="457200" indent="-3999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3999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underlying philosophy of the program maintains that questions of international environment and resource cannot be studied in isolation, but are integrally tied to international business and economic development, international legal regimes, and domestic politics. </a:t>
            </a:r>
            <a:endParaRPr b="0" lang="en-US" sz="1600" strike="noStrike" u="none">
              <a:solidFill>
                <a:srgbClr val="000000"/>
              </a:solidFill>
              <a:effectLst/>
              <a:uFillTx/>
              <a:latin typeface="Times New Roman"/>
            </a:endParaRPr>
          </a:p>
        </p:txBody>
      </p:sp>
      <p:sp>
        <p:nvSpPr>
          <p:cNvPr id="41" name=""/>
          <p:cNvSpPr/>
          <p:nvPr/>
        </p:nvSpPr>
        <p:spPr>
          <a:xfrm>
            <a:off x="3886200" y="1219320"/>
            <a:ext cx="2743200" cy="6094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Focus</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DB4EA05-6F03-4A74-89BD-96CE06A4F87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2971440" y="1219320"/>
            <a:ext cx="48006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Activities</a:t>
            </a:r>
            <a:endParaRPr b="0" lang="en-US" sz="2000" strike="noStrike" u="none">
              <a:solidFill>
                <a:srgbClr val="000000"/>
              </a:solidFill>
              <a:effectLst/>
              <a:uFillTx/>
              <a:latin typeface="Times New Roman"/>
            </a:endParaRPr>
          </a:p>
        </p:txBody>
      </p:sp>
      <p:sp>
        <p:nvSpPr>
          <p:cNvPr id="43" name="PlaceHolder 2"/>
          <p:cNvSpPr>
            <a:spLocks noGrp="1"/>
          </p:cNvSpPr>
          <p:nvPr>
            <p:ph/>
          </p:nvPr>
        </p:nvSpPr>
        <p:spPr>
          <a:xfrm>
            <a:off x="380520" y="2285640"/>
            <a:ext cx="8153640" cy="2514600"/>
          </a:xfrm>
          <a:prstGeom prst="rect">
            <a:avLst/>
          </a:prstGeom>
          <a:noFill/>
          <a:ln w="0">
            <a:noFill/>
          </a:ln>
        </p:spPr>
        <p:txBody>
          <a:bodyPr lIns="90000" rIns="90000" tIns="46800" bIns="46800" anchor="t">
            <a:normAutofit fontScale="77500" lnSpcReduction="19999"/>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Selected Recent Conferences and Panels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“International Trade and U.S. Environmental Leadership: Creating a Green or Brown Future,” November 1998</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Free Trade Area of the Americas: The Environmental Dimension,” Spring 1999</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“Where Do We Go from Kyoto? Local Analysis of the Kyoto World Environmental Conference,” February 1998</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“Climate Change and Civil Society,” April 1999</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4"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EB9E6E0-FA81-45AD-9C96-EC67E93AA806}"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p:nvPr>
        </p:nvSpPr>
        <p:spPr>
          <a:xfrm>
            <a:off x="304920" y="1905120"/>
            <a:ext cx="8534160" cy="4495680"/>
          </a:xfrm>
          <a:prstGeom prst="rect">
            <a:avLst/>
          </a:prstGeom>
          <a:noFill/>
          <a:ln w="0">
            <a:noFill/>
          </a:ln>
        </p:spPr>
        <p:txBody>
          <a:bodyPr lIns="90000" rIns="90000" tIns="46800" bIns="46800" anchor="t">
            <a:normAutofit lnSpcReduction="9999"/>
          </a:bodyPr>
          <a:p>
            <a:pPr indent="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Selected Recent Speakers</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indent="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Bill Richardson</a:t>
            </a:r>
            <a:r>
              <a:rPr b="0" lang="en-US" sz="1400" strike="noStrike" u="none">
                <a:solidFill>
                  <a:srgbClr val="000000"/>
                </a:solidFill>
                <a:effectLst/>
                <a:uFillTx/>
                <a:latin typeface="Times New Roman"/>
              </a:rPr>
              <a:t>, F’71, U.S. Secretary of Energy: </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Energy and the Environment</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lvl="1" marL="743040" indent="-28584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Richard Morningstar</a:t>
            </a:r>
            <a:r>
              <a:rPr b="0" lang="en-US" sz="1400" strike="noStrike" u="none">
                <a:solidFill>
                  <a:srgbClr val="000000"/>
                </a:solidFill>
                <a:effectLst/>
                <a:uFillTx/>
                <a:latin typeface="Times New Roman"/>
              </a:rPr>
              <a:t>, special adviser to the president and secretary of state on Caspian Basin energy diplomacy:</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U.S. Energy Policy in the Caspian Sea</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lvl="1" marL="743040" indent="-28584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Ishaq Dar</a:t>
            </a:r>
            <a:r>
              <a:rPr b="0" lang="en-US" sz="1400" strike="noStrike" u="none">
                <a:solidFill>
                  <a:srgbClr val="000000"/>
                </a:solidFill>
                <a:effectLst/>
                <a:uFillTx/>
                <a:latin typeface="Times New Roman"/>
              </a:rPr>
              <a:t>, finance minister of Pakistan: </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The World Trade Organization: A Developing Country Perspective</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lvl="1" marL="743040" indent="-28584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Bruce Everett</a:t>
            </a:r>
            <a:r>
              <a:rPr b="0" lang="en-US" sz="1400" strike="noStrike" u="none">
                <a:solidFill>
                  <a:srgbClr val="000000"/>
                </a:solidFill>
                <a:effectLst/>
                <a:uFillTx/>
                <a:latin typeface="Times New Roman"/>
              </a:rPr>
              <a:t>, F’70, manager, Operations and Issues, Corporate Affairs Department, Exxon Company:</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Political Risk:An Oil Industry Perspective</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lvl="1" marL="743040" indent="-28584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Amanda Wolf</a:t>
            </a:r>
            <a:r>
              <a:rPr b="0" lang="en-US" sz="1400" strike="noStrike" u="none">
                <a:solidFill>
                  <a:srgbClr val="000000"/>
                </a:solidFill>
                <a:effectLst/>
                <a:uFillTx/>
                <a:latin typeface="Times New Roman"/>
              </a:rPr>
              <a:t>, senior lecturer in public policy at the School of Business and Public Management, Victoria University of Wellington, New Zealand: </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The New Environmental Risk Management Authority</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Raul Estrada-Oyuela</a:t>
            </a:r>
            <a:r>
              <a:rPr b="0" lang="en-US" sz="1400" strike="noStrike" u="none">
                <a:solidFill>
                  <a:srgbClr val="000000"/>
                </a:solidFill>
                <a:effectLst/>
                <a:uFillTx/>
                <a:latin typeface="Times New Roman"/>
              </a:rPr>
              <a:t>, chief negotiator of the Kyoto Protocol: </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1" lang="en-US" sz="1400" strike="noStrike" u="none">
                <a:solidFill>
                  <a:srgbClr val="000000"/>
                </a:solidFill>
                <a:effectLst/>
                <a:uFillTx/>
                <a:latin typeface="Times New Roman"/>
              </a:rPr>
              <a:t>Reflections on the Kyoto Protocol</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Klaus Toepfler</a:t>
            </a:r>
            <a:r>
              <a:rPr b="0" lang="en-US" sz="1400" strike="noStrike" u="none">
                <a:solidFill>
                  <a:srgbClr val="000000"/>
                </a:solidFill>
                <a:effectLst/>
                <a:uFillTx/>
                <a:latin typeface="Times New Roman"/>
              </a:rPr>
              <a:t>, executive director of United Nations Environmental Program</a:t>
            </a:r>
            <a:endParaRPr b="0" lang="en-US" sz="1400" strike="noStrike" u="none">
              <a:solidFill>
                <a:srgbClr val="000000"/>
              </a:solidFill>
              <a:effectLst/>
              <a:uFillTx/>
              <a:latin typeface="Times New Roman"/>
            </a:endParaRPr>
          </a:p>
          <a:p>
            <a:pPr indent="0">
              <a:lnSpc>
                <a:spcPct val="7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“New Opportunities for U.N. Environmental Program.”</a:t>
            </a:r>
            <a:endParaRPr b="0" lang="en-US" sz="1400" strike="noStrike" u="none">
              <a:solidFill>
                <a:srgbClr val="000000"/>
              </a:solidFill>
              <a:effectLst/>
              <a:uFillTx/>
              <a:latin typeface="Times New Roman"/>
            </a:endParaRPr>
          </a:p>
        </p:txBody>
      </p:sp>
      <p:sp>
        <p:nvSpPr>
          <p:cNvPr id="46"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7" name="PlaceHolder 2"/>
          <p:cNvSpPr>
            <a:spLocks noGrp="1"/>
          </p:cNvSpPr>
          <p:nvPr>
            <p:ph type="title"/>
          </p:nvPr>
        </p:nvSpPr>
        <p:spPr>
          <a:xfrm>
            <a:off x="2895120" y="1294920"/>
            <a:ext cx="48006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Activities</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D89E6AD-FE7A-4DB5-AA21-CF73C54F8FE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p:nvPr>
        </p:nvSpPr>
        <p:spPr>
          <a:xfrm>
            <a:off x="228600" y="1905120"/>
            <a:ext cx="86868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Selected Recent Publications </a:t>
            </a:r>
            <a:endParaRPr b="0" lang="en-US" sz="16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Op Ed</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Greg Unruh, Ph.D., F’00: “Future food or ‘Frankenfood’?,” </a:t>
            </a:r>
            <a:r>
              <a:rPr b="0" i="1" lang="en-US" sz="1200" strike="noStrike" u="none">
                <a:solidFill>
                  <a:srgbClr val="000000"/>
                </a:solidFill>
                <a:effectLst/>
                <a:uFillTx/>
                <a:latin typeface="Times New Roman"/>
              </a:rPr>
              <a:t>Boston Globe</a:t>
            </a:r>
            <a:r>
              <a:rPr b="0" lang="en-US" sz="1200" strike="noStrike" u="none">
                <a:solidFill>
                  <a:srgbClr val="000000"/>
                </a:solidFill>
                <a:effectLst/>
                <a:uFillTx/>
                <a:latin typeface="Times New Roman"/>
              </a:rPr>
              <a:t>, December 26, 1999. </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 Moomaw and Kelly Sims, Master’s Degree Candidate in Law and Diplomacy F‘00, Letter to the editor regarding the Tufts initiative to “meet or beat” the target for reduced emissions established under the Kyolo protocol, </a:t>
            </a:r>
            <a:r>
              <a:rPr b="0" i="1" lang="en-US" sz="1200" strike="noStrike" u="none">
                <a:solidFill>
                  <a:srgbClr val="000000"/>
                </a:solidFill>
                <a:effectLst/>
                <a:uFillTx/>
                <a:latin typeface="Times New Roman"/>
              </a:rPr>
              <a:t>The Chronocleof Higher Education</a:t>
            </a:r>
            <a:r>
              <a:rPr b="0" lang="en-US" sz="1200" strike="noStrike" u="none">
                <a:solidFill>
                  <a:srgbClr val="000000"/>
                </a:solidFill>
                <a:effectLst/>
                <a:uFillTx/>
                <a:latin typeface="Times New Roman"/>
              </a:rPr>
              <a:t>, September 3, 1999.</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Kelly Sims, F’00: “Moral voice for a generation,” </a:t>
            </a:r>
            <a:r>
              <a:rPr b="0" i="1" lang="en-US" sz="1200" strike="noStrike" u="none">
                <a:solidFill>
                  <a:srgbClr val="000000"/>
                </a:solidFill>
                <a:effectLst/>
                <a:uFillTx/>
                <a:latin typeface="Times New Roman"/>
              </a:rPr>
              <a:t>Boston Globe</a:t>
            </a:r>
            <a:r>
              <a:rPr b="0" lang="en-US" sz="1200" strike="noStrike" u="none">
                <a:solidFill>
                  <a:srgbClr val="000000"/>
                </a:solidFill>
                <a:effectLst/>
                <a:uFillTx/>
                <a:latin typeface="Times New Roman"/>
              </a:rPr>
              <a:t>, May 19, 1999.</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 Moomaw: “Global warming at grass roots,” </a:t>
            </a:r>
            <a:r>
              <a:rPr b="0" i="1" lang="en-US" sz="1200" strike="noStrike" u="none">
                <a:solidFill>
                  <a:srgbClr val="000000"/>
                </a:solidFill>
                <a:effectLst/>
                <a:uFillTx/>
                <a:latin typeface="Times New Roman"/>
              </a:rPr>
              <a:t>Boston Globe</a:t>
            </a:r>
            <a:r>
              <a:rPr b="0" lang="en-US" sz="1200" strike="noStrike" u="none">
                <a:solidFill>
                  <a:srgbClr val="000000"/>
                </a:solidFill>
                <a:effectLst/>
                <a:uFillTx/>
                <a:latin typeface="Times New Roman"/>
              </a:rPr>
              <a:t>, April 24, 1999.</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 Moomaw and Kelly Sims, F’00: “Cleaning up the U.S. role on climate,” </a:t>
            </a:r>
            <a:r>
              <a:rPr b="0" i="1" lang="en-US" sz="1200" strike="noStrike" u="none">
                <a:solidFill>
                  <a:srgbClr val="000000"/>
                </a:solidFill>
                <a:effectLst/>
                <a:uFillTx/>
                <a:latin typeface="Times New Roman"/>
              </a:rPr>
              <a:t>Boston Globe</a:t>
            </a:r>
            <a:r>
              <a:rPr b="0" lang="en-US" sz="1200" strike="noStrike" u="none">
                <a:solidFill>
                  <a:srgbClr val="000000"/>
                </a:solidFill>
                <a:effectLst/>
                <a:uFillTx/>
                <a:latin typeface="Times New Roman"/>
              </a:rPr>
              <a:t>, October 27, 1998.</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Articles and Books</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R.Moomaw: “Industrial ecology making an impact,” </a:t>
            </a:r>
            <a:r>
              <a:rPr b="0" i="1" lang="en-US" sz="1200" strike="noStrike" u="none">
                <a:solidFill>
                  <a:srgbClr val="000000"/>
                </a:solidFill>
                <a:effectLst/>
                <a:uFillTx/>
                <a:latin typeface="Times New Roman"/>
              </a:rPr>
              <a:t>C&amp;EN</a:t>
            </a:r>
            <a:r>
              <a:rPr b="0" lang="en-US" sz="1200" strike="noStrike" u="none">
                <a:solidFill>
                  <a:srgbClr val="000000"/>
                </a:solidFill>
                <a:effectLst/>
                <a:uFillTx/>
                <a:latin typeface="Times New Roman"/>
              </a:rPr>
              <a:t>, July 20, 1998. </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 Moomaw and Greg Unruh, Ph.D., F’00, “Growing around the GATT -- Private Green Trade Regimes,” </a:t>
            </a:r>
            <a:r>
              <a:rPr b="0" i="1" lang="en-US" sz="1200" strike="noStrike" u="none">
                <a:solidFill>
                  <a:srgbClr val="000000"/>
                </a:solidFill>
                <a:effectLst/>
                <a:uFillTx/>
                <a:latin typeface="Times New Roman"/>
              </a:rPr>
              <a:t>Praxis</a:t>
            </a:r>
            <a:r>
              <a:rPr b="0" lang="en-US" sz="1200" strike="noStrike" u="none">
                <a:solidFill>
                  <a:srgbClr val="000000"/>
                </a:solidFill>
                <a:effectLst/>
                <a:uFillTx/>
                <a:latin typeface="Times New Roman"/>
              </a:rPr>
              <a:t>, 1997</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William R Moomaw and Greg Unruh, Ph.D. F’00, authored both industry chapters of the 1995 Intergovernmental Panel on Climate Change report and for the IPCC Technical Paper, “Technology, Policies and measures for Mitigation of Climate Change.”</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Barbara Baudon, Ph.D., F’86,  and William R. Moomaw, </a:t>
            </a:r>
            <a:r>
              <a:rPr b="0" lang="en-US" sz="1200" strike="noStrike" u="sng">
                <a:solidFill>
                  <a:srgbClr val="000000"/>
                </a:solidFill>
                <a:effectLst/>
                <a:uFillTx/>
                <a:latin typeface="Times New Roman"/>
              </a:rPr>
              <a:t>People and Their Planet: Searching for a Balance</a:t>
            </a:r>
            <a:r>
              <a:rPr b="0" lang="en-US" sz="1200" strike="noStrike" u="none">
                <a:solidFill>
                  <a:srgbClr val="000000"/>
                </a:solidFill>
                <a:effectLst/>
                <a:uFillTx/>
                <a:latin typeface="Times New Roman"/>
              </a:rPr>
              <a:t>, St. Martin Press, (year?)</a:t>
            </a:r>
            <a:endParaRPr b="0" lang="en-US" sz="1200" strike="noStrike" u="none">
              <a:solidFill>
                <a:srgbClr val="000000"/>
              </a:solidFill>
              <a:effectLst/>
              <a:uFillTx/>
              <a:latin typeface="Times New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9"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50" name="PlaceHolder 2"/>
          <p:cNvSpPr>
            <a:spLocks noGrp="1"/>
          </p:cNvSpPr>
          <p:nvPr>
            <p:ph type="title"/>
          </p:nvPr>
        </p:nvSpPr>
        <p:spPr>
          <a:xfrm>
            <a:off x="2971440" y="1219320"/>
            <a:ext cx="48006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Activities</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A3401FF-F3A0-465A-A35E-0C5BD93E6B9A}"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p:nvPr>
        </p:nvSpPr>
        <p:spPr>
          <a:xfrm>
            <a:off x="456840" y="1981080"/>
            <a:ext cx="8001000" cy="914400"/>
          </a:xfrm>
          <a:prstGeom prst="rect">
            <a:avLst/>
          </a:prstGeom>
          <a:noFill/>
          <a:ln w="0">
            <a:noFill/>
          </a:ln>
        </p:spPr>
        <p:txBody>
          <a:bodyPr lIns="90000" rIns="90000" tIns="46800" bIns="46800" anchor="t">
            <a:normAutofit fontScale="25000" lnSpcReduction="19999"/>
          </a:bodyPr>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Student Activities</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Energy and Environment Forum student group hosts speakers and career panels</a:t>
            </a:r>
            <a:endParaRPr b="0" lang="en-US" sz="1600" strike="noStrike" u="none">
              <a:solidFill>
                <a:srgbClr val="000000"/>
              </a:solidFill>
              <a:effectLst/>
              <a:uFillTx/>
              <a:latin typeface="Times New Roman"/>
            </a:endParaRPr>
          </a:p>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Kyoto Protocol: Student Kelly Sims participation in the meeting of the Montreal Protocal in Beijing in December 1997, representing a NGO from Washington, D.C.</a:t>
            </a:r>
            <a:endParaRPr b="0" lang="en-US" sz="1600" strike="noStrike" u="none">
              <a:solidFill>
                <a:srgbClr val="000000"/>
              </a:solidFill>
              <a:effectLst/>
              <a:uFillTx/>
              <a:latin typeface="Times New Roman"/>
            </a:endParaRPr>
          </a:p>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7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Yellowstone biodiversity prospecting 1998</a:t>
            </a:r>
            <a:endParaRPr b="0" lang="en-US" sz="1600" strike="noStrike" u="none">
              <a:solidFill>
                <a:srgbClr val="000000"/>
              </a:solidFill>
              <a:effectLst/>
              <a:uFillTx/>
              <a:latin typeface="Times New Roman"/>
            </a:endParaRPr>
          </a:p>
          <a:p>
            <a:pPr marL="457200" indent="-457200">
              <a:lnSpc>
                <a:spcPct val="1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November 1998 Buenos Aires, Argentina negotiations</a:t>
            </a:r>
            <a:endParaRPr b="0" lang="en-US" sz="1600" strike="noStrike" u="none">
              <a:solidFill>
                <a:srgbClr val="000000"/>
              </a:solidFill>
              <a:effectLst/>
              <a:uFillTx/>
              <a:latin typeface="Times New Roman"/>
            </a:endParaRPr>
          </a:p>
          <a:p>
            <a:pPr marL="457200" indent="-45720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Current and former Fletcher students represented Ghana, Japan, Egypt and the Republic of Palau and a University of Cape Town think tank in energy-related issues.  Fletcher doctoral student Greg Unruh worked with Professor Moomaw in the prenegotiation efforts prior to both the Kyoto and Buenos Aires conferences.  </a:t>
            </a:r>
            <a:endParaRPr b="0" lang="en-US" sz="1600" strike="noStrike" u="none">
              <a:solidFill>
                <a:srgbClr val="000000"/>
              </a:solidFill>
              <a:effectLst/>
              <a:uFillTx/>
              <a:latin typeface="Times New Roman"/>
            </a:endParaRPr>
          </a:p>
        </p:txBody>
      </p:sp>
      <p:sp>
        <p:nvSpPr>
          <p:cNvPr id="52"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53" name="PlaceHolder 2"/>
          <p:cNvSpPr>
            <a:spLocks noGrp="1"/>
          </p:cNvSpPr>
          <p:nvPr>
            <p:ph type="title"/>
          </p:nvPr>
        </p:nvSpPr>
        <p:spPr>
          <a:xfrm>
            <a:off x="2971440" y="1219320"/>
            <a:ext cx="48006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Activities</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177E0C5-2B9C-4BF3-8F9C-3FF5565CDFE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1066680" y="114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Recent Course Offerings</a:t>
            </a:r>
            <a:endParaRPr b="0" lang="en-US" sz="2000" strike="noStrike" u="none">
              <a:solidFill>
                <a:srgbClr val="000000"/>
              </a:solidFill>
              <a:effectLst/>
              <a:uFillTx/>
              <a:latin typeface="Times New Roman"/>
            </a:endParaRPr>
          </a:p>
        </p:txBody>
      </p:sp>
      <p:sp>
        <p:nvSpPr>
          <p:cNvPr id="55" name="PlaceHolder 2"/>
          <p:cNvSpPr>
            <a:spLocks noGrp="1"/>
          </p:cNvSpPr>
          <p:nvPr>
            <p:ph/>
          </p:nvPr>
        </p:nvSpPr>
        <p:spPr>
          <a:xfrm>
            <a:off x="228600" y="2057400"/>
            <a:ext cx="8610480" cy="449568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Energy and the Environment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Energy, Environment, and Development in Transitional Economies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Corporate Management of Environmental Risk</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Elements of International Environmental Policy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Seminar on International Environmental Law</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International Legal Aspects of World Resources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 and Institutional Aspects of International Trade</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International Environmental Negotiations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Conserving Biodiversity</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Integrated Assessment of Fresh Water Resources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Seminar on Agriculture and Rural Development in Developing Countries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Economic Development and the Environment</a:t>
            </a:r>
            <a:endParaRPr b="0" lang="en-US" sz="1600" strike="noStrike" u="none">
              <a:solidFill>
                <a:srgbClr val="000000"/>
              </a:solidFill>
              <a:effectLst/>
              <a:uFillTx/>
              <a:latin typeface="Times New Roman"/>
            </a:endParaRPr>
          </a:p>
        </p:txBody>
      </p:sp>
      <p:sp>
        <p:nvSpPr>
          <p:cNvPr id="56"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688B669-AE06-485E-B22B-1E75B375DA9A}"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2361960" y="1371240"/>
            <a:ext cx="57150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Fletcher Alumni in Environmental careers</a:t>
            </a:r>
            <a:endParaRPr b="0" lang="en-US" sz="2000" strike="noStrike" u="none">
              <a:solidFill>
                <a:srgbClr val="000000"/>
              </a:solidFill>
              <a:effectLst/>
              <a:uFillTx/>
              <a:latin typeface="Times New Roman"/>
            </a:endParaRPr>
          </a:p>
        </p:txBody>
      </p:sp>
      <p:sp>
        <p:nvSpPr>
          <p:cNvPr id="58" name="PlaceHolder 2"/>
          <p:cNvSpPr>
            <a:spLocks noGrp="1"/>
          </p:cNvSpPr>
          <p:nvPr>
            <p:ph/>
          </p:nvPr>
        </p:nvSpPr>
        <p:spPr>
          <a:xfrm>
            <a:off x="609480" y="1981080"/>
            <a:ext cx="7772400" cy="4114800"/>
          </a:xfrm>
          <a:prstGeom prst="rect">
            <a:avLst/>
          </a:prstGeom>
          <a:noFill/>
          <a:ln w="0">
            <a:noFill/>
          </a:ln>
        </p:spPr>
        <p:txBody>
          <a:bodyPr lIns="90000" rIns="90000" tIns="46800" bIns="4680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alumni employed at Enron:</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Andrea Larsen F’00 </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Banu Ozcan F’98</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David Merrill, F’65</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Guadalupe Phillips F’99 </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Raimund Grube F’99</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David Reinfeld F’97 </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Stephen Thome F’98</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Jenny Zales F’00 </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9"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37517FF-20FD-408B-8826-15179CF035C5}"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p:nvPr>
        </p:nvSpPr>
        <p:spPr>
          <a:xfrm>
            <a:off x="304560" y="2133720"/>
            <a:ext cx="8458200" cy="4114800"/>
          </a:xfrm>
          <a:prstGeom prst="rect">
            <a:avLst/>
          </a:prstGeom>
          <a:noFill/>
          <a:ln w="0">
            <a:noFill/>
          </a:ln>
        </p:spPr>
        <p:txBody>
          <a:bodyPr lIns="90000" rIns="90000" tIns="46800" bIns="46800" anchor="t">
            <a:normAutofit/>
          </a:bodyPr>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Youssef Nassef</a:t>
            </a:r>
            <a:r>
              <a:rPr b="0" lang="en-US" sz="1200" strike="noStrike" u="none">
                <a:solidFill>
                  <a:srgbClr val="000000"/>
                </a:solidFill>
                <a:effectLst/>
                <a:uFillTx/>
                <a:latin typeface="Times New Roman"/>
              </a:rPr>
              <a:t> , Ph.D. , F’96, Secretariat of the Framework Convention on Climate Change</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Francis Situma</a:t>
            </a:r>
            <a:r>
              <a:rPr b="0" lang="en-US" sz="1200" strike="noStrike" u="none">
                <a:solidFill>
                  <a:srgbClr val="000000"/>
                </a:solidFill>
                <a:effectLst/>
                <a:uFillTx/>
                <a:latin typeface="Times New Roman"/>
              </a:rPr>
              <a:t>, Ph.D., F’95, University of Nairobi Law School,  professor of International Environmental Law.  A practicing lawyer, Mr. Situma held a positionwith The United Nations Environmentla Program (UNEP) while completing his Ph.D. studies at Fletcher.  At the UNEP, he advised organizations on environmentla laws of various African countries and has undertaken numerous projects, including a UNEP position paoer on the environment and international trade, an analysis of liability and compensation mechanisms for environmental damage, and researchon environmental dispute settlements, conflice prevention and resolution.</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Donald Rheem</a:t>
            </a:r>
            <a:r>
              <a:rPr b="0" lang="en-US" sz="1200" strike="noStrike" u="none">
                <a:solidFill>
                  <a:srgbClr val="000000"/>
                </a:solidFill>
                <a:effectLst/>
                <a:uFillTx/>
                <a:latin typeface="Times New Roman"/>
              </a:rPr>
              <a:t>, F’78, Senior Vice President, ICF Consulting and environmental consulting firm </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Cathy Chungunco</a:t>
            </a:r>
            <a:r>
              <a:rPr b="0" lang="en-US" sz="1200" strike="noStrike" u="none">
                <a:solidFill>
                  <a:srgbClr val="000000"/>
                </a:solidFill>
                <a:effectLst/>
                <a:uFillTx/>
                <a:latin typeface="Times New Roman"/>
              </a:rPr>
              <a:t>, F’92, Advisor on Environmental Affairs to Amelita Ramos, First Lady of the Philippines.  As a technical assistant on environmental affairs in Manila, Ms. Chungunco monitors and coordinatesnumerous environmental foundations, includign the Clean and Green Foundation, Inc., a nonprofit organization dedicated to environmental protection. </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Greg Unruh</a:t>
            </a:r>
            <a:r>
              <a:rPr b="0" lang="en-US" sz="1200" strike="noStrike" u="none">
                <a:solidFill>
                  <a:srgbClr val="000000"/>
                </a:solidFill>
                <a:effectLst/>
                <a:uFillTx/>
                <a:latin typeface="Times New Roman"/>
              </a:rPr>
              <a:t>, Ph.D., F’99, Instituto de Empresa in Madrid, Director of the Business and Environment Program.  Dr. Unruh also taught two summer courses at Fletcher as </a:t>
            </a:r>
            <a:r>
              <a:rPr b="0" i="1" lang="en-US" sz="1200" strike="noStrike" u="none">
                <a:solidFill>
                  <a:srgbClr val="000000"/>
                </a:solidFill>
                <a:effectLst/>
                <a:uFillTx/>
                <a:latin typeface="Times New Roman"/>
              </a:rPr>
              <a:t>interim</a:t>
            </a:r>
            <a:r>
              <a:rPr b="0" lang="en-US" sz="1200" strike="noStrike" u="none">
                <a:solidFill>
                  <a:srgbClr val="000000"/>
                </a:solidFill>
                <a:effectLst/>
                <a:uFillTx/>
                <a:latin typeface="Times New Roman"/>
              </a:rPr>
              <a:t> director of the International Environmental and Resource Policy Program summer and fall of 1999. </a:t>
            </a:r>
            <a:endParaRPr b="0" lang="en-US" sz="1200" strike="noStrike" u="none">
              <a:solidFill>
                <a:srgbClr val="000000"/>
              </a:solidFill>
              <a:effectLst/>
              <a:uFillTx/>
              <a:latin typeface="Times New Roman"/>
            </a:endParaRPr>
          </a:p>
          <a:p>
            <a:pPr lvl="2" marL="971640" indent="342720">
              <a:lnSpc>
                <a:spcPct val="80000"/>
              </a:lnSpc>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Odil Tunali</a:t>
            </a:r>
            <a:r>
              <a:rPr b="0" lang="en-US" sz="1200" strike="noStrike" u="none">
                <a:solidFill>
                  <a:srgbClr val="000000"/>
                </a:solidFill>
                <a:effectLst/>
                <a:uFillTx/>
                <a:latin typeface="Times New Roman"/>
              </a:rPr>
              <a:t> F’94, Office on Climate Change at World Bank, Washington, D.C.  Ms. Tunali conducts research on and writes articles about international environmental policy isues for major publications of the Institute, with topics ranging from international responses to global climate change, and global automobiletransport trends, to energy policies in developing countries, including her homeland of Turkey.  Ms. Tunali has also worked as an economist specializing in Southeast Asia for Harvard’s Institute for International Development and at the World Bank as a researcher on vehicular air pollution in Latin American cities.</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1"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62" name=""/>
          <p:cNvSpPr/>
          <p:nvPr/>
        </p:nvSpPr>
        <p:spPr>
          <a:xfrm>
            <a:off x="2362320" y="1371600"/>
            <a:ext cx="5715000" cy="6858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Fletcher Alumni in Environmental careers</a:t>
            </a: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9DA3D45-AB98-4961-A0E6-2D34127170B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2590920" y="1371600"/>
            <a:ext cx="5486400" cy="4572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aramond"/>
              </a:rPr>
              <a:t>Selected Current Doctoral Research Topics</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228600" y="1752480"/>
            <a:ext cx="8686800" cy="4114800"/>
          </a:xfrm>
          <a:prstGeom prst="rect">
            <a:avLst/>
          </a:prstGeom>
          <a:noFill/>
          <a:ln w="0">
            <a:noFill/>
          </a:ln>
        </p:spPr>
        <p:txBody>
          <a:bodyPr lIns="90000" rIns="90000" tIns="46800" bIns="46800" anchor="t">
            <a:normAutofit fontScale="92500" lnSpcReduction="9999"/>
          </a:bodyPr>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Policy and Price:  What Determines the Adoption of Renewable Energy Technology?,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Janet Sawin (United States)</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Drivers of Environmental Action in Developing Countries, Iman Soliman (Egypt)</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Developing a Sustainable Energy Economy:  The Case of Iceland, Freyer Sverrison (Iceland)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Response of Developing Countries to Climate Change Initiatives, Jean Acquatella (Venezuela)</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Climate Change Policies in Asia, Toru Miyamoto (Japan)</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Mechanisms for Addressing Climate Change, Ari Nathan (United States)</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Saving Biological Diversity, the Role of Transboundary Conservation Organizations,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Charles Chester (United States)</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Effectiveness of International Environmental Agreements in Developing Countries,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Karim Makdisi (Lebanon)</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Water Subsidies and Virtual Water, Luke Ney (United States)</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Sustainable Forestry and Rural Development in Latin America, Fiona Rotberg (United States)</a:t>
            </a:r>
            <a:endParaRPr b="0" lang="en-US" sz="1200" strike="noStrike" u="none">
              <a:solidFill>
                <a:srgbClr val="000000"/>
              </a:solidFill>
              <a:effectLst/>
              <a:uFillTx/>
              <a:latin typeface="Times New Roman"/>
            </a:endParaRPr>
          </a:p>
          <a:p>
            <a:pPr marL="343080" indent="-34308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8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How Effective is Eco-Labeling of Tropical Timber in Promoting Sustainable Timber Production in Africa?, Timothy Afful-Koomson (Ghana)</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65"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5EB97C4-9FE9-4CC1-9A55-5555665F763E}"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p:nvPr>
        </p:nvSpPr>
        <p:spPr>
          <a:xfrm>
            <a:off x="304560" y="1828800"/>
            <a:ext cx="8381880" cy="4114800"/>
          </a:xfrm>
          <a:prstGeom prst="rect">
            <a:avLst/>
          </a:prstGeom>
          <a:noFill/>
          <a:ln w="0">
            <a:noFill/>
          </a:ln>
        </p:spPr>
        <p:txBody>
          <a:bodyPr lIns="90000" rIns="90000" tIns="46800" bIns="46800" anchor="t">
            <a:normAutofit fontScale="92500" lnSpcReduction="19999"/>
          </a:bodyPr>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Tohru Nakai (Japan) is focusing on energy issues and has worked for the Japanese Government for five years including in the Prime Minister’s office which coordinates policies among Ministries of the Japanese Government, where he will return.</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Kelly Sims (United States) was the Science Policy Director of Ozone Action, one of Washington's most effective environmental lobbyists.  She has attended more than a dozen rounds of international negotiations on global climate change and continues to represent Ozone Action at many international meetings related to atmospheric protection.  She has also organized numerous scientific roundtables, lectured extensively and written on atmospheric protection.  </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Susan Williams (United States) has researched public transportation and climate change in Lima Peru as part of the PromPeru Summer Research Fellowship, and continues to work at a non-profit environmental research and consulting organization in Boston. </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Imke Wesseloh (Germany) is in a joint Fletcher business program which she will complete in Paris.  She is working on the international comparison of auto manufacturers and environmental performance.</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Akiko Iimura (Japan) is studying trans-border environmental issues and has worked at the Japanese Ministry of International Trade and Industry (MITI) since 1994, where she will resume her career after completing her MALD at Fletcher.</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Wendin Smith (United States) specializes in nuclear waste disposal, is fluent in Russian, has spent many</a:t>
            </a:r>
            <a:r>
              <a:rPr b="1"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years in Russia, and is currently working with the Department of Energy.</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Audur Ingolfsdottir (Iceland) is a journalist who has developed a comparison of international fisheries treaties and which have been the most effective and why.</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Shigehiko Nishizawa (Japan) is with the Japanese Environmental Ministry and has worked on new strategies for effective global forestry treaties.</a:t>
            </a: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8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Thaddeus Thompson (United States) leads the Fletcher forum for responsible business practices.  He worked for five years with Management Sciences for Health, an international non-profit management-consulting firm based in Boston that specializes in the health sector in developing countries where he managed projects mainly in Francophone Africa and Haiti.</a:t>
            </a:r>
            <a:endParaRPr b="0" lang="en-US" sz="1200" strike="noStrike" u="none">
              <a:solidFill>
                <a:srgbClr val="000000"/>
              </a:solidFill>
              <a:effectLst/>
              <a:uFillTx/>
              <a:latin typeface="Times New Roman"/>
            </a:endParaRPr>
          </a:p>
        </p:txBody>
      </p:sp>
      <p:sp>
        <p:nvSpPr>
          <p:cNvPr id="67" name="PlaceHolder 2"/>
          <p:cNvSpPr>
            <a:spLocks noGrp="1"/>
          </p:cNvSpPr>
          <p:nvPr>
            <p:ph type="title"/>
          </p:nvPr>
        </p:nvSpPr>
        <p:spPr>
          <a:xfrm>
            <a:off x="3352320" y="1371600"/>
            <a:ext cx="3886200" cy="4572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Selected Students</a:t>
            </a:r>
            <a:endParaRPr b="0" lang="en-US" sz="2000" strike="noStrike" u="none">
              <a:solidFill>
                <a:srgbClr val="000000"/>
              </a:solidFill>
              <a:effectLst/>
              <a:uFillTx/>
              <a:latin typeface="Times New Roman"/>
            </a:endParaRPr>
          </a:p>
        </p:txBody>
      </p:sp>
      <p:sp>
        <p:nvSpPr>
          <p:cNvPr id="68"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D368A84-9AD9-4928-868E-6F36219B32F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371600" y="4572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Corporate Link</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International Environment and Resource Policy Program</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Academics at Fletcher</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Fletcher School Mission</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Fletcher School Student Body</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Establishment of the Program</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Program Activities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Conferences and Events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Guest Lectures</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Student Activities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Recent Publications by Professor Moomaw and IERP Students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Current Courses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Alumni in Environmental careers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Students in the IERP</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Faculty Expertise</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2E4E9C2-6F33-4ACE-8CA5-BE26A6582C97}"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3352680" y="1295280"/>
            <a:ext cx="36576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Faculty Expertise</a:t>
            </a:r>
            <a:endParaRPr b="0" lang="en-US" sz="2000" strike="noStrike" u="none">
              <a:solidFill>
                <a:srgbClr val="000000"/>
              </a:solidFill>
              <a:effectLst/>
              <a:uFillTx/>
              <a:latin typeface="Times New Roman"/>
            </a:endParaRPr>
          </a:p>
        </p:txBody>
      </p:sp>
      <p:sp>
        <p:nvSpPr>
          <p:cNvPr id="70" name="PlaceHolder 2"/>
          <p:cNvSpPr>
            <a:spLocks noGrp="1"/>
          </p:cNvSpPr>
          <p:nvPr>
            <p:ph/>
          </p:nvPr>
        </p:nvSpPr>
        <p:spPr>
          <a:xfrm>
            <a:off x="304920" y="1752480"/>
            <a:ext cx="8534160" cy="4114800"/>
          </a:xfrm>
          <a:prstGeom prst="rect">
            <a:avLst/>
          </a:prstGeom>
          <a:noFill/>
          <a:ln w="0">
            <a:noFill/>
          </a:ln>
        </p:spPr>
        <p:txBody>
          <a:bodyPr lIns="90000" rIns="90000" tIns="46800" bIns="46800" anchor="t">
            <a:normAutofit fontScale="92500" lnSpcReduction="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Professor William R. Moomaw</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Professor William R. Moomaw has been the Director of the International Environment and Resource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Policy Program at the Fletcher School since 1992.  Professor Moomaw also:</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holds a doctorate in chemistry from MIT and has worked extensively on international issues such as protection of the ozone layer, national energy policy and climate change.</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provided training for UN diplomats on negotiating multilateral environmental agreements in 1998 through the auspices of the UN Institute for Training and Research (UNITAR).  He and students developed analysis documents of environmental treaties for UNITAR.</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is currently coordinating the emissions reduction chapter for the IPCC 2000 Assessment.  He is also working on projects for the introduction of clean energy technologies into South Asia, and is addressing nitrogen air and water pollution in China, and altered patterns of water demand under possible future climates in the U.S.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was a facilitator in 1997 and 1998 for a group of negotiators, industrial and NGO representatives addressing the Kyoto Protocol.</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served as a Congressional Science Fellow for the American Association for the Advancement of Science in the mid-1970s.  While working for Congress, he helped to develop the delegislation that eliminated CFCs from aerosol cans, worked on energy research following the oil embargo and on the National Forest Management Act.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is Senior Associate at Cambridge Energy Associates; often gives presentations to energy executives.</a:t>
            </a:r>
            <a:endParaRPr b="0" lang="en-US" sz="1400" strike="noStrike" u="none">
              <a:solidFill>
                <a:srgbClr val="000000"/>
              </a:solidFill>
              <a:effectLst/>
              <a:uFillTx/>
              <a:latin typeface="Times New Roman"/>
            </a:endParaRPr>
          </a:p>
        </p:txBody>
      </p:sp>
      <p:sp>
        <p:nvSpPr>
          <p:cNvPr id="71"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AF3F160-DAFE-4CD9-857C-7CD156812006}"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p:nvPr>
        </p:nvSpPr>
        <p:spPr>
          <a:xfrm>
            <a:off x="304920" y="2057400"/>
            <a:ext cx="8534160" cy="4114800"/>
          </a:xfrm>
          <a:prstGeom prst="rect">
            <a:avLst/>
          </a:prstGeom>
          <a:noFill/>
          <a:ln w="0">
            <a:noFill/>
          </a:ln>
        </p:spPr>
        <p:txBody>
          <a:bodyPr lIns="90000" rIns="90000" tIns="46800" bIns="46800" anchor="t">
            <a:normAutofit/>
          </a:bodyPr>
          <a:p>
            <a:pPr indent="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For corporations, responding to environmental challenges has been a costly and complicated proposition.  In fiercely competitive industries such as energy and chemicals, maintaining a strong financial position while protecting the environment requires a long-term commitment to cleaning up and preventing pollution, cooperation with environmental organizations or regulators, and an ability to incorporate environmental issues into long-term business strategy.  No longer are economic development goals seen to be in conflict with environmental protection, but as mutually reinforcing.</a:t>
            </a:r>
            <a:endParaRPr b="0" lang="en-US" sz="1600" strike="noStrike" u="none">
              <a:solidFill>
                <a:srgbClr val="000000"/>
              </a:solidFill>
              <a:effectLst/>
              <a:uFillTx/>
              <a:latin typeface="Times New Roman"/>
            </a:endParaRPr>
          </a:p>
          <a:p>
            <a:pPr indent="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There are new demands on the private sector caused by global and transboundary environment and resource problems.  The international business community is uniquely situated to address these environmental problems, such as ozone depletion, global warming, chemical trade and waste, tropical forests and water quality and availability, more effectively and rapidly than can governments or environmental organizations alone.</a:t>
            </a:r>
            <a:endParaRPr b="0" lang="en-US" sz="1600" strike="noStrike" u="none">
              <a:solidFill>
                <a:srgbClr val="000000"/>
              </a:solidFill>
              <a:effectLst/>
              <a:uFillTx/>
              <a:latin typeface="Times New Roman"/>
            </a:endParaRPr>
          </a:p>
        </p:txBody>
      </p:sp>
      <p:sp>
        <p:nvSpPr>
          <p:cNvPr id="19" name="PlaceHolder 2"/>
          <p:cNvSpPr>
            <a:spLocks noGrp="1"/>
          </p:cNvSpPr>
          <p:nvPr>
            <p:ph type="title"/>
          </p:nvPr>
        </p:nvSpPr>
        <p:spPr>
          <a:xfrm>
            <a:off x="1371600" y="4572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20" name=""/>
          <p:cNvSpPr/>
          <p:nvPr/>
        </p:nvSpPr>
        <p:spPr>
          <a:xfrm>
            <a:off x="3581280" y="990720"/>
            <a:ext cx="335304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Corporate Link</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FB45376-6ACF-4751-A64D-F77E87FB467E}"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304920" y="2057400"/>
            <a:ext cx="853416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currently has a comparative advantage in the environmental field among top tier policy schools for several reasons:  </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environmental field is, by its nature, highly interdisciplinary, and Fletcher values this kind of scholarship.  Fletcher’s environmental graduates are starting to become visible professionally in Washington, D.C. and around the world because Fletcher established this field in 1991.  </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is unique because it teaches about the environment with a global perspective and most resource issues have become global in scope – global climate change, energy and water resources, hazardous waste, ozone depletion and endangered species, to name a few.  </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addition, the IERP program enhances the education of many students who are not planning to work directly in the environmental field because environmental problems affect most of the other issues that concern Fletcher students, including national security, business, development, and crisis management.</a:t>
            </a:r>
            <a:endParaRPr b="0" lang="en-US" sz="1600" strike="noStrike" u="none">
              <a:solidFill>
                <a:srgbClr val="000000"/>
              </a:solidFill>
              <a:effectLst/>
              <a:uFillTx/>
              <a:latin typeface="Times New Roman"/>
            </a:endParaRPr>
          </a:p>
        </p:txBody>
      </p:sp>
      <p:sp>
        <p:nvSpPr>
          <p:cNvPr id="22" name="PlaceHolder 2"/>
          <p:cNvSpPr>
            <a:spLocks noGrp="1"/>
          </p:cNvSpPr>
          <p:nvPr>
            <p:ph type="title"/>
          </p:nvPr>
        </p:nvSpPr>
        <p:spPr>
          <a:xfrm>
            <a:off x="1371600" y="4572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23" name=""/>
          <p:cNvSpPr/>
          <p:nvPr/>
        </p:nvSpPr>
        <p:spPr>
          <a:xfrm>
            <a:off x="3581280" y="990720"/>
            <a:ext cx="335304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Academics at Fletcher</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F1940CB-EED8-4F57-B5E7-3507A1F74A0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581280" y="990360"/>
            <a:ext cx="3353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Academics at Fletcher</a:t>
            </a:r>
            <a:endParaRPr b="0" lang="en-US" sz="2000" strike="noStrike" u="none">
              <a:solidFill>
                <a:srgbClr val="000000"/>
              </a:solidFill>
              <a:effectLst/>
              <a:uFillTx/>
              <a:latin typeface="Times New Roman"/>
            </a:endParaRPr>
          </a:p>
        </p:txBody>
      </p:sp>
      <p:sp>
        <p:nvSpPr>
          <p:cNvPr id="25" name="PlaceHolder 2"/>
          <p:cNvSpPr>
            <a:spLocks noGrp="1"/>
          </p:cNvSpPr>
          <p:nvPr>
            <p:ph/>
          </p:nvPr>
        </p:nvSpPr>
        <p:spPr>
          <a:xfrm>
            <a:off x="304560" y="1981080"/>
            <a:ext cx="84582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Fletcher School is highly unusual in its interdisciplinary organization and enrichment activities which link the students’ coursework with research, policy projects and contacts with prominent practitioners and influential thinkers.  The end result is a trajectory that channels students through and beyond the classroom and onto a career path.</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Fletcher’s approach has been characterized as “applying the tools of the scholar to the solutions required of the practitioner,” which is to say, the school seeks to expand the limits of theory and scholarship, yet remain focused on the real-world applications of those scholarly endeavors.</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While business schools may offer management programs with an international “overlay,” only The Fletcher School has the curriculum, faculty, knowledge and proven global perspective born of more than sixty-five years as the leading graduate school of international relations in the United States.</a:t>
            </a:r>
            <a:endParaRPr b="0" lang="en-US" sz="1600" strike="noStrike" u="none">
              <a:solidFill>
                <a:srgbClr val="000000"/>
              </a:solidFill>
              <a:effectLst/>
              <a:uFillTx/>
              <a:latin typeface="Times New Roman"/>
            </a:endParaRPr>
          </a:p>
        </p:txBody>
      </p:sp>
      <p:sp>
        <p:nvSpPr>
          <p:cNvPr id="26"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BF4B6FC-D4D8-4D34-B03B-D641434940E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352680" y="1066680"/>
            <a:ext cx="373392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Fletcher School Mission</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primary aim of The Fletcher School has always been to offer a broad program of professional education and analytical and decision-making skills in international relations to a select group of graduate students.  This aim is expressed in a three-fold mission statement:</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628560" indent="-39996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educate international professionals for careers leading to top positions of leadership or influence in the national and international arenas;</a:t>
            </a:r>
            <a:endParaRPr b="0" lang="en-US" sz="1600" strike="noStrike" u="none">
              <a:solidFill>
                <a:srgbClr val="000000"/>
              </a:solidFill>
              <a:effectLst/>
              <a:uFillTx/>
              <a:latin typeface="Times New Roman"/>
            </a:endParaRPr>
          </a:p>
          <a:p>
            <a:pPr lvl="2" marL="62856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628560" indent="-39996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increase understanding of international problems and concerns through teaching, research and publications; and</a:t>
            </a:r>
            <a:endParaRPr b="0" lang="en-US" sz="1600" strike="noStrike" u="none">
              <a:solidFill>
                <a:srgbClr val="000000"/>
              </a:solidFill>
              <a:effectLst/>
              <a:uFillTx/>
              <a:latin typeface="Times New Roman"/>
            </a:endParaRPr>
          </a:p>
          <a:p>
            <a:pPr lvl="2" marL="62856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628560" indent="-39996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serve local, national and international communities in their search to develop relationships of mutual benefit, security and justice in an increasingly interdependent world.</a:t>
            </a:r>
            <a:endParaRPr b="0" lang="en-US" sz="1600" strike="noStrike" u="none">
              <a:solidFill>
                <a:srgbClr val="000000"/>
              </a:solidFill>
              <a:effectLst/>
              <a:uFillTx/>
              <a:latin typeface="Times New Roman"/>
            </a:endParaRPr>
          </a:p>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1FBB139-9BB4-4F1B-AC49-06F3F7F771D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p:nvPr>
        </p:nvSpPr>
        <p:spPr>
          <a:xfrm>
            <a:off x="685800" y="2362320"/>
            <a:ext cx="7772400" cy="411480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is fortunate to attract highly qualified and extremely talented students from all over the world.</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Each year, nearly half of students who enroll at Fletcher are non-Americans, coming from over 40 countries. </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Average entering age of students is 27.</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“Fletcher experience” is enhanced by maintaining a diverse, well traveled, mature student body with a depth of work and life experience.  This creates an atmosphere where Fletcher students learn as much from one another as from their professors and visiting lecturers.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1" name="PlaceHolder 2"/>
          <p:cNvSpPr>
            <a:spLocks noGrp="1"/>
          </p:cNvSpPr>
          <p:nvPr>
            <p:ph type="title"/>
          </p:nvPr>
        </p:nvSpPr>
        <p:spPr>
          <a:xfrm>
            <a:off x="1905120" y="1599840"/>
            <a:ext cx="533376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The Fletcher School Student Body</a:t>
            </a:r>
            <a:endParaRPr b="0" lang="en-US" sz="2000" strike="noStrike" u="none">
              <a:solidFill>
                <a:srgbClr val="000000"/>
              </a:solidFill>
              <a:effectLst/>
              <a:uFillTx/>
              <a:latin typeface="Times New Roman"/>
            </a:endParaRPr>
          </a:p>
        </p:txBody>
      </p:sp>
      <p:sp>
        <p:nvSpPr>
          <p:cNvPr id="32"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63186EF-240B-48A2-BBAE-866B3FC5838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p:nvPr>
        </p:nvSpPr>
        <p:spPr>
          <a:xfrm>
            <a:off x="609480" y="2286000"/>
            <a:ext cx="7772400" cy="27432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t>
            </a:r>
            <a:r>
              <a:rPr b="1" lang="en-US" sz="1600" strike="noStrike" u="none">
                <a:solidFill>
                  <a:srgbClr val="000000"/>
                </a:solidFill>
                <a:effectLst/>
                <a:uFillTx/>
                <a:latin typeface="Times New Roman"/>
              </a:rPr>
              <a:t>International Environment and Resource </a:t>
            </a:r>
            <a:r>
              <a:rPr b="0" lang="en-US" sz="1600" strike="noStrike" u="none">
                <a:solidFill>
                  <a:srgbClr val="000000"/>
                </a:solidFill>
                <a:effectLst/>
                <a:uFillTx/>
                <a:latin typeface="Times New Roman"/>
              </a:rPr>
              <a:t>Policy program was established in 1991.</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Exxon Educational Foundation gave initial funding of a $50,000 grant in October 1990.  </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 appointed Dr. William R. Moomaw, a scientist with substantial policy experience, as Professor of International Environmental Policy.  He and his colleagues have built a significant program of courses, research, student internships, visiting lectures, and conferences.</a:t>
            </a:r>
            <a:endParaRPr b="0" lang="en-US" sz="1600" strike="noStrike" u="none">
              <a:solidFill>
                <a:srgbClr val="000000"/>
              </a:solidFill>
              <a:effectLst/>
              <a:uFillTx/>
              <a:latin typeface="Times New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4" name="PlaceHolder 2"/>
          <p:cNvSpPr>
            <a:spLocks noGrp="1"/>
          </p:cNvSpPr>
          <p:nvPr>
            <p:ph type="title"/>
          </p:nvPr>
        </p:nvSpPr>
        <p:spPr>
          <a:xfrm>
            <a:off x="1828800" y="1447560"/>
            <a:ext cx="601992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Establishment</a:t>
            </a:r>
            <a:endParaRPr b="0" lang="en-US" sz="2000" strike="noStrike" u="none">
              <a:solidFill>
                <a:srgbClr val="000000"/>
              </a:solidFill>
              <a:effectLst/>
              <a:uFillTx/>
              <a:latin typeface="Times New Roman"/>
            </a:endParaRPr>
          </a:p>
        </p:txBody>
      </p:sp>
      <p:sp>
        <p:nvSpPr>
          <p:cNvPr id="35"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F3D7ACF-9F38-4FFE-9CD7-F7245600F4B3}"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1371600" y="45720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International Environment and </a:t>
            </a:r>
            <a:br>
              <a:rPr sz="3200"/>
            </a:br>
            <a:r>
              <a:rPr b="0" lang="en-US" sz="3200" strike="noStrike" u="none">
                <a:solidFill>
                  <a:srgbClr val="000000"/>
                </a:solidFill>
                <a:effectLst/>
                <a:uFillTx/>
                <a:latin typeface="Times New Roman"/>
              </a:rPr>
              <a:t>Resource Policy Program</a:t>
            </a:r>
            <a:br>
              <a:rPr sz="3200"/>
            </a:br>
            <a:endParaRPr b="0" lang="en-US" sz="3200" strike="noStrike" u="none">
              <a:solidFill>
                <a:srgbClr val="000000"/>
              </a:solidFill>
              <a:effectLst/>
              <a:uFillTx/>
              <a:latin typeface="Times New Roman"/>
            </a:endParaRPr>
          </a:p>
        </p:txBody>
      </p:sp>
      <p:sp>
        <p:nvSpPr>
          <p:cNvPr id="37" name=""/>
          <p:cNvSpPr/>
          <p:nvPr/>
        </p:nvSpPr>
        <p:spPr>
          <a:xfrm>
            <a:off x="380880" y="2133720"/>
            <a:ext cx="8229600" cy="47246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goal of the </a:t>
            </a:r>
            <a:r>
              <a:rPr b="1" lang="en-US" sz="1600" strike="noStrike" u="none">
                <a:solidFill>
                  <a:srgbClr val="000000"/>
                </a:solidFill>
                <a:effectLst/>
                <a:uFillTx/>
                <a:latin typeface="Times New Roman"/>
              </a:rPr>
              <a:t>International Environment and Resource Policy</a:t>
            </a:r>
            <a:r>
              <a:rPr b="0" lang="en-US" sz="1600" strike="noStrike" u="none">
                <a:solidFill>
                  <a:srgbClr val="000000"/>
                </a:solidFill>
                <a:effectLst/>
                <a:uFillTx/>
                <a:latin typeface="Times New Roman"/>
              </a:rPr>
              <a:t> program is to educate American and international students in the set of skills needed to address national, international and common issues around the globe.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We provide a common language and set of multidisciplinary analytical skills to address the environment and resource issues associated with economic development, international business and security issues.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Fletcher’s </a:t>
            </a:r>
            <a:r>
              <a:rPr b="1" lang="en-US" sz="1600" strike="noStrike" u="none">
                <a:solidFill>
                  <a:srgbClr val="000000"/>
                </a:solidFill>
                <a:effectLst/>
                <a:uFillTx/>
                <a:latin typeface="Times New Roman"/>
              </a:rPr>
              <a:t>International Environment and Resource Policy</a:t>
            </a:r>
            <a:r>
              <a:rPr b="0" lang="en-US" sz="1600" strike="noStrike" u="none">
                <a:solidFill>
                  <a:srgbClr val="000000"/>
                </a:solidFill>
                <a:effectLst/>
                <a:uFillTx/>
                <a:latin typeface="Times New Roman"/>
              </a:rPr>
              <a:t> program addresses: </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technology</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science </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economics</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diplomacy</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role of transnational corporations</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 and environment</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economic development</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international NGOs</a:t>
            </a:r>
            <a:endParaRPr b="0" lang="en-US" sz="1600" strike="noStrike" u="none">
              <a:solidFill>
                <a:srgbClr val="000000"/>
              </a:solidFill>
              <a:effectLst/>
              <a:uFillTx/>
              <a:latin typeface="Times New Roman"/>
            </a:endParaRPr>
          </a:p>
          <a:p>
            <a:pPr lvl="1" marL="571680" indent="-11448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negotiation and international law</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8" name=""/>
          <p:cNvSpPr/>
          <p:nvPr/>
        </p:nvSpPr>
        <p:spPr>
          <a:xfrm>
            <a:off x="3733920" y="1219320"/>
            <a:ext cx="3047760" cy="6094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Program Goals</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F82ED9A-0E44-45A2-8599-988B58A8DA6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2000-01-26T19:24:59Z</dcterms:created>
  <dc:creator>Laura Karch</dc:creator>
  <dc:description/>
  <dc:language>en-US</dc:language>
  <cp:lastModifiedBy>Laura Karch</cp:lastModifiedBy>
  <cp:lastPrinted>2000-01-27T18:02:05Z</cp:lastPrinted>
  <dcterms:modified xsi:type="dcterms:W3CDTF">2000-08-29T15:54:56Z</dcterms:modified>
  <cp:revision>18</cp:revision>
  <dc:subject/>
  <dc:title>Fletcher School of Law and Diplomacy International Environment and Resource Policy Program </dc:title>
</cp:coreProperties>
</file>