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8.wmf" ContentType="image/x-wmf"/>
  <Override PartName="/ppt/media/image17.wmf" ContentType="image/x-wmf"/>
  <Override PartName="/ppt/media/image11.wmf" ContentType="image/x-wmf"/>
  <Override PartName="/ppt/media/image7.wmf" ContentType="image/x-wmf"/>
  <Override PartName="/ppt/media/image16.wmf" ContentType="image/x-wmf"/>
  <Override PartName="/ppt/media/image10.wmf" ContentType="image/x-wmf"/>
  <Override PartName="/ppt/media/image6.wmf" ContentType="image/x-wmf"/>
  <Override PartName="/ppt/media/image15.wmf" ContentType="image/x-wmf"/>
  <Override PartName="/ppt/media/image27.wmf" ContentType="image/x-wmf"/>
  <Override PartName="/ppt/media/image26.wmf" ContentType="image/x-wmf"/>
  <Override PartName="/ppt/media/image25.wmf" ContentType="image/x-wmf"/>
  <Override PartName="/ppt/media/image24.wmf" ContentType="image/x-wmf"/>
  <Override PartName="/ppt/media/image23.wmf" ContentType="image/x-wmf"/>
  <Override PartName="/ppt/media/image22.wmf" ContentType="image/x-wmf"/>
  <Override PartName="/ppt/media/image21.wmf" ContentType="image/x-wmf"/>
  <Override PartName="/ppt/media/image19.wmf" ContentType="image/x-wmf"/>
  <Override PartName="/ppt/media/image5.wmf" ContentType="image/x-wmf"/>
  <Override PartName="/ppt/media/image14.wmf" ContentType="image/x-wmf"/>
  <Override PartName="/ppt/media/image29.png" ContentType="image/png"/>
  <Override PartName="/ppt/media/image28.wmf" ContentType="image/x-wmf"/>
  <Override PartName="/ppt/media/image1.png" ContentType="image/png"/>
  <Override PartName="/ppt/media/image2.png" ContentType="image/png"/>
  <Override PartName="/ppt/embeddings/oleObject1.bin" ContentType="application/vnd.openxmlformats-officedocument.oleObject"/>
  <Override PartName="/ppt/embeddings/oleObject1.docx" ContentType="application/vnd.openxmlformats-officedocument.wordprocessingml.document"/>
  <Override PartName="/ppt/embeddings/oleObject1.xlsx" ContentType="application/vnd.openxmlformats-officedocument.spreadsheetml.shee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31.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33.xml" ContentType="application/vnd.openxmlformats-officedocument.presentationml.slide+xml"/>
  <Override PartName="/ppt/slides/slide45.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3333ff"/>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961B8588-DD0F-428A-9E7B-914EF3EA5D1B}"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Media"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3333ff"/>
              </a:solidFill>
              <a:effectLst/>
              <a:uFillTx/>
              <a:latin typeface="Times New Roman"/>
            </a:endParaRPr>
          </a:p>
        </p:txBody>
      </p:sp>
      <p:sp>
        <p:nvSpPr>
          <p:cNvPr id="1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2"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AAD3980A-ED98-4F8F-A61A-E1363ACDC5F9}"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3333ff"/>
              </a:solidFill>
              <a:effectLst/>
              <a:uFillTx/>
              <a:latin typeface="Times New Roman"/>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531A289F-1C03-472F-9B63-B7DC659D6FD2}"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3333ff"/>
              </a:solidFill>
              <a:effectLst/>
              <a:uFillTx/>
              <a:latin typeface="Times New Roman"/>
            </a:endParaRPr>
          </a:p>
        </p:txBody>
      </p:sp>
      <p:sp>
        <p:nvSpPr>
          <p:cNvPr id="15"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EA12091A-0BDD-42CF-96B4-50DFCACB3494}"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oleObject" Target="../embeddings/oleObject1.bin"/><Relationship Id="rId4" Type="http://schemas.openxmlformats.org/officeDocument/2006/relationships/image" Target="../media/image2.png"/><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Click to edit the title text format</a:t>
            </a:r>
            <a:endParaRPr b="0" lang="en-US" sz="3600" strike="noStrike" u="none">
              <a:solidFill>
                <a:srgbClr val="3333ff"/>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685800" y="6476760"/>
            <a:ext cx="5410080" cy="15228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 name="PlaceHolder 4"/>
          <p:cNvSpPr>
            <a:spLocks noGrp="1"/>
          </p:cNvSpPr>
          <p:nvPr>
            <p:ph type="sldNum" idx="2"/>
          </p:nvPr>
        </p:nvSpPr>
        <p:spPr>
          <a:xfrm>
            <a:off x="7010280" y="22860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0AB82AC-574F-46C4-A83C-EA1AE2D2107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
          <p:cNvSpPr/>
          <p:nvPr/>
        </p:nvSpPr>
        <p:spPr>
          <a:xfrm>
            <a:off x="4381560" y="33307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5" name="horns_active" descr=""/>
          <p:cNvPicPr/>
          <p:nvPr/>
        </p:nvPicPr>
        <p:blipFill>
          <a:blip r:embed="rId2"/>
          <a:stretch/>
        </p:blipFill>
        <p:spPr>
          <a:xfrm>
            <a:off x="165240" y="6288120"/>
            <a:ext cx="488880" cy="255600"/>
          </a:xfrm>
          <a:prstGeom prst="rect">
            <a:avLst/>
          </a:prstGeom>
          <a:noFill/>
          <a:ln w="0">
            <a:noFill/>
          </a:ln>
        </p:spPr>
      </p:pic>
      <p:graphicFrame>
        <p:nvGraphicFramePr>
          <p:cNvPr id="6" name=""/>
          <p:cNvGraphicFramePr/>
          <p:nvPr/>
        </p:nvGraphicFramePr>
        <p:xfrm>
          <a:off x="8424720" y="6046920"/>
          <a:ext cx="503280" cy="533160"/>
        </p:xfrm>
        <a:graphic>
          <a:graphicData uri="http://schemas.openxmlformats.org/presentationml/2006/ole">
            <p:oleObj r:id="rId3" spid="">
              <p:embed/>
              <p:pic>
                <p:nvPicPr>
                  <p:cNvPr id="7" name="" descr=""/>
                  <p:cNvPicPr/>
                  <p:nvPr/>
                </p:nvPicPr>
                <p:blipFill>
                  <a:blip r:embed="rId4"/>
                  <a:stretch/>
                </p:blipFill>
                <p:spPr>
                  <a:xfrm>
                    <a:off x="8424720" y="6046920"/>
                    <a:ext cx="503280" cy="53316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5"/>
    <p:sldLayoutId id="2147483650" r:id="rId6"/>
    <p:sldLayoutId id="2147483651" r:id="rId7"/>
    <p:sldLayoutId id="2147483652" r:id="rId8"/>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wmf"/><Relationship Id="rId3"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image" Target="../media/image17.wmf"/><Relationship Id="rId3"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image" Target="../media/image19.wmf"/><Relationship Id="rId3"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image" Target="../media/image20.wmf"/><Relationship Id="rId2"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image" Target="../media/image21.wmf"/><Relationship Id="rId2"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image" Target="../media/image22.wmf"/><Relationship Id="rId2"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image" Target="../media/image23.wmf"/><Relationship Id="rId2"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image" Target="../media/image24.wmf"/><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image" Target="../media/image25.wmf"/><Relationship Id="rId2"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image" Target="../media/image26.wmf"/><Relationship Id="rId2" Type="http://schemas.openxmlformats.org/officeDocument/2006/relationships/image" Target="../media/image27.wmf"/><Relationship Id="rId3"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8.wmf"/><Relationship Id="rId3" Type="http://schemas.openxmlformats.org/officeDocument/2006/relationships/slideLayout" Target="../slideLayouts/slideLayout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image" Target="../media/image29.png"/><Relationship Id="rId2"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35040" y="422280"/>
            <a:ext cx="7696080" cy="23652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cc"/>
                </a:solidFill>
                <a:effectLst/>
                <a:uFillTx/>
                <a:latin typeface="Times New Roman"/>
              </a:rPr>
              <a:t>Modeling Markets and Behavior: </a:t>
            </a:r>
            <a:br>
              <a:rPr sz="3200"/>
            </a:br>
            <a:r>
              <a:rPr b="0" lang="en-US" sz="3400" strike="noStrike" u="none">
                <a:solidFill>
                  <a:srgbClr val="0000cc"/>
                </a:solidFill>
                <a:effectLst/>
                <a:uFillTx/>
                <a:latin typeface="Times New Roman"/>
              </a:rPr>
              <a:t>Oligopoly Market Models Applied to ERCOT</a:t>
            </a:r>
            <a:endParaRPr b="0" lang="en-US" sz="3400" strike="noStrike" u="none">
              <a:solidFill>
                <a:srgbClr val="3333ff"/>
              </a:solidFill>
              <a:effectLst/>
              <a:uFillTx/>
              <a:latin typeface="Times New Roman"/>
            </a:endParaRPr>
          </a:p>
        </p:txBody>
      </p:sp>
      <p:sp>
        <p:nvSpPr>
          <p:cNvPr id="17" name="PlaceHolder 2"/>
          <p:cNvSpPr>
            <a:spLocks noGrp="1"/>
          </p:cNvSpPr>
          <p:nvPr>
            <p:ph type="subTitle"/>
          </p:nvPr>
        </p:nvSpPr>
        <p:spPr>
          <a:xfrm>
            <a:off x="1285920" y="3277800"/>
            <a:ext cx="6400800" cy="2546280"/>
          </a:xfrm>
          <a:prstGeom prst="rect">
            <a:avLst/>
          </a:prstGeom>
          <a:noFill/>
          <a:ln w="0">
            <a:noFill/>
          </a:ln>
        </p:spPr>
        <p:txBody>
          <a:bodyPr lIns="90000" rIns="90000" tIns="46800" bIns="46800" anchor="t">
            <a:noAutofit/>
          </a:bodyPr>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Presentation to IEEE PES</a:t>
            </a:r>
            <a:endParaRPr b="0" lang="en-US" sz="2800" strike="noStrike" u="none">
              <a:solidFill>
                <a:srgbClr val="000000"/>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By: Lance B. Cunningham, PE</a:t>
            </a:r>
            <a:endParaRPr b="0" lang="en-US" sz="2400" strike="noStrike" u="none">
              <a:solidFill>
                <a:srgbClr val="000000"/>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July 18, 2001</a:t>
            </a:r>
            <a:endParaRPr b="0" lang="en-US" sz="2400" strike="noStrike" u="none">
              <a:solidFill>
                <a:srgbClr val="000000"/>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Quantitative Research Group</a:t>
            </a:r>
            <a:endParaRPr b="0" lang="en-US" sz="2400" strike="noStrike" u="none">
              <a:solidFill>
                <a:srgbClr val="000000"/>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PE, The University of Texas, Austin</a:t>
            </a:r>
          </a:p>
        </p:txBody>
      </p:sp>
      <p:sp>
        <p:nvSpPr>
          <p:cNvPr id="5" name="PlaceHolder 4"/>
          <p:cNvSpPr>
            <a:spLocks noGrp="1"/>
          </p:cNvSpPr>
          <p:nvPr>
            <p:ph type="sldNum" idx="2"/>
          </p:nvPr>
        </p:nvSpPr>
        <p:spPr/>
        <p:txBody>
          <a:bodyPr/>
          <a:p>
            <a:fld id="{EE5BCFCE-BC06-400D-A71B-A2678D73E9C3}"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32976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ff"/>
                </a:solidFill>
                <a:effectLst/>
                <a:uFillTx/>
                <a:latin typeface="Times New Roman"/>
              </a:rPr>
              <a:t>Market Power and Stranded Cost</a:t>
            </a:r>
            <a:r>
              <a:rPr b="0" lang="en-US" sz="3600" strike="noStrike" u="none">
                <a:solidFill>
                  <a:srgbClr val="3333ff"/>
                </a:solidFill>
                <a:effectLst/>
                <a:uFillTx/>
                <a:latin typeface="Times New Roman"/>
              </a:rPr>
              <a:t> </a:t>
            </a:r>
            <a:endParaRPr b="0" lang="en-US" sz="3600" strike="noStrike" u="none">
              <a:solidFill>
                <a:srgbClr val="3333ff"/>
              </a:solidFill>
              <a:effectLst/>
              <a:uFillTx/>
              <a:latin typeface="Times New Roman"/>
            </a:endParaRPr>
          </a:p>
        </p:txBody>
      </p:sp>
      <p:sp>
        <p:nvSpPr>
          <p:cNvPr id="42" name=""/>
          <p:cNvSpPr/>
          <p:nvPr/>
        </p:nvSpPr>
        <p:spPr>
          <a:xfrm>
            <a:off x="901800" y="1143000"/>
            <a:ext cx="7543800" cy="630000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400" strike="noStrike" u="none">
                <a:solidFill>
                  <a:srgbClr val="000000"/>
                </a:solidFill>
                <a:effectLst/>
                <a:uFillTx/>
                <a:latin typeface="Times New Roman"/>
              </a:rPr>
              <a:t>California a consideration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Texas, SB 7 limits ownership</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Auction off 15% of capacity rights</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Texas SB 7 requires a rate freeze until 2002</a:t>
            </a:r>
            <a:endParaRPr b="0" lang="en-US" sz="2400" strike="noStrike" u="none">
              <a:solidFill>
                <a:srgbClr val="000000"/>
              </a:solidFill>
              <a:effectLst/>
              <a:uFillTx/>
              <a:latin typeface="Times New Roman"/>
            </a:endParaRPr>
          </a:p>
          <a:p>
            <a:pPr lvl="1" marL="457200">
              <a:lnSpc>
                <a:spcPct val="10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10% retail rate reduction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Market price used for stranded cost</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Contracts or costs projected above market price</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SB 7, PUC ECOM model</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3"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B438E71E-9E85-499A-9158-2642265F7C73}"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736560" y="177840"/>
            <a:ext cx="7772400" cy="698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Key Findings</a:t>
            </a:r>
            <a:endParaRPr b="0" lang="en-US" sz="3600" strike="noStrike" u="none">
              <a:solidFill>
                <a:srgbClr val="3333ff"/>
              </a:solidFill>
              <a:effectLst/>
              <a:uFillTx/>
              <a:latin typeface="Times New Roman"/>
            </a:endParaRPr>
          </a:p>
        </p:txBody>
      </p:sp>
      <p:sp>
        <p:nvSpPr>
          <p:cNvPr id="45" name=""/>
          <p:cNvSpPr/>
          <p:nvPr/>
        </p:nvSpPr>
        <p:spPr>
          <a:xfrm>
            <a:off x="647640" y="977760"/>
            <a:ext cx="8051760" cy="4525920"/>
          </a:xfrm>
          <a:prstGeom prst="rect">
            <a:avLst/>
          </a:prstGeom>
          <a:noFill/>
          <a:ln w="0">
            <a:noFill/>
          </a:ln>
        </p:spPr>
        <p:style>
          <a:lnRef idx="0"/>
          <a:fillRef idx="0"/>
          <a:effectRef idx="0"/>
          <a:fontRef idx="minor"/>
        </p:style>
        <p:txBody>
          <a:bodyPr lIns="90000" rIns="90000" tIns="46800" bIns="46800" anchor="t">
            <a:spAutoFit/>
          </a:bodyPr>
          <a:p>
            <a:pPr>
              <a:spcBef>
                <a:spcPts val="1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600" strike="noStrike" u="none">
                <a:solidFill>
                  <a:srgbClr val="000000"/>
                </a:solidFill>
                <a:effectLst/>
                <a:uFillTx/>
                <a:latin typeface="Times New Roman"/>
              </a:rPr>
              <a:t>Cournot</a:t>
            </a:r>
            <a:endParaRPr b="0" lang="en-US" sz="2600" strike="noStrike" u="none">
              <a:solidFill>
                <a:srgbClr val="000000"/>
              </a:solidFill>
              <a:effectLst/>
              <a:uFillTx/>
              <a:latin typeface="Times New Roman"/>
            </a:endParaRPr>
          </a:p>
          <a:p>
            <a:pPr lvl="1" marL="457200">
              <a:lnSpc>
                <a:spcPct val="100000"/>
              </a:lnSpc>
              <a:spcBef>
                <a:spcPts val="137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200" strike="noStrike" u="none">
                <a:solidFill>
                  <a:srgbClr val="000000"/>
                </a:solidFill>
                <a:effectLst/>
                <a:uFillTx/>
                <a:latin typeface="Times New Roman"/>
              </a:rPr>
              <a:t>Transmission constraint above unconstrained flow disrupts equilibrium.</a:t>
            </a:r>
            <a:endParaRPr b="0" lang="en-US" sz="2200" strike="noStrike" u="none">
              <a:solidFill>
                <a:srgbClr val="000000"/>
              </a:solidFill>
              <a:effectLst/>
              <a:uFillTx/>
              <a:latin typeface="Times New Roman"/>
            </a:endParaRPr>
          </a:p>
          <a:p>
            <a:pPr>
              <a:spcBef>
                <a:spcPts val="1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ERCOT, new entrants</a:t>
            </a:r>
            <a:endParaRPr b="0" lang="en-US" sz="2600" strike="noStrike" u="none">
              <a:solidFill>
                <a:srgbClr val="000000"/>
              </a:solidFill>
              <a:effectLst/>
              <a:uFillTx/>
              <a:latin typeface="Times New Roman"/>
            </a:endParaRPr>
          </a:p>
          <a:p>
            <a:pPr lvl="1" marL="457200">
              <a:lnSpc>
                <a:spcPct val="100000"/>
              </a:lnSpc>
              <a:spcBef>
                <a:spcPts val="137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Reduce price for competitive and strategic behavior.</a:t>
            </a:r>
            <a:endParaRPr b="0" lang="en-US" sz="2200" strike="noStrike" u="none">
              <a:solidFill>
                <a:srgbClr val="000000"/>
              </a:solidFill>
              <a:effectLst/>
              <a:uFillTx/>
              <a:latin typeface="Times New Roman"/>
            </a:endParaRPr>
          </a:p>
          <a:p>
            <a:pPr lvl="1" marL="457200">
              <a:lnSpc>
                <a:spcPct val="100000"/>
              </a:lnSpc>
              <a:spcBef>
                <a:spcPts val="137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Large capacities may be uneconomical.</a:t>
            </a:r>
            <a:endParaRPr b="0" lang="en-US" sz="22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600" strike="noStrike" u="none">
                <a:solidFill>
                  <a:srgbClr val="000000"/>
                </a:solidFill>
                <a:effectLst/>
                <a:uFillTx/>
                <a:latin typeface="Times New Roman"/>
              </a:rPr>
              <a:t>Strategic behavior will impact transmission operations and planning.</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1" marL="457200">
              <a:lnSpc>
                <a:spcPct val="10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C5B63981-2F51-45D0-A40E-188A4DC3A355}"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762120" y="228240"/>
            <a:ext cx="7772400" cy="927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ff"/>
                </a:solidFill>
                <a:effectLst/>
                <a:uFillTx/>
                <a:latin typeface="Times New Roman"/>
              </a:rPr>
              <a:t>Overview of Analysis</a:t>
            </a:r>
            <a:endParaRPr b="0" lang="en-US" sz="3200" strike="noStrike" u="none">
              <a:solidFill>
                <a:srgbClr val="3333ff"/>
              </a:solidFill>
              <a:effectLst/>
              <a:uFillTx/>
              <a:latin typeface="Times New Roman"/>
            </a:endParaRPr>
          </a:p>
        </p:txBody>
      </p:sp>
      <p:sp>
        <p:nvSpPr>
          <p:cNvPr id="48" name="PlaceHolder 2"/>
          <p:cNvSpPr>
            <a:spLocks noGrp="1"/>
          </p:cNvSpPr>
          <p:nvPr>
            <p:ph/>
          </p:nvPr>
        </p:nvSpPr>
        <p:spPr>
          <a:xfrm>
            <a:off x="723960" y="123192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Three Bus</a:t>
            </a:r>
            <a:endParaRPr b="0" lang="en-US" sz="32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Competitive</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Cournot</a:t>
            </a:r>
            <a:endParaRPr b="0" lang="en-US" sz="24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ERCOT case study </a:t>
            </a:r>
            <a:endParaRPr b="0" lang="en-US" sz="32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Competitive</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Cournot</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Impact of new entrants    </a:t>
            </a:r>
            <a:endParaRPr b="0" lang="en-US" sz="2400" strike="noStrike" u="none">
              <a:solidFill>
                <a:srgbClr val="000000"/>
              </a:solidFill>
              <a:effectLst/>
              <a:uFillTx/>
              <a:latin typeface="Times New Roman"/>
            </a:endParaRPr>
          </a:p>
        </p:txBody>
      </p:sp>
      <p:sp>
        <p:nvSpPr>
          <p:cNvPr id="49"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C76E1AEF-5D15-4B81-9DB6-0F6BEEA84011}"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60240" y="151920"/>
            <a:ext cx="7772400" cy="876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Three Utility Case Study System</a:t>
            </a:r>
            <a:endParaRPr b="0" lang="en-US" sz="3600" strike="noStrike" u="none">
              <a:solidFill>
                <a:srgbClr val="3333ff"/>
              </a:solidFill>
              <a:effectLst/>
              <a:uFillTx/>
              <a:latin typeface="Times New Roman"/>
            </a:endParaRPr>
          </a:p>
        </p:txBody>
      </p:sp>
      <p:sp>
        <p:nvSpPr>
          <p:cNvPr id="51" name="PlaceHolder 2"/>
          <p:cNvSpPr>
            <a:spLocks noGrp="1"/>
          </p:cNvSpPr>
          <p:nvPr>
            <p:ph/>
          </p:nvPr>
        </p:nvSpPr>
        <p:spPr>
          <a:xfrm>
            <a:off x="380880" y="1447920"/>
            <a:ext cx="381024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Three Utilities</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Three types of units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Nuclear, coal, gas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Variable cost defined by fuel and dispatch</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Three transmission lines</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Lossless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Equal impedance </a:t>
            </a:r>
            <a:endParaRPr b="0" lang="en-US" sz="2400" strike="noStrike" u="none">
              <a:solidFill>
                <a:srgbClr val="000000"/>
              </a:solidFill>
              <a:effectLst/>
              <a:uFillTx/>
              <a:latin typeface="Times New Roman"/>
            </a:endParaRPr>
          </a:p>
        </p:txBody>
      </p:sp>
      <p:graphicFrame>
        <p:nvGraphicFramePr>
          <p:cNvPr id="52" name=""/>
          <p:cNvGraphicFramePr/>
          <p:nvPr/>
        </p:nvGraphicFramePr>
        <p:xfrm>
          <a:off x="4495680" y="1905120"/>
          <a:ext cx="3962520" cy="2666880"/>
        </p:xfrm>
        <a:graphic>
          <a:graphicData uri="http://schemas.openxmlformats.org/presentationml/2006/ole">
            <p:oleObj progId="Word.Document.12" r:id="rId1" spid="">
              <p:embed/>
              <p:pic>
                <p:nvPicPr>
                  <p:cNvPr id="53" name="" descr=""/>
                  <p:cNvPicPr/>
                  <p:nvPr/>
                </p:nvPicPr>
                <p:blipFill>
                  <a:blip r:embed="rId2"/>
                  <a:stretch/>
                </p:blipFill>
                <p:spPr>
                  <a:xfrm>
                    <a:off x="4495680" y="1905120"/>
                    <a:ext cx="3962520" cy="2666880"/>
                  </a:xfrm>
                  <a:prstGeom prst="rect">
                    <a:avLst/>
                  </a:prstGeom>
                  <a:noFill/>
                  <a:ln w="9360">
                    <a:solidFill>
                      <a:srgbClr val="000000"/>
                    </a:solidFill>
                    <a:miter/>
                  </a:ln>
                </p:spPr>
              </p:pic>
            </p:oleObj>
          </a:graphicData>
        </a:graphic>
      </p:graphicFrame>
      <p:sp>
        <p:nvSpPr>
          <p:cNvPr id="54"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08EB473F-B906-47A1-AB64-C103FB50B41B}"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762120" y="22824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ff"/>
                </a:solidFill>
                <a:effectLst/>
                <a:uFillTx/>
                <a:latin typeface="Times New Roman"/>
              </a:rPr>
              <a:t>Perfect Competition </a:t>
            </a:r>
            <a:br>
              <a:rPr sz="2800"/>
            </a:br>
            <a:r>
              <a:rPr b="0" lang="en-US" sz="2800" strike="noStrike" u="none">
                <a:solidFill>
                  <a:srgbClr val="3333ff"/>
                </a:solidFill>
                <a:effectLst/>
                <a:uFillTx/>
                <a:latin typeface="Times New Roman"/>
              </a:rPr>
              <a:t>Transmission Unconstrained Results</a:t>
            </a:r>
            <a:endParaRPr b="0" lang="en-US" sz="2800" strike="noStrike" u="none">
              <a:solidFill>
                <a:srgbClr val="3333ff"/>
              </a:solidFill>
              <a:effectLst/>
              <a:uFillTx/>
              <a:latin typeface="Times New Roman"/>
            </a:endParaRPr>
          </a:p>
        </p:txBody>
      </p:sp>
      <p:pic>
        <p:nvPicPr>
          <p:cNvPr id="56" name="" descr=""/>
          <p:cNvPicPr/>
          <p:nvPr/>
        </p:nvPicPr>
        <p:blipFill>
          <a:blip r:embed="rId1"/>
          <a:stretch/>
        </p:blipFill>
        <p:spPr>
          <a:xfrm>
            <a:off x="1833480" y="1176480"/>
            <a:ext cx="6610320" cy="1406520"/>
          </a:xfrm>
          <a:prstGeom prst="rect">
            <a:avLst/>
          </a:prstGeom>
          <a:noFill/>
          <a:ln w="0">
            <a:noFill/>
          </a:ln>
        </p:spPr>
      </p:pic>
      <p:pic>
        <p:nvPicPr>
          <p:cNvPr id="57" name="" descr=""/>
          <p:cNvPicPr/>
          <p:nvPr/>
        </p:nvPicPr>
        <p:blipFill>
          <a:blip r:embed="rId2"/>
          <a:stretch/>
        </p:blipFill>
        <p:spPr>
          <a:xfrm>
            <a:off x="1147680" y="2727360"/>
            <a:ext cx="6910560" cy="3132000"/>
          </a:xfrm>
          <a:prstGeom prst="rect">
            <a:avLst/>
          </a:prstGeom>
          <a:noFill/>
          <a:ln w="9360">
            <a:solidFill>
              <a:srgbClr val="000000"/>
            </a:solidFill>
            <a:miter/>
          </a:ln>
        </p:spPr>
      </p:pic>
      <p:sp>
        <p:nvSpPr>
          <p:cNvPr id="58"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0AE81982-EAE8-4795-B974-F67371700FE6}"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762120" y="380880"/>
            <a:ext cx="7772400" cy="609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ff"/>
                </a:solidFill>
                <a:effectLst/>
                <a:uFillTx/>
                <a:latin typeface="Times New Roman"/>
              </a:rPr>
              <a:t>Perfect Competition </a:t>
            </a:r>
            <a:br>
              <a:rPr sz="2800"/>
            </a:br>
            <a:r>
              <a:rPr b="0" lang="en-US" sz="2800" strike="noStrike" u="none">
                <a:solidFill>
                  <a:srgbClr val="3333ff"/>
                </a:solidFill>
                <a:effectLst/>
                <a:uFillTx/>
                <a:latin typeface="Times New Roman"/>
              </a:rPr>
              <a:t>Transmission Constrained Results</a:t>
            </a:r>
            <a:br>
              <a:rPr sz="2800"/>
            </a:br>
            <a:r>
              <a:rPr b="0" lang="en-US" sz="2000" strike="noStrike" u="none">
                <a:solidFill>
                  <a:srgbClr val="3333ff"/>
                </a:solidFill>
                <a:effectLst/>
                <a:uFillTx/>
                <a:latin typeface="Times New Roman"/>
              </a:rPr>
              <a:t>(transmission line T2 constrained to 5 MW bidirectionally)</a:t>
            </a:r>
            <a:endParaRPr b="0" lang="en-US" sz="2000" strike="noStrike" u="none">
              <a:solidFill>
                <a:srgbClr val="3333ff"/>
              </a:solidFill>
              <a:effectLst/>
              <a:uFillTx/>
              <a:latin typeface="Times New Roman"/>
            </a:endParaRPr>
          </a:p>
        </p:txBody>
      </p:sp>
      <p:pic>
        <p:nvPicPr>
          <p:cNvPr id="60" name="" descr=""/>
          <p:cNvPicPr/>
          <p:nvPr/>
        </p:nvPicPr>
        <p:blipFill>
          <a:blip r:embed="rId1"/>
          <a:stretch/>
        </p:blipFill>
        <p:spPr>
          <a:xfrm>
            <a:off x="711360" y="2832120"/>
            <a:ext cx="7340400" cy="3311640"/>
          </a:xfrm>
          <a:prstGeom prst="rect">
            <a:avLst/>
          </a:prstGeom>
          <a:noFill/>
          <a:ln w="9360">
            <a:solidFill>
              <a:srgbClr val="000000"/>
            </a:solidFill>
            <a:miter/>
          </a:ln>
        </p:spPr>
      </p:pic>
      <p:pic>
        <p:nvPicPr>
          <p:cNvPr id="61" name="" descr=""/>
          <p:cNvPicPr/>
          <p:nvPr/>
        </p:nvPicPr>
        <p:blipFill>
          <a:blip r:embed="rId2"/>
          <a:stretch/>
        </p:blipFill>
        <p:spPr>
          <a:xfrm>
            <a:off x="1593720" y="1457280"/>
            <a:ext cx="6426360" cy="1287360"/>
          </a:xfrm>
          <a:prstGeom prst="rect">
            <a:avLst/>
          </a:prstGeom>
          <a:noFill/>
          <a:ln w="0">
            <a:noFill/>
          </a:ln>
        </p:spPr>
      </p:pic>
      <p:sp>
        <p:nvSpPr>
          <p:cNvPr id="62"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63" name=""/>
          <p:cNvSpPr/>
          <p:nvPr/>
        </p:nvSpPr>
        <p:spPr>
          <a:xfrm>
            <a:off x="4114800" y="4240080"/>
            <a:ext cx="1096920" cy="506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7B075DC1-9EC2-4602-88A3-8C61EE4EFF5E}"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482760"/>
            <a:ext cx="7772400" cy="761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Results of the Competitive Market</a:t>
            </a:r>
            <a:endParaRPr b="0" lang="en-US" sz="3600" strike="noStrike" u="none">
              <a:solidFill>
                <a:srgbClr val="3333ff"/>
              </a:solidFill>
              <a:effectLst/>
              <a:uFillTx/>
              <a:latin typeface="Times New Roman"/>
            </a:endParaRPr>
          </a:p>
        </p:txBody>
      </p:sp>
      <p:sp>
        <p:nvSpPr>
          <p:cNvPr id="65" name="PlaceHolder 2"/>
          <p:cNvSpPr>
            <a:spLocks noGrp="1"/>
          </p:cNvSpPr>
          <p:nvPr>
            <p:ph/>
          </p:nvPr>
        </p:nvSpPr>
        <p:spPr>
          <a:xfrm>
            <a:off x="711360" y="160020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Transmission unconstrained provides the lowest uniform price compared to following market behaviors.</a:t>
            </a:r>
            <a:endParaRPr b="0" lang="en-US" sz="2800" strike="noStrike" u="none">
              <a:solidFill>
                <a:srgbClr val="000000"/>
              </a:solidFill>
              <a:effectLst/>
              <a:uFillTx/>
              <a:latin typeface="Times New Roman"/>
            </a:endParaRPr>
          </a:p>
          <a:p>
            <a:pPr marL="343080" indent="-343080">
              <a:spcBef>
                <a:spcPts val="7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There is no price mark up above marginal cost. </a:t>
            </a:r>
            <a:endParaRPr b="0" lang="en-US" sz="2800" strike="noStrike" u="none">
              <a:solidFill>
                <a:srgbClr val="000000"/>
              </a:solidFill>
              <a:effectLst/>
              <a:uFillTx/>
              <a:latin typeface="Times New Roman"/>
            </a:endParaRPr>
          </a:p>
          <a:p>
            <a:pPr marL="343080" indent="-343080">
              <a:spcBef>
                <a:spcPts val="7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All utilities have equal marginal cost, transmission unconstrained.</a:t>
            </a:r>
            <a:endParaRPr b="0" lang="en-US" sz="2800" strike="noStrike" u="none">
              <a:solidFill>
                <a:srgbClr val="000000"/>
              </a:solidFill>
              <a:effectLst/>
              <a:uFillTx/>
              <a:latin typeface="Times New Roman"/>
            </a:endParaRPr>
          </a:p>
          <a:p>
            <a:pPr marL="343080" indent="-343080">
              <a:spcBef>
                <a:spcPts val="7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No deadweight loss. </a:t>
            </a: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
        <p:nvSpPr>
          <p:cNvPr id="66"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9181585A-2A11-4F78-9BDB-D25B47B222BF}"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Cournot Behavior</a:t>
            </a:r>
            <a:endParaRPr b="0" lang="en-US" sz="3600" strike="noStrike" u="none">
              <a:solidFill>
                <a:srgbClr val="3333ff"/>
              </a:solidFill>
              <a:effectLst/>
              <a:uFillTx/>
              <a:latin typeface="Times New Roman"/>
            </a:endParaRPr>
          </a:p>
        </p:txBody>
      </p:sp>
      <p:sp>
        <p:nvSpPr>
          <p:cNvPr id="6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Each firm chooses its output quantity</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Assumption, rival’s outputs are fixed</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Considers the effect of its decision on the price</a:t>
            </a:r>
            <a:endParaRPr b="0" lang="en-US" sz="3200" strike="noStrike" u="none">
              <a:solidFill>
                <a:srgbClr val="000000"/>
              </a:solidFill>
              <a:effectLst/>
              <a:uFillTx/>
              <a:latin typeface="Times New Roman"/>
            </a:endParaRPr>
          </a:p>
        </p:txBody>
      </p:sp>
      <p:sp>
        <p:nvSpPr>
          <p:cNvPr id="69"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CE07C714-B3C7-4D8D-9D5C-F9FC5D213D21}"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Typical Cournot best response functions for two players</a:t>
            </a:r>
            <a:endParaRPr b="0" lang="en-US" sz="3600" strike="noStrike" u="none">
              <a:solidFill>
                <a:srgbClr val="3333ff"/>
              </a:solidFill>
              <a:effectLst/>
              <a:uFillTx/>
              <a:latin typeface="Times New Roman"/>
            </a:endParaRPr>
          </a:p>
        </p:txBody>
      </p:sp>
      <p:pic>
        <p:nvPicPr>
          <p:cNvPr id="71" name="" descr=""/>
          <p:cNvPicPr/>
          <p:nvPr/>
        </p:nvPicPr>
        <p:blipFill>
          <a:blip r:embed="rId1"/>
          <a:stretch/>
        </p:blipFill>
        <p:spPr>
          <a:xfrm>
            <a:off x="1460520" y="1984320"/>
            <a:ext cx="5978520" cy="4022640"/>
          </a:xfrm>
          <a:prstGeom prst="rect">
            <a:avLst/>
          </a:prstGeom>
          <a:noFill/>
          <a:ln w="9360">
            <a:solidFill>
              <a:srgbClr val="000000"/>
            </a:solidFill>
            <a:miter/>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8D6A245D-1D4E-478B-9D20-E2228962E8DB}"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ff"/>
                </a:solidFill>
                <a:effectLst/>
                <a:uFillTx/>
                <a:latin typeface="Times New Roman"/>
              </a:rPr>
              <a:t>Cournot Transmission Unconstrained Best Response Functions</a:t>
            </a:r>
            <a:endParaRPr b="0" lang="en-US" sz="2400" strike="noStrike" u="none">
              <a:solidFill>
                <a:srgbClr val="3333ff"/>
              </a:solidFill>
              <a:effectLst/>
              <a:uFillTx/>
              <a:latin typeface="Times New Roman"/>
            </a:endParaRPr>
          </a:p>
        </p:txBody>
      </p:sp>
      <p:sp>
        <p:nvSpPr>
          <p:cNvPr id="73" name=""/>
          <p:cNvSpPr/>
          <p:nvPr/>
        </p:nvSpPr>
        <p:spPr>
          <a:xfrm>
            <a:off x="709560" y="1319040"/>
            <a:ext cx="4300560" cy="63720"/>
          </a:xfrm>
          <a:prstGeom prst="rect">
            <a:avLst/>
          </a:prstGeom>
          <a:solidFill>
            <a:srgbClr val="ffffff"/>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74" name=""/>
          <p:cNvSpPr/>
          <p:nvPr/>
        </p:nvSpPr>
        <p:spPr>
          <a:xfrm>
            <a:off x="709560" y="1319040"/>
            <a:ext cx="52560" cy="47944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709560" y="6060960"/>
            <a:ext cx="4300560" cy="63720"/>
          </a:xfrm>
          <a:prstGeom prst="rect">
            <a:avLst/>
          </a:prstGeom>
          <a:solidFill>
            <a:srgbClr val="ffffff"/>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76" name=""/>
          <p:cNvSpPr/>
          <p:nvPr/>
        </p:nvSpPr>
        <p:spPr>
          <a:xfrm>
            <a:off x="4957920" y="1319040"/>
            <a:ext cx="63360" cy="47944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869040" y="5883120"/>
            <a:ext cx="396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j</a:t>
            </a:r>
            <a:endParaRPr b="0" lang="en-US" sz="1100" strike="noStrike" u="none">
              <a:solidFill>
                <a:srgbClr val="000000"/>
              </a:solidFill>
              <a:effectLst/>
              <a:uFillTx/>
              <a:latin typeface="Times New Roman"/>
            </a:endParaRPr>
          </a:p>
        </p:txBody>
      </p:sp>
      <p:sp>
        <p:nvSpPr>
          <p:cNvPr id="78" name=""/>
          <p:cNvSpPr/>
          <p:nvPr/>
        </p:nvSpPr>
        <p:spPr>
          <a:xfrm>
            <a:off x="962280" y="5883120"/>
            <a:ext cx="709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k</a:t>
            </a:r>
            <a:endParaRPr b="0" lang="en-US" sz="1100" strike="noStrike" u="none">
              <a:solidFill>
                <a:srgbClr val="000000"/>
              </a:solidFill>
              <a:effectLst/>
              <a:uFillTx/>
              <a:latin typeface="Times New Roman"/>
            </a:endParaRPr>
          </a:p>
        </p:txBody>
      </p:sp>
      <p:sp>
        <p:nvSpPr>
          <p:cNvPr id="79" name=""/>
          <p:cNvSpPr/>
          <p:nvPr/>
        </p:nvSpPr>
        <p:spPr>
          <a:xfrm>
            <a:off x="93312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80" name=""/>
          <p:cNvSpPr/>
          <p:nvPr/>
        </p:nvSpPr>
        <p:spPr>
          <a:xfrm>
            <a:off x="1089000" y="5883120"/>
            <a:ext cx="396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l</a:t>
            </a:r>
            <a:endParaRPr b="0" lang="en-US" sz="1100" strike="noStrike" u="none">
              <a:solidFill>
                <a:srgbClr val="000000"/>
              </a:solidFill>
              <a:effectLst/>
              <a:uFillTx/>
              <a:latin typeface="Times New Roman"/>
            </a:endParaRPr>
          </a:p>
        </p:txBody>
      </p:sp>
      <p:sp>
        <p:nvSpPr>
          <p:cNvPr id="81" name=""/>
          <p:cNvSpPr/>
          <p:nvPr/>
        </p:nvSpPr>
        <p:spPr>
          <a:xfrm>
            <a:off x="106020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82" name=""/>
          <p:cNvSpPr/>
          <p:nvPr/>
        </p:nvSpPr>
        <p:spPr>
          <a:xfrm>
            <a:off x="805680" y="5883120"/>
            <a:ext cx="475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a:t>
            </a:r>
            <a:endParaRPr b="0" lang="en-US" sz="1100" strike="noStrike" u="none">
              <a:solidFill>
                <a:srgbClr val="000000"/>
              </a:solidFill>
              <a:effectLst/>
              <a:uFillTx/>
              <a:latin typeface="Times New Roman"/>
            </a:endParaRPr>
          </a:p>
        </p:txBody>
      </p:sp>
      <p:sp>
        <p:nvSpPr>
          <p:cNvPr id="83" name=""/>
          <p:cNvSpPr/>
          <p:nvPr/>
        </p:nvSpPr>
        <p:spPr>
          <a:xfrm>
            <a:off x="1120680" y="5883120"/>
            <a:ext cx="475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a:t>
            </a:r>
            <a:endParaRPr b="0" lang="en-US" sz="1100" strike="noStrike" u="none">
              <a:solidFill>
                <a:srgbClr val="000000"/>
              </a:solidFill>
              <a:effectLst/>
              <a:uFillTx/>
              <a:latin typeface="Times New Roman"/>
            </a:endParaRPr>
          </a:p>
        </p:txBody>
      </p:sp>
      <p:sp>
        <p:nvSpPr>
          <p:cNvPr id="84" name=""/>
          <p:cNvSpPr/>
          <p:nvPr/>
        </p:nvSpPr>
        <p:spPr>
          <a:xfrm>
            <a:off x="1292400" y="5883120"/>
            <a:ext cx="630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a</a:t>
            </a:r>
            <a:endParaRPr b="0" lang="en-US" sz="1100" strike="noStrike" u="none">
              <a:solidFill>
                <a:srgbClr val="000000"/>
              </a:solidFill>
              <a:effectLst/>
              <a:uFillTx/>
              <a:latin typeface="Times New Roman"/>
            </a:endParaRPr>
          </a:p>
        </p:txBody>
      </p:sp>
      <p:sp>
        <p:nvSpPr>
          <p:cNvPr id="85" name=""/>
          <p:cNvSpPr/>
          <p:nvPr/>
        </p:nvSpPr>
        <p:spPr>
          <a:xfrm>
            <a:off x="1417680" y="5883120"/>
            <a:ext cx="709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b</a:t>
            </a:r>
            <a:endParaRPr b="0" lang="en-US" sz="1100" strike="noStrike" u="none">
              <a:solidFill>
                <a:srgbClr val="000000"/>
              </a:solidFill>
              <a:effectLst/>
              <a:uFillTx/>
              <a:latin typeface="Times New Roman"/>
            </a:endParaRPr>
          </a:p>
        </p:txBody>
      </p:sp>
      <p:sp>
        <p:nvSpPr>
          <p:cNvPr id="86" name=""/>
          <p:cNvSpPr/>
          <p:nvPr/>
        </p:nvSpPr>
        <p:spPr>
          <a:xfrm>
            <a:off x="138384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87" name=""/>
          <p:cNvSpPr/>
          <p:nvPr/>
        </p:nvSpPr>
        <p:spPr>
          <a:xfrm>
            <a:off x="1554480" y="5883120"/>
            <a:ext cx="630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c</a:t>
            </a:r>
            <a:endParaRPr b="0" lang="en-US" sz="1100" strike="noStrike" u="none">
              <a:solidFill>
                <a:srgbClr val="000000"/>
              </a:solidFill>
              <a:effectLst/>
              <a:uFillTx/>
              <a:latin typeface="Times New Roman"/>
            </a:endParaRPr>
          </a:p>
        </p:txBody>
      </p:sp>
      <p:sp>
        <p:nvSpPr>
          <p:cNvPr id="88" name=""/>
          <p:cNvSpPr/>
          <p:nvPr/>
        </p:nvSpPr>
        <p:spPr>
          <a:xfrm>
            <a:off x="151956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89" name=""/>
          <p:cNvSpPr/>
          <p:nvPr/>
        </p:nvSpPr>
        <p:spPr>
          <a:xfrm>
            <a:off x="1235880" y="5883120"/>
            <a:ext cx="475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a:t>
            </a:r>
            <a:endParaRPr b="0" lang="en-US" sz="1100" strike="noStrike" u="none">
              <a:solidFill>
                <a:srgbClr val="000000"/>
              </a:solidFill>
              <a:effectLst/>
              <a:uFillTx/>
              <a:latin typeface="Times New Roman"/>
            </a:endParaRPr>
          </a:p>
        </p:txBody>
      </p:sp>
      <p:sp>
        <p:nvSpPr>
          <p:cNvPr id="90" name=""/>
          <p:cNvSpPr/>
          <p:nvPr/>
        </p:nvSpPr>
        <p:spPr>
          <a:xfrm>
            <a:off x="1614600" y="5883120"/>
            <a:ext cx="475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a:t>
            </a:r>
            <a:endParaRPr b="0" lang="en-US" sz="1100" strike="noStrike" u="none">
              <a:solidFill>
                <a:srgbClr val="000000"/>
              </a:solidFill>
              <a:effectLst/>
              <a:uFillTx/>
              <a:latin typeface="Times New Roman"/>
            </a:endParaRPr>
          </a:p>
        </p:txBody>
      </p:sp>
      <p:sp>
        <p:nvSpPr>
          <p:cNvPr id="91" name=""/>
          <p:cNvSpPr/>
          <p:nvPr/>
        </p:nvSpPr>
        <p:spPr>
          <a:xfrm>
            <a:off x="120600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92" name=""/>
          <p:cNvSpPr/>
          <p:nvPr/>
        </p:nvSpPr>
        <p:spPr>
          <a:xfrm>
            <a:off x="1785960" y="5883120"/>
            <a:ext cx="709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d</a:t>
            </a:r>
            <a:endParaRPr b="0" lang="en-US" sz="1100" strike="noStrike" u="none">
              <a:solidFill>
                <a:srgbClr val="000000"/>
              </a:solidFill>
              <a:effectLst/>
              <a:uFillTx/>
              <a:latin typeface="Times New Roman"/>
            </a:endParaRPr>
          </a:p>
        </p:txBody>
      </p:sp>
      <p:sp>
        <p:nvSpPr>
          <p:cNvPr id="93" name=""/>
          <p:cNvSpPr/>
          <p:nvPr/>
        </p:nvSpPr>
        <p:spPr>
          <a:xfrm>
            <a:off x="1922760" y="5883120"/>
            <a:ext cx="630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e</a:t>
            </a:r>
            <a:endParaRPr b="0" lang="en-US" sz="1100" strike="noStrike" u="none">
              <a:solidFill>
                <a:srgbClr val="000000"/>
              </a:solidFill>
              <a:effectLst/>
              <a:uFillTx/>
              <a:latin typeface="Times New Roman"/>
            </a:endParaRPr>
          </a:p>
        </p:txBody>
      </p:sp>
      <p:sp>
        <p:nvSpPr>
          <p:cNvPr id="94" name=""/>
          <p:cNvSpPr/>
          <p:nvPr/>
        </p:nvSpPr>
        <p:spPr>
          <a:xfrm>
            <a:off x="188784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95" name=""/>
          <p:cNvSpPr/>
          <p:nvPr/>
        </p:nvSpPr>
        <p:spPr>
          <a:xfrm>
            <a:off x="2044080" y="5883120"/>
            <a:ext cx="475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f</a:t>
            </a:r>
            <a:endParaRPr b="0" lang="en-US" sz="1100" strike="noStrike" u="none">
              <a:solidFill>
                <a:srgbClr val="000000"/>
              </a:solidFill>
              <a:effectLst/>
              <a:uFillTx/>
              <a:latin typeface="Times New Roman"/>
            </a:endParaRPr>
          </a:p>
        </p:txBody>
      </p:sp>
      <p:sp>
        <p:nvSpPr>
          <p:cNvPr id="96" name=""/>
          <p:cNvSpPr/>
          <p:nvPr/>
        </p:nvSpPr>
        <p:spPr>
          <a:xfrm>
            <a:off x="201312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97" name=""/>
          <p:cNvSpPr/>
          <p:nvPr/>
        </p:nvSpPr>
        <p:spPr>
          <a:xfrm>
            <a:off x="1730160" y="5883120"/>
            <a:ext cx="475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a:t>
            </a:r>
            <a:endParaRPr b="0" lang="en-US" sz="1100" strike="noStrike" u="none">
              <a:solidFill>
                <a:srgbClr val="000000"/>
              </a:solidFill>
              <a:effectLst/>
              <a:uFillTx/>
              <a:latin typeface="Times New Roman"/>
            </a:endParaRPr>
          </a:p>
        </p:txBody>
      </p:sp>
      <p:sp>
        <p:nvSpPr>
          <p:cNvPr id="98" name=""/>
          <p:cNvSpPr/>
          <p:nvPr/>
        </p:nvSpPr>
        <p:spPr>
          <a:xfrm>
            <a:off x="2097000" y="5883120"/>
            <a:ext cx="475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a:t>
            </a:r>
            <a:endParaRPr b="0" lang="en-US" sz="1100" strike="noStrike" u="none">
              <a:solidFill>
                <a:srgbClr val="000000"/>
              </a:solidFill>
              <a:effectLst/>
              <a:uFillTx/>
              <a:latin typeface="Times New Roman"/>
            </a:endParaRPr>
          </a:p>
        </p:txBody>
      </p:sp>
      <p:sp>
        <p:nvSpPr>
          <p:cNvPr id="99" name=""/>
          <p:cNvSpPr/>
          <p:nvPr/>
        </p:nvSpPr>
        <p:spPr>
          <a:xfrm>
            <a:off x="169956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100" name=""/>
          <p:cNvSpPr/>
          <p:nvPr/>
        </p:nvSpPr>
        <p:spPr>
          <a:xfrm>
            <a:off x="2268720" y="5883120"/>
            <a:ext cx="709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g</a:t>
            </a:r>
            <a:endParaRPr b="0" lang="en-US" sz="1100" strike="noStrike" u="none">
              <a:solidFill>
                <a:srgbClr val="000000"/>
              </a:solidFill>
              <a:effectLst/>
              <a:uFillTx/>
              <a:latin typeface="Times New Roman"/>
            </a:endParaRPr>
          </a:p>
        </p:txBody>
      </p:sp>
      <p:sp>
        <p:nvSpPr>
          <p:cNvPr id="101" name=""/>
          <p:cNvSpPr/>
          <p:nvPr/>
        </p:nvSpPr>
        <p:spPr>
          <a:xfrm>
            <a:off x="2405880" y="5883120"/>
            <a:ext cx="709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h</a:t>
            </a:r>
            <a:endParaRPr b="0" lang="en-US" sz="1100" strike="noStrike" u="none">
              <a:solidFill>
                <a:srgbClr val="000000"/>
              </a:solidFill>
              <a:effectLst/>
              <a:uFillTx/>
              <a:latin typeface="Times New Roman"/>
            </a:endParaRPr>
          </a:p>
        </p:txBody>
      </p:sp>
      <p:sp>
        <p:nvSpPr>
          <p:cNvPr id="102" name=""/>
          <p:cNvSpPr/>
          <p:nvPr/>
        </p:nvSpPr>
        <p:spPr>
          <a:xfrm>
            <a:off x="237060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103" name=""/>
          <p:cNvSpPr/>
          <p:nvPr/>
        </p:nvSpPr>
        <p:spPr>
          <a:xfrm>
            <a:off x="2535120" y="5883120"/>
            <a:ext cx="396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a:t>
            </a:r>
            <a:endParaRPr b="0" lang="en-US" sz="1100" strike="noStrike" u="none">
              <a:solidFill>
                <a:srgbClr val="000000"/>
              </a:solidFill>
              <a:effectLst/>
              <a:uFillTx/>
              <a:latin typeface="Times New Roman"/>
            </a:endParaRPr>
          </a:p>
        </p:txBody>
      </p:sp>
      <p:sp>
        <p:nvSpPr>
          <p:cNvPr id="104" name=""/>
          <p:cNvSpPr/>
          <p:nvPr/>
        </p:nvSpPr>
        <p:spPr>
          <a:xfrm>
            <a:off x="250596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105" name=""/>
          <p:cNvSpPr/>
          <p:nvPr/>
        </p:nvSpPr>
        <p:spPr>
          <a:xfrm>
            <a:off x="2212920" y="5883120"/>
            <a:ext cx="475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a:t>
            </a:r>
            <a:endParaRPr b="0" lang="en-US" sz="1100" strike="noStrike" u="none">
              <a:solidFill>
                <a:srgbClr val="000000"/>
              </a:solidFill>
              <a:effectLst/>
              <a:uFillTx/>
              <a:latin typeface="Times New Roman"/>
            </a:endParaRPr>
          </a:p>
        </p:txBody>
      </p:sp>
      <p:sp>
        <p:nvSpPr>
          <p:cNvPr id="106" name=""/>
          <p:cNvSpPr/>
          <p:nvPr/>
        </p:nvSpPr>
        <p:spPr>
          <a:xfrm>
            <a:off x="2568600" y="5883120"/>
            <a:ext cx="475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a:t>
            </a:r>
            <a:endParaRPr b="0" lang="en-US" sz="1100" strike="noStrike" u="none">
              <a:solidFill>
                <a:srgbClr val="000000"/>
              </a:solidFill>
              <a:effectLst/>
              <a:uFillTx/>
              <a:latin typeface="Times New Roman"/>
            </a:endParaRPr>
          </a:p>
        </p:txBody>
      </p:sp>
      <p:sp>
        <p:nvSpPr>
          <p:cNvPr id="107" name=""/>
          <p:cNvSpPr/>
          <p:nvPr/>
        </p:nvSpPr>
        <p:spPr>
          <a:xfrm>
            <a:off x="2182320" y="5872320"/>
            <a:ext cx="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Symbol"/>
                <a:ea typeface="Symbol"/>
              </a:rPr>
              <a:t></a:t>
            </a:r>
            <a:endParaRPr b="0" lang="en-US" sz="1100" strike="noStrike" u="none">
              <a:solidFill>
                <a:srgbClr val="000000"/>
              </a:solidFill>
              <a:effectLst/>
              <a:uFillTx/>
              <a:latin typeface="Times New Roman"/>
            </a:endParaRPr>
          </a:p>
        </p:txBody>
      </p:sp>
      <p:sp>
        <p:nvSpPr>
          <p:cNvPr id="108" name=""/>
          <p:cNvSpPr/>
          <p:nvPr/>
        </p:nvSpPr>
        <p:spPr>
          <a:xfrm>
            <a:off x="762120" y="5791320"/>
            <a:ext cx="2057400" cy="3045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5143680" y="2146320"/>
            <a:ext cx="3581280" cy="193788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Unconstrained best responses</a:t>
            </a:r>
            <a:endParaRPr b="0" lang="en-US" sz="2400" strike="noStrike" u="none">
              <a:solidFill>
                <a:srgbClr val="000000"/>
              </a:solidFill>
              <a:effectLst/>
              <a:uFillTx/>
              <a:latin typeface="Times New Roman"/>
            </a:endParaRPr>
          </a:p>
          <a:p>
            <a:pPr lvl="1" marL="457200">
              <a:lnSpc>
                <a:spcPct val="10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Flat</a:t>
            </a:r>
            <a:endParaRPr b="0" lang="en-US" sz="2400" strike="noStrike" u="none">
              <a:solidFill>
                <a:srgbClr val="000000"/>
              </a:solidFill>
              <a:effectLst/>
              <a:uFillTx/>
              <a:latin typeface="Times New Roman"/>
            </a:endParaRPr>
          </a:p>
          <a:p>
            <a:pPr lvl="1" marL="457200">
              <a:lnSpc>
                <a:spcPct val="10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No bends or kinks</a:t>
            </a:r>
            <a:endParaRPr b="0" lang="en-US" sz="2400" strike="noStrike" u="none">
              <a:solidFill>
                <a:srgbClr val="000000"/>
              </a:solidFill>
              <a:effectLst/>
              <a:uFillTx/>
              <a:latin typeface="Times New Roman"/>
            </a:endParaRPr>
          </a:p>
        </p:txBody>
      </p:sp>
      <p:pic>
        <p:nvPicPr>
          <p:cNvPr id="110" name="" descr=""/>
          <p:cNvPicPr/>
          <p:nvPr/>
        </p:nvPicPr>
        <p:blipFill>
          <a:blip r:embed="rId1"/>
          <a:stretch/>
        </p:blipFill>
        <p:spPr>
          <a:xfrm>
            <a:off x="696960" y="1573200"/>
            <a:ext cx="4351320" cy="4876920"/>
          </a:xfrm>
          <a:prstGeom prst="rect">
            <a:avLst/>
          </a:prstGeom>
          <a:noFill/>
          <a:ln w="0">
            <a:noFill/>
          </a:ln>
        </p:spPr>
      </p:pic>
      <p:sp>
        <p:nvSpPr>
          <p:cNvPr id="111"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BDEEDEE8-4341-4864-9157-A65D42E5AD03}"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52320" y="3600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Legal Disclaimer</a:t>
            </a:r>
            <a:endParaRPr b="0" lang="en-US" sz="3600" strike="noStrike" u="none">
              <a:solidFill>
                <a:srgbClr val="3333ff"/>
              </a:solidFill>
              <a:effectLst/>
              <a:uFillTx/>
              <a:latin typeface="Times New Roman"/>
            </a:endParaRPr>
          </a:p>
        </p:txBody>
      </p:sp>
      <p:sp>
        <p:nvSpPr>
          <p:cNvPr id="20" name=""/>
          <p:cNvSpPr/>
          <p:nvPr/>
        </p:nvSpPr>
        <p:spPr>
          <a:xfrm>
            <a:off x="1038240" y="1338120"/>
            <a:ext cx="7066080" cy="5039280"/>
          </a:xfrm>
          <a:prstGeom prst="rect">
            <a:avLst/>
          </a:prstGeom>
          <a:noFill/>
          <a:ln w="0">
            <a:noFill/>
          </a:ln>
        </p:spPr>
        <p:style>
          <a:lnRef idx="0"/>
          <a:fillRef idx="0"/>
          <a:effectRef idx="0"/>
          <a:fontRef idx="minor"/>
        </p:style>
        <p:txBody>
          <a:bodyPr lIns="90000" rIns="90000" tIns="46800" bIns="46800" anchor="t">
            <a:spAutoFit/>
          </a:bodyPr>
          <a:p>
            <a:pP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This work originated at The University of Texas at Austin.  The views presented here are not necessarily attributable to the author’s current employer, previous employers, or The University of Texas at Austin.  Any remaining errors are the sole responsibility of the author.  A supporting paper, “An Empirical Study of Applied Game Theory: Transmission Constrained Cournot Behavior”  (2000TR761) is currently under review by the IEEE Power Engineering Society, the Power System Analysis, Computing and Economics Committee. The paper is co-authored with Ross Baldick and Martin Baughman.</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7024230F-C69F-4F3C-BD2F-9904C1A04919}"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698400" y="3171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3333ff"/>
                </a:solidFill>
                <a:effectLst/>
                <a:uFillTx/>
                <a:latin typeface="Times New Roman"/>
              </a:rPr>
              <a:t>Cournot Transmission Unconstrained Results</a:t>
            </a:r>
            <a:endParaRPr b="0" lang="en-US" sz="3000" strike="noStrike" u="none">
              <a:solidFill>
                <a:srgbClr val="3333ff"/>
              </a:solidFill>
              <a:effectLst/>
              <a:uFillTx/>
              <a:latin typeface="Times New Roman"/>
            </a:endParaRPr>
          </a:p>
        </p:txBody>
      </p:sp>
      <p:pic>
        <p:nvPicPr>
          <p:cNvPr id="113" name="" descr=""/>
          <p:cNvPicPr/>
          <p:nvPr/>
        </p:nvPicPr>
        <p:blipFill>
          <a:blip r:embed="rId1"/>
          <a:stretch/>
        </p:blipFill>
        <p:spPr>
          <a:xfrm>
            <a:off x="3852720" y="2440080"/>
            <a:ext cx="4935600" cy="2786040"/>
          </a:xfrm>
          <a:prstGeom prst="rect">
            <a:avLst/>
          </a:prstGeom>
          <a:noFill/>
          <a:ln w="0">
            <a:noFill/>
          </a:ln>
        </p:spPr>
      </p:pic>
      <p:sp>
        <p:nvSpPr>
          <p:cNvPr id="114" name=""/>
          <p:cNvSpPr/>
          <p:nvPr/>
        </p:nvSpPr>
        <p:spPr>
          <a:xfrm>
            <a:off x="393840" y="3314880"/>
            <a:ext cx="2933640" cy="119124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Strategic behavior has altered both price and line flows</a:t>
            </a:r>
            <a:endParaRPr b="0" lang="en-US" sz="2400" strike="noStrike" u="none">
              <a:solidFill>
                <a:srgbClr val="000000"/>
              </a:solidFill>
              <a:effectLst/>
              <a:uFillTx/>
              <a:latin typeface="Times New Roman"/>
            </a:endParaRPr>
          </a:p>
        </p:txBody>
      </p:sp>
      <p:sp>
        <p:nvSpPr>
          <p:cNvPr id="115"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E12F291A-81E5-49D3-A950-BEF2868AFEB4}"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ff"/>
                </a:solidFill>
                <a:effectLst/>
                <a:uFillTx/>
                <a:latin typeface="Times New Roman"/>
              </a:rPr>
              <a:t>Cournot Transmission Constrained Results for T1 constrained uni-directionally</a:t>
            </a:r>
            <a:endParaRPr b="0" lang="en-US" sz="2400" strike="noStrike" u="none">
              <a:solidFill>
                <a:srgbClr val="3333ff"/>
              </a:solidFill>
              <a:effectLst/>
              <a:uFillTx/>
              <a:latin typeface="Times New Roman"/>
            </a:endParaRPr>
          </a:p>
        </p:txBody>
      </p:sp>
      <p:pic>
        <p:nvPicPr>
          <p:cNvPr id="117" name="" descr=""/>
          <p:cNvPicPr/>
          <p:nvPr/>
        </p:nvPicPr>
        <p:blipFill>
          <a:blip r:embed="rId1"/>
          <a:stretch/>
        </p:blipFill>
        <p:spPr>
          <a:xfrm>
            <a:off x="3352680" y="2438280"/>
            <a:ext cx="5220000" cy="2489400"/>
          </a:xfrm>
          <a:prstGeom prst="rect">
            <a:avLst/>
          </a:prstGeom>
          <a:noFill/>
          <a:ln w="0">
            <a:noFill/>
          </a:ln>
        </p:spPr>
      </p:pic>
      <p:sp>
        <p:nvSpPr>
          <p:cNvPr id="118" name=""/>
          <p:cNvSpPr/>
          <p:nvPr/>
        </p:nvSpPr>
        <p:spPr>
          <a:xfrm>
            <a:off x="609480" y="2438280"/>
            <a:ext cx="2057400" cy="1008720"/>
          </a:xfrm>
          <a:prstGeom prst="rect">
            <a:avLst/>
          </a:prstGeom>
          <a:noFill/>
          <a:ln w="0">
            <a:noFill/>
          </a:ln>
        </p:spPr>
        <p:style>
          <a:lnRef idx="0"/>
          <a:fillRef idx="0"/>
          <a:effectRef idx="0"/>
          <a:fontRef idx="minor"/>
        </p:style>
        <p:txBody>
          <a:bodyPr lIns="90000" rIns="90000" tIns="46800" bIns="46800" anchor="t">
            <a:spAutoFit/>
          </a:bodyPr>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Consider line flow constrained in one direction</a:t>
            </a:r>
            <a:endParaRPr b="0" lang="en-US" sz="2000" strike="noStrike" u="none">
              <a:solidFill>
                <a:srgbClr val="000000"/>
              </a:solidFill>
              <a:effectLst/>
              <a:uFillTx/>
              <a:latin typeface="Times New Roman"/>
            </a:endParaRPr>
          </a:p>
        </p:txBody>
      </p:sp>
      <p:sp>
        <p:nvSpPr>
          <p:cNvPr id="119"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F4A5CF2F-5927-4411-8EAD-7579C3E49A1A}"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ff"/>
                </a:solidFill>
                <a:effectLst/>
                <a:uFillTx/>
                <a:latin typeface="Times New Roman"/>
              </a:rPr>
              <a:t>Cournot Transmission Constrained Results for T1 constrained uni-directionally to 100 MW</a:t>
            </a:r>
            <a:endParaRPr b="0" lang="en-US" sz="2400" strike="noStrike" u="none">
              <a:solidFill>
                <a:srgbClr val="3333ff"/>
              </a:solidFill>
              <a:effectLst/>
              <a:uFillTx/>
              <a:latin typeface="Times New Roman"/>
            </a:endParaRPr>
          </a:p>
        </p:txBody>
      </p:sp>
      <p:graphicFrame>
        <p:nvGraphicFramePr>
          <p:cNvPr id="121" name=""/>
          <p:cNvGraphicFramePr/>
          <p:nvPr/>
        </p:nvGraphicFramePr>
        <p:xfrm>
          <a:off x="4662360" y="1981080"/>
          <a:ext cx="4095720" cy="3929040"/>
        </p:xfrm>
        <a:graphic>
          <a:graphicData uri="http://schemas.openxmlformats.org/presentationml/2006/ole">
            <p:oleObj r:id="rId1" spid="">
              <p:embed/>
              <p:pic>
                <p:nvPicPr>
                  <p:cNvPr id="122" name="" descr=""/>
                  <p:cNvPicPr/>
                  <p:nvPr/>
                </p:nvPicPr>
                <p:blipFill>
                  <a:blip r:embed="rId2"/>
                  <a:stretch/>
                </p:blipFill>
                <p:spPr>
                  <a:xfrm>
                    <a:off x="4662360" y="1981080"/>
                    <a:ext cx="4095720" cy="3929040"/>
                  </a:xfrm>
                  <a:prstGeom prst="rect">
                    <a:avLst/>
                  </a:prstGeom>
                  <a:noFill/>
                  <a:ln w="0">
                    <a:noFill/>
                  </a:ln>
                </p:spPr>
              </p:pic>
            </p:oleObj>
          </a:graphicData>
        </a:graphic>
      </p:graphicFrame>
      <p:sp>
        <p:nvSpPr>
          <p:cNvPr id="123" name=""/>
          <p:cNvSpPr/>
          <p:nvPr/>
        </p:nvSpPr>
        <p:spPr>
          <a:xfrm>
            <a:off x="444600" y="2502000"/>
            <a:ext cx="3809880" cy="2301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spcBef>
                <a:spcPts val="125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Utility A’s best response, two regions</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Region one, identical to the unconstrained best response.</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Region two is formed because of the 100 MW constraint.</a:t>
            </a:r>
            <a:endParaRPr b="0" lang="en-US" sz="2000" strike="noStrike" u="none">
              <a:solidFill>
                <a:srgbClr val="000000"/>
              </a:solidFill>
              <a:effectLst/>
              <a:uFillTx/>
              <a:latin typeface="Times New Roman"/>
            </a:endParaRPr>
          </a:p>
        </p:txBody>
      </p:sp>
      <p:sp>
        <p:nvSpPr>
          <p:cNvPr id="124"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47E2CC51-9AEF-4C1A-9967-C94DC817AC41}"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ff"/>
                </a:solidFill>
                <a:effectLst/>
                <a:uFillTx/>
                <a:latin typeface="Times New Roman"/>
              </a:rPr>
              <a:t>Cournot Transmission Constrained Results for T1 constrained bi-directionally to 100 MW</a:t>
            </a:r>
            <a:endParaRPr b="0" lang="en-US" sz="2400" strike="noStrike" u="none">
              <a:solidFill>
                <a:srgbClr val="3333ff"/>
              </a:solidFill>
              <a:effectLst/>
              <a:uFillTx/>
              <a:latin typeface="Times New Roman"/>
            </a:endParaRPr>
          </a:p>
        </p:txBody>
      </p:sp>
      <p:sp>
        <p:nvSpPr>
          <p:cNvPr id="126" name=""/>
          <p:cNvSpPr/>
          <p:nvPr/>
        </p:nvSpPr>
        <p:spPr>
          <a:xfrm>
            <a:off x="279360" y="3035160"/>
            <a:ext cx="3809880" cy="14724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spcBef>
                <a:spcPts val="125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Utilities A and C, complimentary best response shapes, due to the bi-directional constraint.  </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Cournot equilibrium exists. </a:t>
            </a:r>
            <a:endParaRPr b="0" lang="en-US" sz="2000" strike="noStrike" u="none">
              <a:solidFill>
                <a:srgbClr val="000000"/>
              </a:solidFill>
              <a:effectLst/>
              <a:uFillTx/>
              <a:latin typeface="Times New Roman"/>
            </a:endParaRPr>
          </a:p>
        </p:txBody>
      </p:sp>
      <p:pic>
        <p:nvPicPr>
          <p:cNvPr id="127" name="" descr=""/>
          <p:cNvPicPr/>
          <p:nvPr/>
        </p:nvPicPr>
        <p:blipFill>
          <a:blip r:embed="rId1"/>
          <a:stretch/>
        </p:blipFill>
        <p:spPr>
          <a:xfrm>
            <a:off x="4235400" y="1504800"/>
            <a:ext cx="4699080" cy="4643640"/>
          </a:xfrm>
          <a:prstGeom prst="rect">
            <a:avLst/>
          </a:prstGeom>
          <a:noFill/>
          <a:ln w="0">
            <a:noFill/>
          </a:ln>
        </p:spPr>
      </p:pic>
      <p:sp>
        <p:nvSpPr>
          <p:cNvPr id="128"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141091AC-830F-4C88-9381-13AEFD2539EC}"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09480" y="15228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ff"/>
                </a:solidFill>
                <a:effectLst/>
                <a:uFillTx/>
                <a:latin typeface="Times New Roman"/>
              </a:rPr>
              <a:t>Cournot Transmission Constrained Results for T1 constrained bi-directionally to 66 MW</a:t>
            </a:r>
            <a:endParaRPr b="0" lang="en-US" sz="2400" strike="noStrike" u="none">
              <a:solidFill>
                <a:srgbClr val="3333ff"/>
              </a:solidFill>
              <a:effectLst/>
              <a:uFillTx/>
              <a:latin typeface="Times New Roman"/>
            </a:endParaRPr>
          </a:p>
        </p:txBody>
      </p:sp>
      <p:sp>
        <p:nvSpPr>
          <p:cNvPr id="130" name=""/>
          <p:cNvSpPr/>
          <p:nvPr/>
        </p:nvSpPr>
        <p:spPr>
          <a:xfrm>
            <a:off x="380880" y="1523880"/>
            <a:ext cx="3810240" cy="40705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spcBef>
                <a:spcPts val="125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Utilities B and C best response surfaces pass through the unconstrained Cournot equilibrium point.</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Utility A’s best response “jumps” from region three to region four before the unconstrained point.</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The existence of a transmission constraint that exceeds the value of the unconstrained line flow has disrupted the pure strategy equilibrium.</a:t>
            </a:r>
            <a:endParaRPr b="0" lang="en-US" sz="2000" strike="noStrike" u="none">
              <a:solidFill>
                <a:srgbClr val="000000"/>
              </a:solidFill>
              <a:effectLst/>
              <a:uFillTx/>
              <a:latin typeface="Times New Roman"/>
            </a:endParaRPr>
          </a:p>
        </p:txBody>
      </p:sp>
      <p:graphicFrame>
        <p:nvGraphicFramePr>
          <p:cNvPr id="131" name=""/>
          <p:cNvGraphicFramePr/>
          <p:nvPr/>
        </p:nvGraphicFramePr>
        <p:xfrm>
          <a:off x="4421160" y="1320840"/>
          <a:ext cx="4432320" cy="5010120"/>
        </p:xfrm>
        <a:graphic>
          <a:graphicData uri="http://schemas.openxmlformats.org/presentationml/2006/ole">
            <p:oleObj r:id="rId1" spid="">
              <p:embed/>
              <p:pic>
                <p:nvPicPr>
                  <p:cNvPr id="132" name="" descr=""/>
                  <p:cNvPicPr/>
                  <p:nvPr/>
                </p:nvPicPr>
                <p:blipFill>
                  <a:blip r:embed="rId2"/>
                  <a:stretch/>
                </p:blipFill>
                <p:spPr>
                  <a:xfrm>
                    <a:off x="4421160" y="1320840"/>
                    <a:ext cx="4432320" cy="5010120"/>
                  </a:xfrm>
                  <a:prstGeom prst="rect">
                    <a:avLst/>
                  </a:prstGeom>
                  <a:noFill/>
                  <a:ln w="0">
                    <a:noFill/>
                  </a:ln>
                </p:spPr>
              </p:pic>
            </p:oleObj>
          </a:graphicData>
        </a:graphic>
      </p:graphicFrame>
      <p:sp>
        <p:nvSpPr>
          <p:cNvPr id="133"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5B62D5B2-686A-4E29-93C2-01EB2120EEC9}"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736560" y="800280"/>
            <a:ext cx="7772400" cy="761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Key Findings of Cournot Behavior in the Presence of Transmission Constraints</a:t>
            </a:r>
            <a:endParaRPr b="0" lang="en-US" sz="3600" strike="noStrike" u="none">
              <a:solidFill>
                <a:srgbClr val="3333ff"/>
              </a:solidFill>
              <a:effectLst/>
              <a:uFillTx/>
              <a:latin typeface="Times New Roman"/>
            </a:endParaRPr>
          </a:p>
        </p:txBody>
      </p:sp>
      <p:sp>
        <p:nvSpPr>
          <p:cNvPr id="135" name="PlaceHolder 2"/>
          <p:cNvSpPr>
            <a:spLocks noGrp="1"/>
          </p:cNvSpPr>
          <p:nvPr>
            <p:ph/>
          </p:nvPr>
        </p:nvSpPr>
        <p:spPr>
          <a:xfrm>
            <a:off x="622440" y="2260440"/>
            <a:ext cx="7772400" cy="299736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Equilibrium can exist with 3 strategic players.</a:t>
            </a:r>
            <a:endParaRPr b="0" lang="en-US" sz="2800" strike="noStrike" u="none">
              <a:solidFill>
                <a:srgbClr val="000000"/>
              </a:solidFill>
              <a:effectLst/>
              <a:uFillTx/>
              <a:latin typeface="Times New Roman"/>
            </a:endParaRPr>
          </a:p>
          <a:p>
            <a:pPr marL="343080" indent="0">
              <a:lnSpc>
                <a:spcPct val="10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lnSpc>
                <a:spcPct val="100000"/>
              </a:lnSpc>
              <a:spcBef>
                <a:spcPts val="79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Behavioral change even if the equilibrium flow in the absence of the constraint is significantly less than the transmission limit.</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136"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6C6E2D44-2E78-450C-B139-1DDE66BADA3D}"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33ff"/>
                </a:solidFill>
                <a:effectLst/>
                <a:uFillTx/>
                <a:latin typeface="Times New Roman"/>
              </a:rPr>
              <a:t>ERCOT case study</a:t>
            </a:r>
            <a:endParaRPr b="0" lang="en-US" sz="4800" strike="noStrike" u="none">
              <a:solidFill>
                <a:srgbClr val="3333ff"/>
              </a:solidFill>
              <a:effectLst/>
              <a:uFillTx/>
              <a:latin typeface="Times New Roman"/>
            </a:endParaRPr>
          </a:p>
        </p:txBody>
      </p:sp>
      <p:sp>
        <p:nvSpPr>
          <p:cNvPr id="138" name=""/>
          <p:cNvSpPr/>
          <p:nvPr/>
        </p:nvSpPr>
        <p:spPr>
          <a:xfrm>
            <a:off x="1803240" y="2279520"/>
            <a:ext cx="5794560" cy="259380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 Transmission unconstrained &amp; constrained</a:t>
            </a:r>
            <a:endParaRPr b="0" lang="en-US" sz="3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 </a:t>
            </a:r>
            <a:r>
              <a:rPr b="0" lang="en-US" sz="2800" strike="noStrike" u="none">
                <a:solidFill>
                  <a:srgbClr val="000000"/>
                </a:solidFill>
                <a:effectLst/>
                <a:uFillTx/>
                <a:latin typeface="Times New Roman"/>
              </a:rPr>
              <a:t>Competitive</a:t>
            </a:r>
            <a:endParaRPr b="0" lang="en-US" sz="28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Cournot</a:t>
            </a:r>
            <a:endParaRPr b="0" lang="en-US" sz="28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Impact of new entrants</a:t>
            </a:r>
            <a:endParaRPr b="0" lang="en-US" sz="2800" strike="noStrike" u="none">
              <a:solidFill>
                <a:srgbClr val="000000"/>
              </a:solidFill>
              <a:effectLst/>
              <a:uFillTx/>
              <a:latin typeface="Times New Roman"/>
            </a:endParaRPr>
          </a:p>
        </p:txBody>
      </p:sp>
      <p:sp>
        <p:nvSpPr>
          <p:cNvPr id="139"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5A0C664A-FBF8-455D-BE2A-ECC8E3922BC3}"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3333ff"/>
                </a:solidFill>
                <a:effectLst/>
                <a:uFillTx/>
                <a:latin typeface="Times New Roman"/>
              </a:rPr>
              <a:t>ERCOT case study</a:t>
            </a:r>
            <a:endParaRPr b="0" lang="en-US" sz="4800" strike="noStrike" u="none">
              <a:solidFill>
                <a:srgbClr val="3333ff"/>
              </a:solidFill>
              <a:effectLst/>
              <a:uFillTx/>
              <a:latin typeface="Times New Roman"/>
            </a:endParaRPr>
          </a:p>
        </p:txBody>
      </p:sp>
      <p:sp>
        <p:nvSpPr>
          <p:cNvPr id="141" name=""/>
          <p:cNvSpPr/>
          <p:nvPr/>
        </p:nvSpPr>
        <p:spPr>
          <a:xfrm>
            <a:off x="469800" y="2793960"/>
            <a:ext cx="2857680" cy="155700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ERCOT summer 2001 summer peak power flow CSC planning case</a:t>
            </a:r>
            <a:endParaRPr b="0" lang="en-US" sz="2400" strike="noStrike" u="none">
              <a:solidFill>
                <a:srgbClr val="000000"/>
              </a:solidFill>
              <a:effectLst/>
              <a:uFillTx/>
              <a:latin typeface="Times New Roman"/>
            </a:endParaRPr>
          </a:p>
        </p:txBody>
      </p:sp>
      <p:sp>
        <p:nvSpPr>
          <p:cNvPr id="142"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143" name="" descr=""/>
          <p:cNvPicPr/>
          <p:nvPr/>
        </p:nvPicPr>
        <p:blipFill>
          <a:blip r:embed="rId1"/>
          <a:stretch/>
        </p:blipFill>
        <p:spPr>
          <a:xfrm>
            <a:off x="3414600" y="2411280"/>
            <a:ext cx="3565800" cy="2481480"/>
          </a:xfrm>
          <a:prstGeom prst="rect">
            <a:avLst/>
          </a:prstGeom>
          <a:noFill/>
          <a:ln w="9360">
            <a:solidFill>
              <a:srgbClr val="000000"/>
            </a:solidFill>
            <a:miter/>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7F0C09A5-34A4-4A5B-BC6B-DCE7A8A4182C}"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assumptions</a:t>
            </a:r>
            <a:endParaRPr b="0" lang="en-US" sz="3600" strike="noStrike" u="none">
              <a:solidFill>
                <a:srgbClr val="3333ff"/>
              </a:solidFill>
              <a:effectLst/>
              <a:uFillTx/>
              <a:latin typeface="Times New Roman"/>
            </a:endParaRPr>
          </a:p>
        </p:txBody>
      </p:sp>
      <p:sp>
        <p:nvSpPr>
          <p:cNvPr id="14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Fuel cost $3.15/MBtu</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Three different cost curves that correspond to unit commitment to meet load</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7.5% outage rate</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604BEFAD-2932-499F-9AE3-116E418806B4}"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723960" y="228240"/>
            <a:ext cx="7772400" cy="9399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reduced system equivalent - Pure competition</a:t>
            </a:r>
            <a:endParaRPr b="0" lang="en-US" sz="3600" strike="noStrike" u="none">
              <a:solidFill>
                <a:srgbClr val="3333ff"/>
              </a:solidFill>
              <a:effectLst/>
              <a:uFillTx/>
              <a:latin typeface="Times New Roman"/>
            </a:endParaRPr>
          </a:p>
        </p:txBody>
      </p:sp>
      <p:sp>
        <p:nvSpPr>
          <p:cNvPr id="147"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148" name="" descr=""/>
          <p:cNvPicPr/>
          <p:nvPr/>
        </p:nvPicPr>
        <p:blipFill>
          <a:blip r:embed="rId1"/>
          <a:stretch/>
        </p:blipFill>
        <p:spPr>
          <a:xfrm>
            <a:off x="2182680" y="1316160"/>
            <a:ext cx="6526440" cy="3139920"/>
          </a:xfrm>
          <a:prstGeom prst="rect">
            <a:avLst/>
          </a:prstGeom>
          <a:noFill/>
          <a:ln w="9360">
            <a:solidFill>
              <a:srgbClr val="000000"/>
            </a:solidFill>
            <a:miter/>
          </a:ln>
        </p:spPr>
      </p:pic>
      <p:pic>
        <p:nvPicPr>
          <p:cNvPr id="149" name="" descr=""/>
          <p:cNvPicPr/>
          <p:nvPr/>
        </p:nvPicPr>
        <p:blipFill>
          <a:blip r:embed="rId2"/>
          <a:stretch/>
        </p:blipFill>
        <p:spPr>
          <a:xfrm>
            <a:off x="415800" y="4624560"/>
            <a:ext cx="3748320" cy="1433520"/>
          </a:xfrm>
          <a:prstGeom prst="rect">
            <a:avLst/>
          </a:prstGeom>
          <a:noFill/>
          <a:ln w="0">
            <a:noFill/>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D2A6AB8A-0143-4E5B-9BB9-EC9D3D6E7623}"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Presentation Overview</a:t>
            </a:r>
            <a:endParaRPr b="0" lang="en-US" sz="3600" strike="noStrike" u="none">
              <a:solidFill>
                <a:srgbClr val="3333ff"/>
              </a:solidFill>
              <a:effectLst/>
              <a:uFillTx/>
              <a:latin typeface="Times New Roman"/>
            </a:endParaRPr>
          </a:p>
        </p:txBody>
      </p:sp>
      <p:sp>
        <p:nvSpPr>
          <p:cNvPr id="2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Introduction</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3 bus system</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ERCOT study </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23"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4FE34741-F595-4A91-87EE-12632E764190}"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0" name="PlaceHolder 1"/>
          <p:cNvSpPr>
            <a:spLocks noGrp="1"/>
          </p:cNvSpPr>
          <p:nvPr>
            <p:ph type="title"/>
          </p:nvPr>
        </p:nvSpPr>
        <p:spPr>
          <a:xfrm>
            <a:off x="723960" y="27936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Cournot transmission unconstrained</a:t>
            </a:r>
            <a:endParaRPr b="0" lang="en-US" sz="3600" strike="noStrike" u="none">
              <a:solidFill>
                <a:srgbClr val="3333ff"/>
              </a:solidFill>
              <a:effectLst/>
              <a:uFillTx/>
              <a:latin typeface="Times New Roman"/>
            </a:endParaRPr>
          </a:p>
        </p:txBody>
      </p:sp>
      <p:sp>
        <p:nvSpPr>
          <p:cNvPr id="151"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52" name=""/>
          <p:cNvGrpSpPr/>
          <p:nvPr/>
        </p:nvGrpSpPr>
        <p:grpSpPr>
          <a:xfrm>
            <a:off x="649440" y="1306440"/>
            <a:ext cx="5618160" cy="5105160"/>
            <a:chOff x="649440" y="1306440"/>
            <a:chExt cx="5618160" cy="5105160"/>
          </a:xfrm>
        </p:grpSpPr>
        <p:pic>
          <p:nvPicPr>
            <p:cNvPr id="153" name="" descr=""/>
            <p:cNvPicPr/>
            <p:nvPr/>
          </p:nvPicPr>
          <p:blipFill>
            <a:blip r:embed="rId1"/>
            <a:stretch/>
          </p:blipFill>
          <p:spPr>
            <a:xfrm>
              <a:off x="736920" y="1306440"/>
              <a:ext cx="5530680" cy="5029200"/>
            </a:xfrm>
            <a:prstGeom prst="rect">
              <a:avLst/>
            </a:prstGeom>
            <a:noFill/>
            <a:ln w="0">
              <a:noFill/>
            </a:ln>
          </p:spPr>
        </p:pic>
        <p:sp>
          <p:nvSpPr>
            <p:cNvPr id="154" name=""/>
            <p:cNvSpPr/>
            <p:nvPr/>
          </p:nvSpPr>
          <p:spPr>
            <a:xfrm>
              <a:off x="649440" y="6097320"/>
              <a:ext cx="1757520" cy="3142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1349640" y="2347560"/>
              <a:ext cx="568080" cy="26748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BR</a:t>
              </a:r>
              <a:r>
                <a:rPr b="0" lang="en-US" sz="1000" strike="noStrike" u="none" baseline="-25000">
                  <a:solidFill>
                    <a:srgbClr val="000000"/>
                  </a:solidFill>
                  <a:effectLst/>
                  <a:uFillTx/>
                  <a:latin typeface="Times New Roman"/>
                </a:rPr>
                <a:t>AEP</a:t>
              </a:r>
              <a:endParaRPr b="0" lang="en-US" sz="1000" strike="noStrike" u="none">
                <a:solidFill>
                  <a:srgbClr val="000000"/>
                </a:solidFill>
                <a:effectLst/>
                <a:uFillTx/>
                <a:latin typeface="Times New Roman"/>
              </a:endParaRPr>
            </a:p>
          </p:txBody>
        </p:sp>
        <p:sp>
          <p:nvSpPr>
            <p:cNvPr id="156" name=""/>
            <p:cNvSpPr/>
            <p:nvPr/>
          </p:nvSpPr>
          <p:spPr>
            <a:xfrm>
              <a:off x="3056040" y="5771880"/>
              <a:ext cx="568440" cy="26748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BR</a:t>
              </a:r>
              <a:r>
                <a:rPr b="0" lang="en-US" sz="1000" strike="noStrike" u="none" baseline="-25000">
                  <a:solidFill>
                    <a:srgbClr val="000000"/>
                  </a:solidFill>
                  <a:effectLst/>
                  <a:uFillTx/>
                  <a:latin typeface="Times New Roman"/>
                </a:rPr>
                <a:t>TXU</a:t>
              </a:r>
              <a:endParaRPr b="0" lang="en-US" sz="1000" strike="noStrike" u="none">
                <a:solidFill>
                  <a:srgbClr val="000000"/>
                </a:solidFill>
                <a:effectLst/>
                <a:uFillTx/>
                <a:latin typeface="Times New Roman"/>
              </a:endParaRPr>
            </a:p>
          </p:txBody>
        </p:sp>
        <p:sp>
          <p:nvSpPr>
            <p:cNvPr id="157" name=""/>
            <p:cNvSpPr/>
            <p:nvPr/>
          </p:nvSpPr>
          <p:spPr>
            <a:xfrm>
              <a:off x="1733760" y="3740040"/>
              <a:ext cx="923760" cy="26748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BR</a:t>
              </a:r>
              <a:r>
                <a:rPr b="0" lang="en-US" sz="1000" strike="noStrike" u="none" baseline="-25000">
                  <a:solidFill>
                    <a:srgbClr val="000000"/>
                  </a:solidFill>
                  <a:effectLst/>
                  <a:uFillTx/>
                  <a:latin typeface="Times New Roman"/>
                </a:rPr>
                <a:t>Reliant/CBSP</a:t>
              </a:r>
              <a:endParaRPr b="0" lang="en-US" sz="1000" strike="noStrike" u="none">
                <a:solidFill>
                  <a:srgbClr val="000000"/>
                </a:solidFill>
                <a:effectLst/>
                <a:uFillTx/>
                <a:latin typeface="Times New Roman"/>
              </a:endParaRPr>
            </a:p>
          </p:txBody>
        </p:sp>
        <p:sp>
          <p:nvSpPr>
            <p:cNvPr id="158" name=""/>
            <p:cNvSpPr/>
            <p:nvPr/>
          </p:nvSpPr>
          <p:spPr>
            <a:xfrm>
              <a:off x="943200" y="1422360"/>
              <a:ext cx="190008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Cournot Equilibrium</a:t>
              </a:r>
              <a:endParaRPr b="0" lang="en-US" sz="1400" strike="noStrike" u="none">
                <a:solidFill>
                  <a:srgbClr val="000000"/>
                </a:solidFill>
                <a:effectLst/>
                <a:uFillTx/>
                <a:latin typeface="Times New Roman"/>
              </a:endParaRPr>
            </a:p>
          </p:txBody>
        </p:sp>
        <p:sp>
          <p:nvSpPr>
            <p:cNvPr id="159" name=""/>
            <p:cNvSpPr/>
            <p:nvPr/>
          </p:nvSpPr>
          <p:spPr>
            <a:xfrm>
              <a:off x="1979640" y="1666800"/>
              <a:ext cx="1087560" cy="1006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160" name="" descr=""/>
          <p:cNvPicPr/>
          <p:nvPr/>
        </p:nvPicPr>
        <p:blipFill>
          <a:blip r:embed="rId2"/>
          <a:stretch/>
        </p:blipFill>
        <p:spPr>
          <a:xfrm>
            <a:off x="6478560" y="2127240"/>
            <a:ext cx="2211480" cy="515880"/>
          </a:xfrm>
          <a:prstGeom prst="rect">
            <a:avLst/>
          </a:prstGeom>
          <a:noFill/>
          <a:ln w="0">
            <a:noFill/>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6BDCFD1A-1CD4-4C17-9AF4-4E22371013A6}"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Cournot transmission unconstrained</a:t>
            </a:r>
            <a:endParaRPr b="0" lang="en-US" sz="3600" strike="noStrike" u="none">
              <a:solidFill>
                <a:srgbClr val="3333ff"/>
              </a:solidFill>
              <a:effectLst/>
              <a:uFillTx/>
              <a:latin typeface="Times New Roman"/>
            </a:endParaRPr>
          </a:p>
        </p:txBody>
      </p:sp>
      <p:sp>
        <p:nvSpPr>
          <p:cNvPr id="162" name=""/>
          <p:cNvSpPr/>
          <p:nvPr/>
        </p:nvSpPr>
        <p:spPr>
          <a:xfrm>
            <a:off x="762120" y="2413080"/>
            <a:ext cx="2489040" cy="3020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The Cournot solution results in a mark-up of $67.15/MWh above the fully competitive price, a price markup of 169%. </a:t>
            </a:r>
            <a:endParaRPr b="0" lang="en-US" sz="2400" strike="noStrike" u="none">
              <a:solidFill>
                <a:srgbClr val="000000"/>
              </a:solidFill>
              <a:effectLst/>
              <a:uFillTx/>
              <a:latin typeface="Times New Roman"/>
            </a:endParaRPr>
          </a:p>
        </p:txBody>
      </p:sp>
      <p:sp>
        <p:nvSpPr>
          <p:cNvPr id="163"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64" name=""/>
          <p:cNvSpPr/>
          <p:nvPr/>
        </p:nvSpPr>
        <p:spPr>
          <a:xfrm>
            <a:off x="5586480" y="2355840"/>
            <a:ext cx="40968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Gen</a:t>
            </a:r>
            <a:endParaRPr b="0" lang="en-US" sz="1700" strike="noStrike" u="none">
              <a:solidFill>
                <a:srgbClr val="000000"/>
              </a:solidFill>
              <a:effectLst/>
              <a:uFillTx/>
              <a:latin typeface="Times New Roman"/>
            </a:endParaRPr>
          </a:p>
        </p:txBody>
      </p:sp>
      <p:sp>
        <p:nvSpPr>
          <p:cNvPr id="165" name=""/>
          <p:cNvSpPr/>
          <p:nvPr/>
        </p:nvSpPr>
        <p:spPr>
          <a:xfrm>
            <a:off x="6557760" y="2355840"/>
            <a:ext cx="50580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Profit</a:t>
            </a:r>
            <a:endParaRPr b="0" lang="en-US" sz="1700" strike="noStrike" u="none">
              <a:solidFill>
                <a:srgbClr val="000000"/>
              </a:solidFill>
              <a:effectLst/>
              <a:uFillTx/>
              <a:latin typeface="Times New Roman"/>
            </a:endParaRPr>
          </a:p>
        </p:txBody>
      </p:sp>
      <p:sp>
        <p:nvSpPr>
          <p:cNvPr id="166" name=""/>
          <p:cNvSpPr/>
          <p:nvPr/>
        </p:nvSpPr>
        <p:spPr>
          <a:xfrm>
            <a:off x="7514640" y="2355840"/>
            <a:ext cx="49392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Price</a:t>
            </a:r>
            <a:endParaRPr b="0" lang="en-US" sz="1700" strike="noStrike" u="none">
              <a:solidFill>
                <a:srgbClr val="000000"/>
              </a:solidFill>
              <a:effectLst/>
              <a:uFillTx/>
              <a:latin typeface="Times New Roman"/>
            </a:endParaRPr>
          </a:p>
        </p:txBody>
      </p:sp>
      <p:sp>
        <p:nvSpPr>
          <p:cNvPr id="167" name=""/>
          <p:cNvSpPr/>
          <p:nvPr/>
        </p:nvSpPr>
        <p:spPr>
          <a:xfrm>
            <a:off x="3467880" y="2682720"/>
            <a:ext cx="4334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TXU</a:t>
            </a:r>
            <a:endParaRPr b="0" lang="en-US" sz="1700" strike="noStrike" u="none">
              <a:solidFill>
                <a:srgbClr val="000000"/>
              </a:solidFill>
              <a:effectLst/>
              <a:uFillTx/>
              <a:latin typeface="Times New Roman"/>
            </a:endParaRPr>
          </a:p>
        </p:txBody>
      </p:sp>
      <p:sp>
        <p:nvSpPr>
          <p:cNvPr id="168" name=""/>
          <p:cNvSpPr/>
          <p:nvPr/>
        </p:nvSpPr>
        <p:spPr>
          <a:xfrm>
            <a:off x="5474160" y="2682720"/>
            <a:ext cx="6627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12,921</a:t>
            </a:r>
            <a:endParaRPr b="0" lang="en-US" sz="1700" strike="noStrike" u="none">
              <a:solidFill>
                <a:srgbClr val="000000"/>
              </a:solidFill>
              <a:effectLst/>
              <a:uFillTx/>
              <a:latin typeface="Times New Roman"/>
            </a:endParaRPr>
          </a:p>
        </p:txBody>
      </p:sp>
      <p:sp>
        <p:nvSpPr>
          <p:cNvPr id="169" name=""/>
          <p:cNvSpPr/>
          <p:nvPr/>
        </p:nvSpPr>
        <p:spPr>
          <a:xfrm>
            <a:off x="5443560" y="268272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70" name=""/>
          <p:cNvSpPr/>
          <p:nvPr/>
        </p:nvSpPr>
        <p:spPr>
          <a:xfrm>
            <a:off x="6365160" y="2682720"/>
            <a:ext cx="9633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1,082,791</a:t>
            </a:r>
            <a:endParaRPr b="0" lang="en-US" sz="1700" strike="noStrike" u="none">
              <a:solidFill>
                <a:srgbClr val="000000"/>
              </a:solidFill>
              <a:effectLst/>
              <a:uFillTx/>
              <a:latin typeface="Times New Roman"/>
            </a:endParaRPr>
          </a:p>
        </p:txBody>
      </p:sp>
      <p:sp>
        <p:nvSpPr>
          <p:cNvPr id="171" name=""/>
          <p:cNvSpPr/>
          <p:nvPr/>
        </p:nvSpPr>
        <p:spPr>
          <a:xfrm>
            <a:off x="6303960" y="268272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72" name=""/>
          <p:cNvSpPr/>
          <p:nvPr/>
        </p:nvSpPr>
        <p:spPr>
          <a:xfrm>
            <a:off x="6364080" y="268272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73" name=""/>
          <p:cNvSpPr/>
          <p:nvPr/>
        </p:nvSpPr>
        <p:spPr>
          <a:xfrm>
            <a:off x="7448760" y="2682720"/>
            <a:ext cx="6627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106.88</a:t>
            </a:r>
            <a:endParaRPr b="0" lang="en-US" sz="1700" strike="noStrike" u="none">
              <a:solidFill>
                <a:srgbClr val="000000"/>
              </a:solidFill>
              <a:effectLst/>
              <a:uFillTx/>
              <a:latin typeface="Times New Roman"/>
            </a:endParaRPr>
          </a:p>
        </p:txBody>
      </p:sp>
      <p:sp>
        <p:nvSpPr>
          <p:cNvPr id="174" name=""/>
          <p:cNvSpPr/>
          <p:nvPr/>
        </p:nvSpPr>
        <p:spPr>
          <a:xfrm>
            <a:off x="3467520" y="2970360"/>
            <a:ext cx="151020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Reliant + CPSB</a:t>
            </a:r>
            <a:endParaRPr b="0" lang="en-US" sz="1700" strike="noStrike" u="none">
              <a:solidFill>
                <a:srgbClr val="000000"/>
              </a:solidFill>
              <a:effectLst/>
              <a:uFillTx/>
              <a:latin typeface="Times New Roman"/>
            </a:endParaRPr>
          </a:p>
        </p:txBody>
      </p:sp>
      <p:sp>
        <p:nvSpPr>
          <p:cNvPr id="175" name=""/>
          <p:cNvSpPr/>
          <p:nvPr/>
        </p:nvSpPr>
        <p:spPr>
          <a:xfrm>
            <a:off x="5474160" y="2970360"/>
            <a:ext cx="6627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13,262</a:t>
            </a:r>
            <a:endParaRPr b="0" lang="en-US" sz="1700" strike="noStrike" u="none">
              <a:solidFill>
                <a:srgbClr val="000000"/>
              </a:solidFill>
              <a:effectLst/>
              <a:uFillTx/>
              <a:latin typeface="Times New Roman"/>
            </a:endParaRPr>
          </a:p>
        </p:txBody>
      </p:sp>
      <p:sp>
        <p:nvSpPr>
          <p:cNvPr id="176" name=""/>
          <p:cNvSpPr/>
          <p:nvPr/>
        </p:nvSpPr>
        <p:spPr>
          <a:xfrm>
            <a:off x="5443560" y="297036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77" name=""/>
          <p:cNvSpPr/>
          <p:nvPr/>
        </p:nvSpPr>
        <p:spPr>
          <a:xfrm>
            <a:off x="6365160" y="2970360"/>
            <a:ext cx="9633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1,226,898</a:t>
            </a:r>
            <a:endParaRPr b="0" lang="en-US" sz="1700" strike="noStrike" u="none">
              <a:solidFill>
                <a:srgbClr val="000000"/>
              </a:solidFill>
              <a:effectLst/>
              <a:uFillTx/>
              <a:latin typeface="Times New Roman"/>
            </a:endParaRPr>
          </a:p>
        </p:txBody>
      </p:sp>
      <p:sp>
        <p:nvSpPr>
          <p:cNvPr id="178" name=""/>
          <p:cNvSpPr/>
          <p:nvPr/>
        </p:nvSpPr>
        <p:spPr>
          <a:xfrm>
            <a:off x="6303960" y="297036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79" name=""/>
          <p:cNvSpPr/>
          <p:nvPr/>
        </p:nvSpPr>
        <p:spPr>
          <a:xfrm>
            <a:off x="6364080" y="297036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80" name=""/>
          <p:cNvSpPr/>
          <p:nvPr/>
        </p:nvSpPr>
        <p:spPr>
          <a:xfrm>
            <a:off x="7448760" y="2970360"/>
            <a:ext cx="6627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106.89</a:t>
            </a:r>
            <a:endParaRPr b="0" lang="en-US" sz="1700" strike="noStrike" u="none">
              <a:solidFill>
                <a:srgbClr val="000000"/>
              </a:solidFill>
              <a:effectLst/>
              <a:uFillTx/>
              <a:latin typeface="Times New Roman"/>
            </a:endParaRPr>
          </a:p>
        </p:txBody>
      </p:sp>
      <p:sp>
        <p:nvSpPr>
          <p:cNvPr id="181" name=""/>
          <p:cNvSpPr/>
          <p:nvPr/>
        </p:nvSpPr>
        <p:spPr>
          <a:xfrm>
            <a:off x="3468600" y="3219480"/>
            <a:ext cx="43380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AEP</a:t>
            </a:r>
            <a:endParaRPr b="0" lang="en-US" sz="1700" strike="noStrike" u="none">
              <a:solidFill>
                <a:srgbClr val="000000"/>
              </a:solidFill>
              <a:effectLst/>
              <a:uFillTx/>
              <a:latin typeface="Times New Roman"/>
            </a:endParaRPr>
          </a:p>
        </p:txBody>
      </p:sp>
      <p:sp>
        <p:nvSpPr>
          <p:cNvPr id="182" name=""/>
          <p:cNvSpPr/>
          <p:nvPr/>
        </p:nvSpPr>
        <p:spPr>
          <a:xfrm>
            <a:off x="5586840" y="3219480"/>
            <a:ext cx="5421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7,518</a:t>
            </a:r>
            <a:endParaRPr b="0" lang="en-US" sz="1700" strike="noStrike" u="none">
              <a:solidFill>
                <a:srgbClr val="000000"/>
              </a:solidFill>
              <a:effectLst/>
              <a:uFillTx/>
              <a:latin typeface="Times New Roman"/>
            </a:endParaRPr>
          </a:p>
        </p:txBody>
      </p:sp>
      <p:sp>
        <p:nvSpPr>
          <p:cNvPr id="183" name=""/>
          <p:cNvSpPr/>
          <p:nvPr/>
        </p:nvSpPr>
        <p:spPr>
          <a:xfrm>
            <a:off x="5443560" y="3219480"/>
            <a:ext cx="1209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84" name=""/>
          <p:cNvSpPr/>
          <p:nvPr/>
        </p:nvSpPr>
        <p:spPr>
          <a:xfrm>
            <a:off x="5562360" y="321948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85" name=""/>
          <p:cNvSpPr/>
          <p:nvPr/>
        </p:nvSpPr>
        <p:spPr>
          <a:xfrm>
            <a:off x="6536160" y="3219480"/>
            <a:ext cx="78300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565,405</a:t>
            </a:r>
            <a:endParaRPr b="0" lang="en-US" sz="1700" strike="noStrike" u="none">
              <a:solidFill>
                <a:srgbClr val="000000"/>
              </a:solidFill>
              <a:effectLst/>
              <a:uFillTx/>
              <a:latin typeface="Times New Roman"/>
            </a:endParaRPr>
          </a:p>
        </p:txBody>
      </p:sp>
      <p:sp>
        <p:nvSpPr>
          <p:cNvPr id="186" name=""/>
          <p:cNvSpPr/>
          <p:nvPr/>
        </p:nvSpPr>
        <p:spPr>
          <a:xfrm>
            <a:off x="6303960" y="3219480"/>
            <a:ext cx="24120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87" name=""/>
          <p:cNvSpPr/>
          <p:nvPr/>
        </p:nvSpPr>
        <p:spPr>
          <a:xfrm>
            <a:off x="6543360" y="321948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88" name=""/>
          <p:cNvSpPr/>
          <p:nvPr/>
        </p:nvSpPr>
        <p:spPr>
          <a:xfrm>
            <a:off x="7448760" y="3219480"/>
            <a:ext cx="6627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106.89</a:t>
            </a:r>
            <a:endParaRPr b="0" lang="en-US" sz="1700" strike="noStrike" u="none">
              <a:solidFill>
                <a:srgbClr val="000000"/>
              </a:solidFill>
              <a:effectLst/>
              <a:uFillTx/>
              <a:latin typeface="Times New Roman"/>
            </a:endParaRPr>
          </a:p>
        </p:txBody>
      </p:sp>
      <p:sp>
        <p:nvSpPr>
          <p:cNvPr id="189" name=""/>
          <p:cNvSpPr/>
          <p:nvPr/>
        </p:nvSpPr>
        <p:spPr>
          <a:xfrm>
            <a:off x="3468240" y="3508200"/>
            <a:ext cx="6501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Others</a:t>
            </a:r>
            <a:endParaRPr b="0" lang="en-US" sz="1700" strike="noStrike" u="none">
              <a:solidFill>
                <a:srgbClr val="000000"/>
              </a:solidFill>
              <a:effectLst/>
              <a:uFillTx/>
              <a:latin typeface="Times New Roman"/>
            </a:endParaRPr>
          </a:p>
        </p:txBody>
      </p:sp>
      <p:sp>
        <p:nvSpPr>
          <p:cNvPr id="190" name=""/>
          <p:cNvSpPr/>
          <p:nvPr/>
        </p:nvSpPr>
        <p:spPr>
          <a:xfrm>
            <a:off x="5474160" y="3508200"/>
            <a:ext cx="6627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10,694</a:t>
            </a:r>
            <a:endParaRPr b="0" lang="en-US" sz="1700" strike="noStrike" u="none">
              <a:solidFill>
                <a:srgbClr val="000000"/>
              </a:solidFill>
              <a:effectLst/>
              <a:uFillTx/>
              <a:latin typeface="Times New Roman"/>
            </a:endParaRPr>
          </a:p>
        </p:txBody>
      </p:sp>
      <p:sp>
        <p:nvSpPr>
          <p:cNvPr id="191" name=""/>
          <p:cNvSpPr/>
          <p:nvPr/>
        </p:nvSpPr>
        <p:spPr>
          <a:xfrm>
            <a:off x="5443560" y="350820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92" name=""/>
          <p:cNvSpPr/>
          <p:nvPr/>
        </p:nvSpPr>
        <p:spPr>
          <a:xfrm>
            <a:off x="6536160" y="3508200"/>
            <a:ext cx="78300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798,972</a:t>
            </a:r>
            <a:endParaRPr b="0" lang="en-US" sz="1700" strike="noStrike" u="none">
              <a:solidFill>
                <a:srgbClr val="000000"/>
              </a:solidFill>
              <a:effectLst/>
              <a:uFillTx/>
              <a:latin typeface="Times New Roman"/>
            </a:endParaRPr>
          </a:p>
        </p:txBody>
      </p:sp>
      <p:sp>
        <p:nvSpPr>
          <p:cNvPr id="193" name=""/>
          <p:cNvSpPr/>
          <p:nvPr/>
        </p:nvSpPr>
        <p:spPr>
          <a:xfrm>
            <a:off x="6303960" y="3508200"/>
            <a:ext cx="24120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94" name=""/>
          <p:cNvSpPr/>
          <p:nvPr/>
        </p:nvSpPr>
        <p:spPr>
          <a:xfrm>
            <a:off x="6543360" y="350820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95" name=""/>
          <p:cNvSpPr/>
          <p:nvPr/>
        </p:nvSpPr>
        <p:spPr>
          <a:xfrm>
            <a:off x="7448760" y="3508200"/>
            <a:ext cx="6627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106.89</a:t>
            </a:r>
            <a:endParaRPr b="0" lang="en-US" sz="1700" strike="noStrike" u="none">
              <a:solidFill>
                <a:srgbClr val="000000"/>
              </a:solidFill>
              <a:effectLst/>
              <a:uFillTx/>
              <a:latin typeface="Times New Roman"/>
            </a:endParaRPr>
          </a:p>
        </p:txBody>
      </p:sp>
      <p:sp>
        <p:nvSpPr>
          <p:cNvPr id="196" name=""/>
          <p:cNvSpPr/>
          <p:nvPr/>
        </p:nvSpPr>
        <p:spPr>
          <a:xfrm>
            <a:off x="5474160" y="3795840"/>
            <a:ext cx="66276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44,395</a:t>
            </a:r>
            <a:endParaRPr b="0" lang="en-US" sz="1700" strike="noStrike" u="none">
              <a:solidFill>
                <a:srgbClr val="000000"/>
              </a:solidFill>
              <a:effectLst/>
              <a:uFillTx/>
              <a:latin typeface="Times New Roman"/>
            </a:endParaRPr>
          </a:p>
        </p:txBody>
      </p:sp>
      <p:sp>
        <p:nvSpPr>
          <p:cNvPr id="197" name=""/>
          <p:cNvSpPr/>
          <p:nvPr/>
        </p:nvSpPr>
        <p:spPr>
          <a:xfrm>
            <a:off x="5443560" y="3795840"/>
            <a:ext cx="60840" cy="259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 </a:t>
            </a:r>
            <a:endParaRPr b="0" lang="en-US" sz="1700" strike="noStrike" u="none">
              <a:solidFill>
                <a:srgbClr val="000000"/>
              </a:solidFill>
              <a:effectLst/>
              <a:uFillTx/>
              <a:latin typeface="Times New Roman"/>
            </a:endParaRPr>
          </a:p>
        </p:txBody>
      </p:sp>
      <p:sp>
        <p:nvSpPr>
          <p:cNvPr id="198" name=""/>
          <p:cNvSpPr/>
          <p:nvPr/>
        </p:nvSpPr>
        <p:spPr>
          <a:xfrm>
            <a:off x="5330880" y="2293920"/>
            <a:ext cx="1440" cy="14940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5330880" y="2293920"/>
            <a:ext cx="15840" cy="14940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6191280" y="2309760"/>
            <a:ext cx="1440" cy="14781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6191280" y="2309760"/>
            <a:ext cx="15840" cy="14781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7365960" y="2309760"/>
            <a:ext cx="1800" cy="14781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7365960" y="2309760"/>
            <a:ext cx="14400" cy="14781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8099280" y="2309760"/>
            <a:ext cx="1800" cy="14781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8099280" y="2309760"/>
            <a:ext cx="14400" cy="14781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3424320" y="2620800"/>
            <a:ext cx="1440" cy="1167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3424320" y="2620800"/>
            <a:ext cx="14040" cy="1167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5346720" y="2293920"/>
            <a:ext cx="2766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9" name=""/>
          <p:cNvSpPr/>
          <p:nvPr/>
        </p:nvSpPr>
        <p:spPr>
          <a:xfrm>
            <a:off x="5346720" y="2293920"/>
            <a:ext cx="276696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10" name=""/>
          <p:cNvSpPr/>
          <p:nvPr/>
        </p:nvSpPr>
        <p:spPr>
          <a:xfrm>
            <a:off x="3438360" y="2620800"/>
            <a:ext cx="46753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1" name=""/>
          <p:cNvSpPr/>
          <p:nvPr/>
        </p:nvSpPr>
        <p:spPr>
          <a:xfrm>
            <a:off x="3438360" y="2620800"/>
            <a:ext cx="4675320" cy="16200"/>
          </a:xfrm>
          <a:prstGeom prst="rect">
            <a:avLst/>
          </a:prstGeom>
          <a:solidFill>
            <a:srgbClr val="000000"/>
          </a:solidFill>
          <a:ln w="0">
            <a:noFill/>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212" name=""/>
          <p:cNvSpPr/>
          <p:nvPr/>
        </p:nvSpPr>
        <p:spPr>
          <a:xfrm>
            <a:off x="3438360" y="2948040"/>
            <a:ext cx="46753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3" name=""/>
          <p:cNvSpPr/>
          <p:nvPr/>
        </p:nvSpPr>
        <p:spPr>
          <a:xfrm>
            <a:off x="3438360" y="2948040"/>
            <a:ext cx="46753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14" name=""/>
          <p:cNvSpPr/>
          <p:nvPr/>
        </p:nvSpPr>
        <p:spPr>
          <a:xfrm>
            <a:off x="3438360" y="3205080"/>
            <a:ext cx="46753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5" name=""/>
          <p:cNvSpPr/>
          <p:nvPr/>
        </p:nvSpPr>
        <p:spPr>
          <a:xfrm>
            <a:off x="3438360" y="3205080"/>
            <a:ext cx="4675320" cy="14400"/>
          </a:xfrm>
          <a:prstGeom prst="rect">
            <a:avLst/>
          </a:prstGeom>
          <a:solidFill>
            <a:srgbClr val="0000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16" name=""/>
          <p:cNvSpPr/>
          <p:nvPr/>
        </p:nvSpPr>
        <p:spPr>
          <a:xfrm>
            <a:off x="3438360" y="3468600"/>
            <a:ext cx="46753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7" name=""/>
          <p:cNvSpPr/>
          <p:nvPr/>
        </p:nvSpPr>
        <p:spPr>
          <a:xfrm>
            <a:off x="3438360" y="3468600"/>
            <a:ext cx="46753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18" name=""/>
          <p:cNvSpPr/>
          <p:nvPr/>
        </p:nvSpPr>
        <p:spPr>
          <a:xfrm>
            <a:off x="3438360" y="3772080"/>
            <a:ext cx="46753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9" name=""/>
          <p:cNvSpPr/>
          <p:nvPr/>
        </p:nvSpPr>
        <p:spPr>
          <a:xfrm>
            <a:off x="3438360" y="3772080"/>
            <a:ext cx="46753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pic>
        <p:nvPicPr>
          <p:cNvPr id="220" name="" descr=""/>
          <p:cNvPicPr/>
          <p:nvPr/>
        </p:nvPicPr>
        <p:blipFill>
          <a:blip r:embed="rId1"/>
          <a:stretch/>
        </p:blipFill>
        <p:spPr>
          <a:xfrm>
            <a:off x="3652920" y="4583160"/>
            <a:ext cx="3747960" cy="1433520"/>
          </a:xfrm>
          <a:prstGeom prst="rect">
            <a:avLst/>
          </a:prstGeom>
          <a:noFill/>
          <a:ln w="0">
            <a:noFill/>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42EF5CC7-0960-405D-B3DE-D7DE74A4F677}"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Cournot transmission unconstrained load flow</a:t>
            </a:r>
            <a:endParaRPr b="0" lang="en-US" sz="3600" strike="noStrike" u="none">
              <a:solidFill>
                <a:srgbClr val="3333ff"/>
              </a:solidFill>
              <a:effectLst/>
              <a:uFillTx/>
              <a:latin typeface="Times New Roman"/>
            </a:endParaRPr>
          </a:p>
        </p:txBody>
      </p:sp>
      <p:sp>
        <p:nvSpPr>
          <p:cNvPr id="222"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223" name="" descr=""/>
          <p:cNvPicPr/>
          <p:nvPr/>
        </p:nvPicPr>
        <p:blipFill>
          <a:blip r:embed="rId1"/>
          <a:stretch/>
        </p:blipFill>
        <p:spPr>
          <a:xfrm>
            <a:off x="363600" y="1913040"/>
            <a:ext cx="8172360" cy="3700440"/>
          </a:xfrm>
          <a:prstGeom prst="rect">
            <a:avLst/>
          </a:prstGeom>
          <a:noFill/>
          <a:ln w="9360">
            <a:solidFill>
              <a:srgbClr val="000000"/>
            </a:solidFill>
            <a:miter/>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EFE878EC-7E5F-4287-A028-6377CAC3B896}"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Cournot transmission constrained scenario</a:t>
            </a:r>
            <a:endParaRPr b="0" lang="en-US" sz="3600" strike="noStrike" u="none">
              <a:solidFill>
                <a:srgbClr val="3333ff"/>
              </a:solidFill>
              <a:effectLst/>
              <a:uFillTx/>
              <a:latin typeface="Times New Roman"/>
            </a:endParaRPr>
          </a:p>
        </p:txBody>
      </p:sp>
      <p:sp>
        <p:nvSpPr>
          <p:cNvPr id="225" name=""/>
          <p:cNvSpPr/>
          <p:nvPr/>
        </p:nvSpPr>
        <p:spPr>
          <a:xfrm>
            <a:off x="1438200" y="2143080"/>
            <a:ext cx="6280200" cy="318312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 name=""/>
          <p:cNvSpPr/>
          <p:nvPr/>
        </p:nvSpPr>
        <p:spPr>
          <a:xfrm>
            <a:off x="4199040" y="2608200"/>
            <a:ext cx="750960" cy="297000"/>
          </a:xfrm>
          <a:prstGeom prst="ellipse">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 name=""/>
          <p:cNvSpPr/>
          <p:nvPr/>
        </p:nvSpPr>
        <p:spPr>
          <a:xfrm>
            <a:off x="4151160" y="3537000"/>
            <a:ext cx="750960" cy="344520"/>
          </a:xfrm>
          <a:prstGeom prst="ellipse">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6186600" y="4632480"/>
            <a:ext cx="750600" cy="333360"/>
          </a:xfrm>
          <a:prstGeom prst="ellipse">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 name=""/>
          <p:cNvSpPr/>
          <p:nvPr/>
        </p:nvSpPr>
        <p:spPr>
          <a:xfrm>
            <a:off x="2187720" y="4608360"/>
            <a:ext cx="738000" cy="333360"/>
          </a:xfrm>
          <a:prstGeom prst="ellipse">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2711520" y="3822840"/>
            <a:ext cx="1511280" cy="796680"/>
          </a:xfrm>
          <a:custGeom>
            <a:avLst/>
            <a:gdLst/>
            <a:ahLst/>
            <a:rect l="l" t="t" r="r" b="b"/>
            <a:pathLst>
              <a:path w="952" h="502">
                <a:moveTo>
                  <a:pt x="0" y="487"/>
                </a:moveTo>
                <a:lnTo>
                  <a:pt x="8" y="502"/>
                </a:lnTo>
                <a:lnTo>
                  <a:pt x="952" y="15"/>
                </a:lnTo>
                <a:lnTo>
                  <a:pt x="945" y="0"/>
                </a:lnTo>
                <a:lnTo>
                  <a:pt x="0" y="48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 name=""/>
          <p:cNvSpPr/>
          <p:nvPr/>
        </p:nvSpPr>
        <p:spPr>
          <a:xfrm>
            <a:off x="4389480" y="2655720"/>
            <a:ext cx="380880" cy="1666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 name=""/>
          <p:cNvSpPr/>
          <p:nvPr/>
        </p:nvSpPr>
        <p:spPr>
          <a:xfrm>
            <a:off x="4413240" y="2679840"/>
            <a:ext cx="369720" cy="201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4452840" y="2679840"/>
            <a:ext cx="2538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TXU</a:t>
            </a:r>
            <a:endParaRPr b="0" lang="en-US" sz="1000" strike="noStrike" u="none">
              <a:solidFill>
                <a:srgbClr val="000000"/>
              </a:solidFill>
              <a:effectLst/>
              <a:uFillTx/>
              <a:latin typeface="Times New Roman"/>
            </a:endParaRPr>
          </a:p>
        </p:txBody>
      </p:sp>
      <p:sp>
        <p:nvSpPr>
          <p:cNvPr id="234" name=""/>
          <p:cNvSpPr/>
          <p:nvPr/>
        </p:nvSpPr>
        <p:spPr>
          <a:xfrm>
            <a:off x="4675320" y="4262400"/>
            <a:ext cx="261720" cy="262080"/>
          </a:xfrm>
          <a:prstGeom prst="ellipse">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 name=""/>
          <p:cNvSpPr/>
          <p:nvPr/>
        </p:nvSpPr>
        <p:spPr>
          <a:xfrm>
            <a:off x="4722840" y="4322880"/>
            <a:ext cx="166680" cy="1429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 name=""/>
          <p:cNvSpPr/>
          <p:nvPr/>
        </p:nvSpPr>
        <p:spPr>
          <a:xfrm>
            <a:off x="4759200" y="4334040"/>
            <a:ext cx="177840" cy="203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4793040" y="4334040"/>
            <a:ext cx="99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
            </a:r>
            <a:endParaRPr b="0" lang="en-US" sz="1000" strike="noStrike" u="none">
              <a:solidFill>
                <a:srgbClr val="000000"/>
              </a:solidFill>
              <a:effectLst/>
              <a:uFillTx/>
              <a:latin typeface="Times New Roman"/>
            </a:endParaRPr>
          </a:p>
        </p:txBody>
      </p:sp>
      <p:sp>
        <p:nvSpPr>
          <p:cNvPr id="238" name=""/>
          <p:cNvSpPr/>
          <p:nvPr/>
        </p:nvSpPr>
        <p:spPr>
          <a:xfrm>
            <a:off x="4211640" y="2251080"/>
            <a:ext cx="333360" cy="272880"/>
          </a:xfrm>
          <a:prstGeom prst="ellipse">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4270320" y="2309760"/>
            <a:ext cx="214200" cy="1555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4307040" y="2322360"/>
            <a:ext cx="177480" cy="201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4340880" y="2322360"/>
            <a:ext cx="99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
            </a:r>
            <a:endParaRPr b="0" lang="en-US" sz="1000" strike="noStrike" u="none">
              <a:solidFill>
                <a:srgbClr val="000000"/>
              </a:solidFill>
              <a:effectLst/>
              <a:uFillTx/>
              <a:latin typeface="Times New Roman"/>
            </a:endParaRPr>
          </a:p>
        </p:txBody>
      </p:sp>
      <p:sp>
        <p:nvSpPr>
          <p:cNvPr id="242" name=""/>
          <p:cNvSpPr/>
          <p:nvPr/>
        </p:nvSpPr>
        <p:spPr>
          <a:xfrm>
            <a:off x="7175520" y="4619520"/>
            <a:ext cx="357120" cy="262080"/>
          </a:xfrm>
          <a:prstGeom prst="ellipse">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7246800" y="4667400"/>
            <a:ext cx="225720" cy="1555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a:off x="7270920" y="4691160"/>
            <a:ext cx="190440" cy="203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7304760" y="4691160"/>
            <a:ext cx="99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
            </a:r>
            <a:endParaRPr b="0" lang="en-US" sz="1000" strike="noStrike" u="none">
              <a:solidFill>
                <a:srgbClr val="000000"/>
              </a:solidFill>
              <a:effectLst/>
              <a:uFillTx/>
              <a:latin typeface="Times New Roman"/>
            </a:endParaRPr>
          </a:p>
        </p:txBody>
      </p:sp>
      <p:sp>
        <p:nvSpPr>
          <p:cNvPr id="246" name=""/>
          <p:cNvSpPr/>
          <p:nvPr/>
        </p:nvSpPr>
        <p:spPr>
          <a:xfrm>
            <a:off x="1676520" y="4619520"/>
            <a:ext cx="357120" cy="262080"/>
          </a:xfrm>
          <a:prstGeom prst="ellipse">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1747800" y="4667400"/>
            <a:ext cx="225360" cy="1555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 name=""/>
          <p:cNvSpPr/>
          <p:nvPr/>
        </p:nvSpPr>
        <p:spPr>
          <a:xfrm>
            <a:off x="1782720" y="4691160"/>
            <a:ext cx="179280" cy="203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a:off x="1816560" y="4691160"/>
            <a:ext cx="99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
            </a:r>
            <a:endParaRPr b="0" lang="en-US" sz="1000" strike="noStrike" u="none">
              <a:solidFill>
                <a:srgbClr val="000000"/>
              </a:solidFill>
              <a:effectLst/>
              <a:uFillTx/>
              <a:latin typeface="Times New Roman"/>
            </a:endParaRPr>
          </a:p>
        </p:txBody>
      </p:sp>
      <p:sp>
        <p:nvSpPr>
          <p:cNvPr id="250" name=""/>
          <p:cNvSpPr/>
          <p:nvPr/>
        </p:nvSpPr>
        <p:spPr>
          <a:xfrm>
            <a:off x="4307040" y="2833560"/>
            <a:ext cx="1440" cy="47880"/>
          </a:xfrm>
          <a:prstGeom prst="line">
            <a:avLst/>
          </a:prstGeom>
          <a:ln w="1116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51" name=""/>
          <p:cNvSpPr/>
          <p:nvPr/>
        </p:nvSpPr>
        <p:spPr>
          <a:xfrm>
            <a:off x="4246560" y="2881440"/>
            <a:ext cx="108000" cy="95040"/>
          </a:xfrm>
          <a:custGeom>
            <a:avLst/>
            <a:gdLst/>
            <a:ahLst/>
            <a:rect l="l" t="t" r="r" b="b"/>
            <a:pathLst>
              <a:path w="68" h="60">
                <a:moveTo>
                  <a:pt x="0" y="0"/>
                </a:moveTo>
                <a:lnTo>
                  <a:pt x="38" y="60"/>
                </a:lnTo>
                <a:lnTo>
                  <a:pt x="68"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 name=""/>
          <p:cNvSpPr/>
          <p:nvPr/>
        </p:nvSpPr>
        <p:spPr>
          <a:xfrm>
            <a:off x="4354560" y="3857760"/>
            <a:ext cx="1440" cy="47520"/>
          </a:xfrm>
          <a:prstGeom prst="line">
            <a:avLst/>
          </a:prstGeom>
          <a:ln w="1116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53" name=""/>
          <p:cNvSpPr/>
          <p:nvPr/>
        </p:nvSpPr>
        <p:spPr>
          <a:xfrm>
            <a:off x="4307040" y="3905280"/>
            <a:ext cx="95040" cy="108000"/>
          </a:xfrm>
          <a:custGeom>
            <a:avLst/>
            <a:gdLst/>
            <a:ahLst/>
            <a:rect l="l" t="t" r="r" b="b"/>
            <a:pathLst>
              <a:path w="60" h="68">
                <a:moveTo>
                  <a:pt x="0" y="0"/>
                </a:moveTo>
                <a:lnTo>
                  <a:pt x="30" y="68"/>
                </a:lnTo>
                <a:lnTo>
                  <a:pt x="60"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 name=""/>
          <p:cNvSpPr/>
          <p:nvPr/>
        </p:nvSpPr>
        <p:spPr>
          <a:xfrm>
            <a:off x="2544840" y="4941720"/>
            <a:ext cx="1440" cy="47880"/>
          </a:xfrm>
          <a:prstGeom prst="line">
            <a:avLst/>
          </a:prstGeom>
          <a:ln w="1116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55" name=""/>
          <p:cNvSpPr/>
          <p:nvPr/>
        </p:nvSpPr>
        <p:spPr>
          <a:xfrm>
            <a:off x="2486160" y="4976640"/>
            <a:ext cx="106200" cy="108000"/>
          </a:xfrm>
          <a:custGeom>
            <a:avLst/>
            <a:gdLst/>
            <a:ahLst/>
            <a:rect l="l" t="t" r="r" b="b"/>
            <a:pathLst>
              <a:path w="67" h="68">
                <a:moveTo>
                  <a:pt x="0" y="0"/>
                </a:moveTo>
                <a:lnTo>
                  <a:pt x="37" y="68"/>
                </a:lnTo>
                <a:lnTo>
                  <a:pt x="67"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 name=""/>
          <p:cNvSpPr/>
          <p:nvPr/>
        </p:nvSpPr>
        <p:spPr>
          <a:xfrm>
            <a:off x="6615000" y="4989600"/>
            <a:ext cx="1800" cy="47520"/>
          </a:xfrm>
          <a:prstGeom prst="line">
            <a:avLst/>
          </a:prstGeom>
          <a:ln w="1116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57" name=""/>
          <p:cNvSpPr/>
          <p:nvPr/>
        </p:nvSpPr>
        <p:spPr>
          <a:xfrm>
            <a:off x="6556320" y="5024520"/>
            <a:ext cx="106560" cy="108000"/>
          </a:xfrm>
          <a:custGeom>
            <a:avLst/>
            <a:gdLst/>
            <a:ahLst/>
            <a:rect l="l" t="t" r="r" b="b"/>
            <a:pathLst>
              <a:path w="67" h="68">
                <a:moveTo>
                  <a:pt x="0" y="0"/>
                </a:moveTo>
                <a:lnTo>
                  <a:pt x="37" y="68"/>
                </a:lnTo>
                <a:lnTo>
                  <a:pt x="67"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a:off x="2021040" y="4738680"/>
            <a:ext cx="179280" cy="1440"/>
          </a:xfrm>
          <a:prstGeom prst="line">
            <a:avLst/>
          </a:prstGeom>
          <a:ln w="111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9" name=""/>
          <p:cNvSpPr/>
          <p:nvPr/>
        </p:nvSpPr>
        <p:spPr>
          <a:xfrm>
            <a:off x="2092320" y="4691160"/>
            <a:ext cx="108000" cy="108000"/>
          </a:xfrm>
          <a:custGeom>
            <a:avLst/>
            <a:gdLst/>
            <a:ahLst/>
            <a:rect l="l" t="t" r="r" b="b"/>
            <a:pathLst>
              <a:path w="68" h="68">
                <a:moveTo>
                  <a:pt x="0" y="68"/>
                </a:moveTo>
                <a:lnTo>
                  <a:pt x="68" y="30"/>
                </a:lnTo>
                <a:lnTo>
                  <a:pt x="0"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 name=""/>
          <p:cNvSpPr/>
          <p:nvPr/>
        </p:nvSpPr>
        <p:spPr>
          <a:xfrm flipH="1" flipV="1">
            <a:off x="4735080" y="3857400"/>
            <a:ext cx="95400" cy="39348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 name=""/>
          <p:cNvSpPr/>
          <p:nvPr/>
        </p:nvSpPr>
        <p:spPr>
          <a:xfrm>
            <a:off x="4711680" y="3857760"/>
            <a:ext cx="95400" cy="118800"/>
          </a:xfrm>
          <a:custGeom>
            <a:avLst/>
            <a:gdLst/>
            <a:ahLst/>
            <a:rect l="l" t="t" r="r" b="b"/>
            <a:pathLst>
              <a:path w="60" h="75">
                <a:moveTo>
                  <a:pt x="60" y="53"/>
                </a:moveTo>
                <a:lnTo>
                  <a:pt x="15" y="0"/>
                </a:lnTo>
                <a:lnTo>
                  <a:pt x="0" y="75"/>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flipH="1">
            <a:off x="6889320" y="4738680"/>
            <a:ext cx="297000" cy="1440"/>
          </a:xfrm>
          <a:prstGeom prst="line">
            <a:avLst/>
          </a:prstGeom>
          <a:ln w="111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3" name=""/>
          <p:cNvSpPr/>
          <p:nvPr/>
        </p:nvSpPr>
        <p:spPr>
          <a:xfrm>
            <a:off x="6889680" y="4691160"/>
            <a:ext cx="106560" cy="95040"/>
          </a:xfrm>
          <a:custGeom>
            <a:avLst/>
            <a:gdLst/>
            <a:ahLst/>
            <a:rect l="l" t="t" r="r" b="b"/>
            <a:pathLst>
              <a:path w="67" h="60">
                <a:moveTo>
                  <a:pt x="67" y="0"/>
                </a:moveTo>
                <a:lnTo>
                  <a:pt x="0" y="30"/>
                </a:lnTo>
                <a:lnTo>
                  <a:pt x="67" y="6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4259160" y="2500200"/>
            <a:ext cx="71640" cy="14292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 name=""/>
          <p:cNvSpPr/>
          <p:nvPr/>
        </p:nvSpPr>
        <p:spPr>
          <a:xfrm>
            <a:off x="4235400" y="2523960"/>
            <a:ext cx="95400" cy="119160"/>
          </a:xfrm>
          <a:custGeom>
            <a:avLst/>
            <a:gdLst/>
            <a:ahLst/>
            <a:rect l="l" t="t" r="r" b="b"/>
            <a:pathLst>
              <a:path w="60" h="75">
                <a:moveTo>
                  <a:pt x="0" y="30"/>
                </a:moveTo>
                <a:lnTo>
                  <a:pt x="60" y="75"/>
                </a:lnTo>
                <a:lnTo>
                  <a:pt x="60"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2914560" y="4786200"/>
            <a:ext cx="326088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7" name=""/>
          <p:cNvSpPr/>
          <p:nvPr/>
        </p:nvSpPr>
        <p:spPr>
          <a:xfrm>
            <a:off x="4259160" y="3619440"/>
            <a:ext cx="547920" cy="179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 name=""/>
          <p:cNvSpPr/>
          <p:nvPr/>
        </p:nvSpPr>
        <p:spPr>
          <a:xfrm>
            <a:off x="4294080" y="3632040"/>
            <a:ext cx="500040" cy="201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 name=""/>
          <p:cNvSpPr/>
          <p:nvPr/>
        </p:nvSpPr>
        <p:spPr>
          <a:xfrm>
            <a:off x="4353840" y="3632040"/>
            <a:ext cx="380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Others</a:t>
            </a:r>
            <a:endParaRPr b="0" lang="en-US" sz="1000" strike="noStrike" u="none">
              <a:solidFill>
                <a:srgbClr val="000000"/>
              </a:solidFill>
              <a:effectLst/>
              <a:uFillTx/>
              <a:latin typeface="Times New Roman"/>
            </a:endParaRPr>
          </a:p>
        </p:txBody>
      </p:sp>
      <p:sp>
        <p:nvSpPr>
          <p:cNvPr id="270" name=""/>
          <p:cNvSpPr/>
          <p:nvPr/>
        </p:nvSpPr>
        <p:spPr>
          <a:xfrm>
            <a:off x="2367000" y="4667400"/>
            <a:ext cx="392040" cy="2268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a:off x="2390760" y="4691160"/>
            <a:ext cx="415800" cy="203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a:off x="2390040" y="4691160"/>
            <a:ext cx="2538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AEP</a:t>
            </a:r>
            <a:endParaRPr b="0" lang="en-US" sz="1000" strike="noStrike" u="none">
              <a:solidFill>
                <a:srgbClr val="000000"/>
              </a:solidFill>
              <a:effectLst/>
              <a:uFillTx/>
              <a:latin typeface="Times New Roman"/>
            </a:endParaRPr>
          </a:p>
        </p:txBody>
      </p:sp>
      <p:sp>
        <p:nvSpPr>
          <p:cNvPr id="273" name=""/>
          <p:cNvSpPr/>
          <p:nvPr/>
        </p:nvSpPr>
        <p:spPr>
          <a:xfrm>
            <a:off x="6305400" y="4703760"/>
            <a:ext cx="560520" cy="19044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a:off x="6329520" y="4714920"/>
            <a:ext cx="523800" cy="203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 name=""/>
          <p:cNvSpPr/>
          <p:nvPr/>
        </p:nvSpPr>
        <p:spPr>
          <a:xfrm>
            <a:off x="6393960" y="4714920"/>
            <a:ext cx="394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Reliant</a:t>
            </a:r>
            <a:endParaRPr b="0" lang="en-US" sz="1000" strike="noStrike" u="none">
              <a:solidFill>
                <a:srgbClr val="000000"/>
              </a:solidFill>
              <a:effectLst/>
              <a:uFillTx/>
              <a:latin typeface="Times New Roman"/>
            </a:endParaRPr>
          </a:p>
        </p:txBody>
      </p:sp>
      <p:sp>
        <p:nvSpPr>
          <p:cNvPr id="276" name=""/>
          <p:cNvSpPr/>
          <p:nvPr/>
        </p:nvSpPr>
        <p:spPr>
          <a:xfrm>
            <a:off x="4842000" y="3774960"/>
            <a:ext cx="1392120" cy="939960"/>
          </a:xfrm>
          <a:custGeom>
            <a:avLst/>
            <a:gdLst/>
            <a:ahLst/>
            <a:rect l="l" t="t" r="r" b="b"/>
            <a:pathLst>
              <a:path w="877" h="592">
                <a:moveTo>
                  <a:pt x="870" y="592"/>
                </a:moveTo>
                <a:lnTo>
                  <a:pt x="877" y="577"/>
                </a:lnTo>
                <a:lnTo>
                  <a:pt x="8" y="0"/>
                </a:lnTo>
                <a:lnTo>
                  <a:pt x="0" y="15"/>
                </a:lnTo>
                <a:lnTo>
                  <a:pt x="870" y="59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 name=""/>
          <p:cNvSpPr/>
          <p:nvPr/>
        </p:nvSpPr>
        <p:spPr>
          <a:xfrm>
            <a:off x="2462040" y="4334040"/>
            <a:ext cx="24120" cy="2743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 name=""/>
          <p:cNvSpPr/>
          <p:nvPr/>
        </p:nvSpPr>
        <p:spPr>
          <a:xfrm>
            <a:off x="2473200" y="2703600"/>
            <a:ext cx="1405080" cy="1643040"/>
          </a:xfrm>
          <a:custGeom>
            <a:avLst/>
            <a:gdLst/>
            <a:ahLst/>
            <a:rect l="l" t="t" r="r" b="b"/>
            <a:pathLst>
              <a:path w="885" h="1035">
                <a:moveTo>
                  <a:pt x="0" y="1027"/>
                </a:moveTo>
                <a:lnTo>
                  <a:pt x="8" y="1035"/>
                </a:lnTo>
                <a:lnTo>
                  <a:pt x="885" y="7"/>
                </a:lnTo>
                <a:lnTo>
                  <a:pt x="877" y="0"/>
                </a:lnTo>
                <a:lnTo>
                  <a:pt x="0" y="102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 name=""/>
          <p:cNvSpPr/>
          <p:nvPr/>
        </p:nvSpPr>
        <p:spPr>
          <a:xfrm>
            <a:off x="3865680" y="2727360"/>
            <a:ext cx="3333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80" name=""/>
          <p:cNvSpPr/>
          <p:nvPr/>
        </p:nvSpPr>
        <p:spPr>
          <a:xfrm>
            <a:off x="6580080" y="4394160"/>
            <a:ext cx="23760" cy="2383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1" name=""/>
          <p:cNvSpPr/>
          <p:nvPr/>
        </p:nvSpPr>
        <p:spPr>
          <a:xfrm>
            <a:off x="4937040" y="2738520"/>
            <a:ext cx="285840" cy="23760"/>
          </a:xfrm>
          <a:prstGeom prst="rect">
            <a:avLst/>
          </a:prstGeom>
          <a:solidFill>
            <a:srgbClr val="00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82" name=""/>
          <p:cNvSpPr/>
          <p:nvPr/>
        </p:nvSpPr>
        <p:spPr>
          <a:xfrm>
            <a:off x="5199120" y="2727360"/>
            <a:ext cx="1404720" cy="1690560"/>
          </a:xfrm>
          <a:custGeom>
            <a:avLst/>
            <a:gdLst/>
            <a:ahLst/>
            <a:rect l="l" t="t" r="r" b="b"/>
            <a:pathLst>
              <a:path w="885" h="1065">
                <a:moveTo>
                  <a:pt x="8" y="0"/>
                </a:moveTo>
                <a:lnTo>
                  <a:pt x="0" y="7"/>
                </a:lnTo>
                <a:lnTo>
                  <a:pt x="870" y="1065"/>
                </a:lnTo>
                <a:lnTo>
                  <a:pt x="885" y="1057"/>
                </a:lnTo>
                <a:lnTo>
                  <a:pt x="8"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 name=""/>
          <p:cNvSpPr/>
          <p:nvPr/>
        </p:nvSpPr>
        <p:spPr>
          <a:xfrm>
            <a:off x="4722840" y="2846520"/>
            <a:ext cx="12600" cy="7142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 name=""/>
          <p:cNvSpPr/>
          <p:nvPr/>
        </p:nvSpPr>
        <p:spPr>
          <a:xfrm>
            <a:off x="3271680" y="3274920"/>
            <a:ext cx="11160" cy="11160"/>
          </a:xfrm>
          <a:custGeom>
            <a:avLst/>
            <a:gdLst/>
            <a:ahLst/>
            <a:rect l="l" t="t" r="r" b="b"/>
            <a:pathLst>
              <a:path w="7" h="7">
                <a:moveTo>
                  <a:pt x="7" y="0"/>
                </a:moveTo>
                <a:lnTo>
                  <a:pt x="7" y="0"/>
                </a:lnTo>
                <a:lnTo>
                  <a:pt x="0" y="0"/>
                </a:lnTo>
                <a:lnTo>
                  <a:pt x="0" y="0"/>
                </a:lnTo>
                <a:lnTo>
                  <a:pt x="0" y="0"/>
                </a:lnTo>
                <a:lnTo>
                  <a:pt x="0" y="0"/>
                </a:lnTo>
                <a:lnTo>
                  <a:pt x="0" y="7"/>
                </a:lnTo>
                <a:lnTo>
                  <a:pt x="0" y="7"/>
                </a:lnTo>
                <a:lnTo>
                  <a:pt x="7" y="0"/>
                </a:lnTo>
                <a:lnTo>
                  <a:pt x="7"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85" name=""/>
          <p:cNvSpPr/>
          <p:nvPr/>
        </p:nvSpPr>
        <p:spPr>
          <a:xfrm>
            <a:off x="3259080" y="3286080"/>
            <a:ext cx="12600" cy="12600"/>
          </a:xfrm>
          <a:custGeom>
            <a:avLst/>
            <a:gdLst/>
            <a:ahLst/>
            <a:rect l="l" t="t" r="r" b="b"/>
            <a:pathLst>
              <a:path w="8" h="8">
                <a:moveTo>
                  <a:pt x="8" y="0"/>
                </a:moveTo>
                <a:lnTo>
                  <a:pt x="8" y="0"/>
                </a:lnTo>
                <a:lnTo>
                  <a:pt x="0" y="0"/>
                </a:lnTo>
                <a:lnTo>
                  <a:pt x="0" y="0"/>
                </a:lnTo>
                <a:lnTo>
                  <a:pt x="0" y="0"/>
                </a:lnTo>
                <a:lnTo>
                  <a:pt x="0" y="0"/>
                </a:lnTo>
                <a:lnTo>
                  <a:pt x="0" y="8"/>
                </a:lnTo>
                <a:lnTo>
                  <a:pt x="0" y="8"/>
                </a:lnTo>
                <a:lnTo>
                  <a:pt x="8"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86" name=""/>
          <p:cNvSpPr/>
          <p:nvPr/>
        </p:nvSpPr>
        <p:spPr>
          <a:xfrm>
            <a:off x="3247920" y="3298680"/>
            <a:ext cx="11160" cy="11160"/>
          </a:xfrm>
          <a:custGeom>
            <a:avLst/>
            <a:gdLst/>
            <a:ahLst/>
            <a:rect l="l" t="t" r="r" b="b"/>
            <a:pathLst>
              <a:path w="7" h="7">
                <a:moveTo>
                  <a:pt x="7" y="7"/>
                </a:moveTo>
                <a:lnTo>
                  <a:pt x="7" y="0"/>
                </a:lnTo>
                <a:lnTo>
                  <a:pt x="0" y="0"/>
                </a:lnTo>
                <a:lnTo>
                  <a:pt x="0" y="0"/>
                </a:lnTo>
                <a:lnTo>
                  <a:pt x="0" y="0"/>
                </a:lnTo>
                <a:lnTo>
                  <a:pt x="0" y="7"/>
                </a:lnTo>
                <a:lnTo>
                  <a:pt x="0" y="7"/>
                </a:lnTo>
                <a:lnTo>
                  <a:pt x="0" y="7"/>
                </a:lnTo>
                <a:lnTo>
                  <a:pt x="7"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87" name=""/>
          <p:cNvSpPr/>
          <p:nvPr/>
        </p:nvSpPr>
        <p:spPr>
          <a:xfrm>
            <a:off x="3235320" y="3309840"/>
            <a:ext cx="1440" cy="12960"/>
          </a:xfrm>
          <a:custGeom>
            <a:avLst/>
            <a:gdLst/>
            <a:ahLst/>
            <a:rect l="l" t="t" r="r" b="b"/>
            <a:pathLst>
              <a:path w="0" h="8">
                <a:moveTo>
                  <a:pt x="0" y="8"/>
                </a:moveTo>
                <a:lnTo>
                  <a:pt x="0" y="8"/>
                </a:lnTo>
                <a:lnTo>
                  <a:pt x="0" y="0"/>
                </a:lnTo>
                <a:lnTo>
                  <a:pt x="0" y="0"/>
                </a:lnTo>
                <a:lnTo>
                  <a:pt x="0" y="8"/>
                </a:lnTo>
                <a:lnTo>
                  <a:pt x="0" y="8"/>
                </a:lnTo>
                <a:lnTo>
                  <a:pt x="0" y="8"/>
                </a:lnTo>
                <a:lnTo>
                  <a:pt x="0" y="8"/>
                </a:lnTo>
                <a:lnTo>
                  <a:pt x="0" y="8"/>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88" name=""/>
          <p:cNvSpPr/>
          <p:nvPr/>
        </p:nvSpPr>
        <p:spPr>
          <a:xfrm>
            <a:off x="3224160" y="3322800"/>
            <a:ext cx="1800" cy="10800"/>
          </a:xfrm>
          <a:custGeom>
            <a:avLst/>
            <a:gdLst/>
            <a:ahLst/>
            <a:rect l="l" t="t" r="r" b="b"/>
            <a:pathLst>
              <a:path w="0" h="7">
                <a:moveTo>
                  <a:pt x="0" y="7"/>
                </a:moveTo>
                <a:lnTo>
                  <a:pt x="0" y="7"/>
                </a:lnTo>
                <a:lnTo>
                  <a:pt x="0" y="0"/>
                </a:lnTo>
                <a:lnTo>
                  <a:pt x="0" y="0"/>
                </a:lnTo>
                <a:lnTo>
                  <a:pt x="0" y="7"/>
                </a:lnTo>
                <a:lnTo>
                  <a:pt x="0" y="7"/>
                </a:lnTo>
                <a:lnTo>
                  <a:pt x="0" y="7"/>
                </a:lnTo>
                <a:lnTo>
                  <a:pt x="0" y="7"/>
                </a:lnTo>
                <a:lnTo>
                  <a:pt x="0" y="7"/>
                </a:lnTo>
                <a:close/>
              </a:path>
            </a:pathLst>
          </a:cu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89" name=""/>
          <p:cNvSpPr/>
          <p:nvPr/>
        </p:nvSpPr>
        <p:spPr>
          <a:xfrm>
            <a:off x="3200400" y="3346560"/>
            <a:ext cx="11160" cy="11160"/>
          </a:xfrm>
          <a:custGeom>
            <a:avLst/>
            <a:gdLst/>
            <a:ahLst/>
            <a:rect l="l" t="t" r="r" b="b"/>
            <a:pathLst>
              <a:path w="7" h="7">
                <a:moveTo>
                  <a:pt x="7" y="0"/>
                </a:moveTo>
                <a:lnTo>
                  <a:pt x="7" y="0"/>
                </a:lnTo>
                <a:lnTo>
                  <a:pt x="7" y="0"/>
                </a:lnTo>
                <a:lnTo>
                  <a:pt x="7" y="0"/>
                </a:lnTo>
                <a:lnTo>
                  <a:pt x="0" y="0"/>
                </a:lnTo>
                <a:lnTo>
                  <a:pt x="0" y="0"/>
                </a:lnTo>
                <a:lnTo>
                  <a:pt x="7" y="7"/>
                </a:lnTo>
                <a:lnTo>
                  <a:pt x="7" y="7"/>
                </a:lnTo>
                <a:lnTo>
                  <a:pt x="7"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90" name=""/>
          <p:cNvSpPr/>
          <p:nvPr/>
        </p:nvSpPr>
        <p:spPr>
          <a:xfrm>
            <a:off x="3187800" y="3357720"/>
            <a:ext cx="12600" cy="12600"/>
          </a:xfrm>
          <a:custGeom>
            <a:avLst/>
            <a:gdLst/>
            <a:ahLst/>
            <a:rect l="l" t="t" r="r" b="b"/>
            <a:pathLst>
              <a:path w="8" h="8">
                <a:moveTo>
                  <a:pt x="8" y="0"/>
                </a:moveTo>
                <a:lnTo>
                  <a:pt x="8" y="0"/>
                </a:lnTo>
                <a:lnTo>
                  <a:pt x="8" y="0"/>
                </a:lnTo>
                <a:lnTo>
                  <a:pt x="8" y="0"/>
                </a:lnTo>
                <a:lnTo>
                  <a:pt x="0" y="0"/>
                </a:lnTo>
                <a:lnTo>
                  <a:pt x="0" y="0"/>
                </a:lnTo>
                <a:lnTo>
                  <a:pt x="8" y="8"/>
                </a:lnTo>
                <a:lnTo>
                  <a:pt x="8" y="8"/>
                </a:lnTo>
                <a:lnTo>
                  <a:pt x="8"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91" name=""/>
          <p:cNvSpPr/>
          <p:nvPr/>
        </p:nvSpPr>
        <p:spPr>
          <a:xfrm>
            <a:off x="3176640" y="3370320"/>
            <a:ext cx="11160" cy="11160"/>
          </a:xfrm>
          <a:custGeom>
            <a:avLst/>
            <a:gdLst/>
            <a:ahLst/>
            <a:rect l="l" t="t" r="r" b="b"/>
            <a:pathLst>
              <a:path w="7" h="7">
                <a:moveTo>
                  <a:pt x="7" y="7"/>
                </a:moveTo>
                <a:lnTo>
                  <a:pt x="7" y="0"/>
                </a:lnTo>
                <a:lnTo>
                  <a:pt x="7" y="0"/>
                </a:lnTo>
                <a:lnTo>
                  <a:pt x="7" y="0"/>
                </a:lnTo>
                <a:lnTo>
                  <a:pt x="0" y="0"/>
                </a:lnTo>
                <a:lnTo>
                  <a:pt x="0" y="7"/>
                </a:lnTo>
                <a:lnTo>
                  <a:pt x="7" y="7"/>
                </a:lnTo>
                <a:lnTo>
                  <a:pt x="7" y="7"/>
                </a:lnTo>
                <a:lnTo>
                  <a:pt x="7"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92" name=""/>
          <p:cNvSpPr/>
          <p:nvPr/>
        </p:nvSpPr>
        <p:spPr>
          <a:xfrm>
            <a:off x="3164040" y="3381480"/>
            <a:ext cx="12600" cy="12600"/>
          </a:xfrm>
          <a:custGeom>
            <a:avLst/>
            <a:gdLst/>
            <a:ahLst/>
            <a:rect l="l" t="t" r="r" b="b"/>
            <a:pathLst>
              <a:path w="8" h="8">
                <a:moveTo>
                  <a:pt x="8" y="8"/>
                </a:moveTo>
                <a:lnTo>
                  <a:pt x="8" y="8"/>
                </a:lnTo>
                <a:lnTo>
                  <a:pt x="8" y="0"/>
                </a:lnTo>
                <a:lnTo>
                  <a:pt x="8" y="0"/>
                </a:lnTo>
                <a:lnTo>
                  <a:pt x="0" y="8"/>
                </a:lnTo>
                <a:lnTo>
                  <a:pt x="0" y="8"/>
                </a:lnTo>
                <a:lnTo>
                  <a:pt x="8" y="8"/>
                </a:lnTo>
                <a:lnTo>
                  <a:pt x="8" y="8"/>
                </a:lnTo>
                <a:lnTo>
                  <a:pt x="8"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93" name=""/>
          <p:cNvSpPr/>
          <p:nvPr/>
        </p:nvSpPr>
        <p:spPr>
          <a:xfrm>
            <a:off x="3152880" y="3405240"/>
            <a:ext cx="11160" cy="1440"/>
          </a:xfrm>
          <a:custGeom>
            <a:avLst/>
            <a:gdLst/>
            <a:ahLst/>
            <a:rect l="l" t="t" r="r" b="b"/>
            <a:pathLst>
              <a:path w="7" h="0">
                <a:moveTo>
                  <a:pt x="7" y="0"/>
                </a:moveTo>
                <a:lnTo>
                  <a:pt x="7" y="0"/>
                </a:lnTo>
                <a:lnTo>
                  <a:pt x="7" y="0"/>
                </a:lnTo>
                <a:lnTo>
                  <a:pt x="0" y="0"/>
                </a:lnTo>
                <a:lnTo>
                  <a:pt x="0" y="0"/>
                </a:lnTo>
                <a:lnTo>
                  <a:pt x="0" y="0"/>
                </a:lnTo>
                <a:lnTo>
                  <a:pt x="0" y="0"/>
                </a:lnTo>
                <a:lnTo>
                  <a:pt x="7" y="0"/>
                </a:lnTo>
                <a:lnTo>
                  <a:pt x="7"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4" name=""/>
          <p:cNvSpPr/>
          <p:nvPr/>
        </p:nvSpPr>
        <p:spPr>
          <a:xfrm>
            <a:off x="3139920" y="3417840"/>
            <a:ext cx="12960" cy="1800"/>
          </a:xfrm>
          <a:custGeom>
            <a:avLst/>
            <a:gdLst/>
            <a:ahLst/>
            <a:rect l="l" t="t" r="r" b="b"/>
            <a:pathLst>
              <a:path w="8" h="0">
                <a:moveTo>
                  <a:pt x="8" y="0"/>
                </a:moveTo>
                <a:lnTo>
                  <a:pt x="8" y="0"/>
                </a:lnTo>
                <a:lnTo>
                  <a:pt x="8" y="0"/>
                </a:lnTo>
                <a:lnTo>
                  <a:pt x="0" y="0"/>
                </a:lnTo>
                <a:lnTo>
                  <a:pt x="0" y="0"/>
                </a:lnTo>
                <a:lnTo>
                  <a:pt x="0" y="0"/>
                </a:lnTo>
                <a:lnTo>
                  <a:pt x="0"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95" name=""/>
          <p:cNvSpPr/>
          <p:nvPr/>
        </p:nvSpPr>
        <p:spPr>
          <a:xfrm>
            <a:off x="3129120" y="3429000"/>
            <a:ext cx="10800" cy="12600"/>
          </a:xfrm>
          <a:custGeom>
            <a:avLst/>
            <a:gdLst/>
            <a:ahLst/>
            <a:rect l="l" t="t" r="r" b="b"/>
            <a:pathLst>
              <a:path w="7" h="8">
                <a:moveTo>
                  <a:pt x="7" y="8"/>
                </a:moveTo>
                <a:lnTo>
                  <a:pt x="7" y="0"/>
                </a:lnTo>
                <a:lnTo>
                  <a:pt x="7" y="0"/>
                </a:lnTo>
                <a:lnTo>
                  <a:pt x="0" y="0"/>
                </a:lnTo>
                <a:lnTo>
                  <a:pt x="0" y="0"/>
                </a:lnTo>
                <a:lnTo>
                  <a:pt x="0" y="8"/>
                </a:lnTo>
                <a:lnTo>
                  <a:pt x="0" y="8"/>
                </a:lnTo>
                <a:lnTo>
                  <a:pt x="7" y="8"/>
                </a:lnTo>
                <a:lnTo>
                  <a:pt x="7"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96" name=""/>
          <p:cNvSpPr/>
          <p:nvPr/>
        </p:nvSpPr>
        <p:spPr>
          <a:xfrm>
            <a:off x="3116160" y="3441600"/>
            <a:ext cx="12960" cy="11160"/>
          </a:xfrm>
          <a:custGeom>
            <a:avLst/>
            <a:gdLst/>
            <a:ahLst/>
            <a:rect l="l" t="t" r="r" b="b"/>
            <a:pathLst>
              <a:path w="8" h="7">
                <a:moveTo>
                  <a:pt x="8" y="7"/>
                </a:moveTo>
                <a:lnTo>
                  <a:pt x="8" y="0"/>
                </a:lnTo>
                <a:lnTo>
                  <a:pt x="0" y="0"/>
                </a:lnTo>
                <a:lnTo>
                  <a:pt x="0" y="0"/>
                </a:lnTo>
                <a:lnTo>
                  <a:pt x="0" y="0"/>
                </a:lnTo>
                <a:lnTo>
                  <a:pt x="0" y="7"/>
                </a:lnTo>
                <a:lnTo>
                  <a:pt x="0" y="7"/>
                </a:lnTo>
                <a:lnTo>
                  <a:pt x="0" y="7"/>
                </a:lnTo>
                <a:lnTo>
                  <a:pt x="8"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97" name=""/>
          <p:cNvSpPr/>
          <p:nvPr/>
        </p:nvSpPr>
        <p:spPr>
          <a:xfrm>
            <a:off x="3105000" y="3452760"/>
            <a:ext cx="11160" cy="12600"/>
          </a:xfrm>
          <a:custGeom>
            <a:avLst/>
            <a:gdLst/>
            <a:ahLst/>
            <a:rect l="l" t="t" r="r" b="b"/>
            <a:pathLst>
              <a:path w="7" h="8">
                <a:moveTo>
                  <a:pt x="7" y="8"/>
                </a:moveTo>
                <a:lnTo>
                  <a:pt x="7" y="8"/>
                </a:lnTo>
                <a:lnTo>
                  <a:pt x="0" y="0"/>
                </a:lnTo>
                <a:lnTo>
                  <a:pt x="0" y="0"/>
                </a:lnTo>
                <a:lnTo>
                  <a:pt x="0" y="8"/>
                </a:lnTo>
                <a:lnTo>
                  <a:pt x="0" y="8"/>
                </a:lnTo>
                <a:lnTo>
                  <a:pt x="0" y="8"/>
                </a:lnTo>
                <a:lnTo>
                  <a:pt x="0" y="8"/>
                </a:lnTo>
                <a:lnTo>
                  <a:pt x="7"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98" name=""/>
          <p:cNvSpPr/>
          <p:nvPr/>
        </p:nvSpPr>
        <p:spPr>
          <a:xfrm>
            <a:off x="3092400" y="3465360"/>
            <a:ext cx="12600" cy="11160"/>
          </a:xfrm>
          <a:custGeom>
            <a:avLst/>
            <a:gdLst/>
            <a:ahLst/>
            <a:rect l="l" t="t" r="r" b="b"/>
            <a:pathLst>
              <a:path w="8" h="7">
                <a:moveTo>
                  <a:pt x="8" y="7"/>
                </a:moveTo>
                <a:lnTo>
                  <a:pt x="8" y="7"/>
                </a:lnTo>
                <a:lnTo>
                  <a:pt x="0" y="0"/>
                </a:lnTo>
                <a:lnTo>
                  <a:pt x="0" y="0"/>
                </a:lnTo>
                <a:lnTo>
                  <a:pt x="0" y="7"/>
                </a:lnTo>
                <a:lnTo>
                  <a:pt x="0" y="7"/>
                </a:lnTo>
                <a:lnTo>
                  <a:pt x="0" y="7"/>
                </a:lnTo>
                <a:lnTo>
                  <a:pt x="0" y="7"/>
                </a:lnTo>
                <a:lnTo>
                  <a:pt x="8"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99" name=""/>
          <p:cNvSpPr/>
          <p:nvPr/>
        </p:nvSpPr>
        <p:spPr>
          <a:xfrm>
            <a:off x="3081240" y="3489480"/>
            <a:ext cx="11160" cy="1440"/>
          </a:xfrm>
          <a:custGeom>
            <a:avLst/>
            <a:gdLst/>
            <a:ahLst/>
            <a:rect l="l" t="t" r="r" b="b"/>
            <a:pathLst>
              <a:path w="7" h="0">
                <a:moveTo>
                  <a:pt x="7" y="0"/>
                </a:moveTo>
                <a:lnTo>
                  <a:pt x="7" y="0"/>
                </a:lnTo>
                <a:lnTo>
                  <a:pt x="0" y="0"/>
                </a:lnTo>
                <a:lnTo>
                  <a:pt x="0" y="0"/>
                </a:lnTo>
                <a:lnTo>
                  <a:pt x="0" y="0"/>
                </a:lnTo>
                <a:lnTo>
                  <a:pt x="0" y="0"/>
                </a:lnTo>
                <a:lnTo>
                  <a:pt x="0" y="0"/>
                </a:lnTo>
                <a:lnTo>
                  <a:pt x="0" y="0"/>
                </a:lnTo>
                <a:lnTo>
                  <a:pt x="7"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0" name=""/>
          <p:cNvSpPr/>
          <p:nvPr/>
        </p:nvSpPr>
        <p:spPr>
          <a:xfrm>
            <a:off x="3068640" y="3500280"/>
            <a:ext cx="1440" cy="12960"/>
          </a:xfrm>
          <a:custGeom>
            <a:avLst/>
            <a:gdLst/>
            <a:ahLst/>
            <a:rect l="l" t="t" r="r" b="b"/>
            <a:pathLst>
              <a:path w="0" h="8">
                <a:moveTo>
                  <a:pt x="0" y="0"/>
                </a:moveTo>
                <a:lnTo>
                  <a:pt x="0" y="0"/>
                </a:lnTo>
                <a:lnTo>
                  <a:pt x="0" y="0"/>
                </a:lnTo>
                <a:lnTo>
                  <a:pt x="0" y="0"/>
                </a:lnTo>
                <a:lnTo>
                  <a:pt x="0" y="0"/>
                </a:lnTo>
                <a:lnTo>
                  <a:pt x="0" y="0"/>
                </a:lnTo>
                <a:lnTo>
                  <a:pt x="0" y="8"/>
                </a:lnTo>
                <a:lnTo>
                  <a:pt x="0" y="8"/>
                </a:lnTo>
                <a:lnTo>
                  <a:pt x="0" y="0"/>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01" name=""/>
          <p:cNvSpPr/>
          <p:nvPr/>
        </p:nvSpPr>
        <p:spPr>
          <a:xfrm>
            <a:off x="3057480" y="3513240"/>
            <a:ext cx="1800" cy="11160"/>
          </a:xfrm>
          <a:custGeom>
            <a:avLst/>
            <a:gdLst/>
            <a:ahLst/>
            <a:rect l="l" t="t" r="r" b="b"/>
            <a:pathLst>
              <a:path w="0" h="7">
                <a:moveTo>
                  <a:pt x="0" y="7"/>
                </a:moveTo>
                <a:lnTo>
                  <a:pt x="0" y="0"/>
                </a:lnTo>
                <a:lnTo>
                  <a:pt x="0" y="0"/>
                </a:lnTo>
                <a:lnTo>
                  <a:pt x="0" y="0"/>
                </a:lnTo>
                <a:lnTo>
                  <a:pt x="0" y="0"/>
                </a:lnTo>
                <a:lnTo>
                  <a:pt x="0" y="7"/>
                </a:lnTo>
                <a:lnTo>
                  <a:pt x="0" y="7"/>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02" name=""/>
          <p:cNvSpPr/>
          <p:nvPr/>
        </p:nvSpPr>
        <p:spPr>
          <a:xfrm>
            <a:off x="3044880" y="3524400"/>
            <a:ext cx="1440" cy="12600"/>
          </a:xfrm>
          <a:custGeom>
            <a:avLst/>
            <a:gdLst/>
            <a:ahLst/>
            <a:rect l="l" t="t" r="r" b="b"/>
            <a:pathLst>
              <a:path w="0" h="8">
                <a:moveTo>
                  <a:pt x="0" y="8"/>
                </a:moveTo>
                <a:lnTo>
                  <a:pt x="0" y="8"/>
                </a:lnTo>
                <a:lnTo>
                  <a:pt x="0" y="0"/>
                </a:lnTo>
                <a:lnTo>
                  <a:pt x="0" y="0"/>
                </a:lnTo>
                <a:lnTo>
                  <a:pt x="0" y="8"/>
                </a:lnTo>
                <a:lnTo>
                  <a:pt x="0" y="8"/>
                </a:lnTo>
                <a:lnTo>
                  <a:pt x="0" y="8"/>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03" name=""/>
          <p:cNvSpPr/>
          <p:nvPr/>
        </p:nvSpPr>
        <p:spPr>
          <a:xfrm>
            <a:off x="3021120" y="3537000"/>
            <a:ext cx="12600" cy="11160"/>
          </a:xfrm>
          <a:custGeom>
            <a:avLst/>
            <a:gdLst/>
            <a:ahLst/>
            <a:rect l="l" t="t" r="r" b="b"/>
            <a:pathLst>
              <a:path w="8" h="7">
                <a:moveTo>
                  <a:pt x="8" y="7"/>
                </a:moveTo>
                <a:lnTo>
                  <a:pt x="8" y="7"/>
                </a:lnTo>
                <a:lnTo>
                  <a:pt x="8" y="0"/>
                </a:lnTo>
                <a:lnTo>
                  <a:pt x="8" y="0"/>
                </a:lnTo>
                <a:lnTo>
                  <a:pt x="0" y="7"/>
                </a:lnTo>
                <a:lnTo>
                  <a:pt x="0" y="7"/>
                </a:lnTo>
                <a:lnTo>
                  <a:pt x="8" y="7"/>
                </a:lnTo>
                <a:lnTo>
                  <a:pt x="8" y="7"/>
                </a:lnTo>
                <a:lnTo>
                  <a:pt x="8"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04" name=""/>
          <p:cNvSpPr/>
          <p:nvPr/>
        </p:nvSpPr>
        <p:spPr>
          <a:xfrm>
            <a:off x="3009960" y="3560760"/>
            <a:ext cx="11160" cy="11160"/>
          </a:xfrm>
          <a:custGeom>
            <a:avLst/>
            <a:gdLst/>
            <a:ahLst/>
            <a:rect l="l" t="t" r="r" b="b"/>
            <a:pathLst>
              <a:path w="7" h="7">
                <a:moveTo>
                  <a:pt x="7" y="0"/>
                </a:moveTo>
                <a:lnTo>
                  <a:pt x="7" y="0"/>
                </a:lnTo>
                <a:lnTo>
                  <a:pt x="7" y="0"/>
                </a:lnTo>
                <a:lnTo>
                  <a:pt x="7" y="0"/>
                </a:lnTo>
                <a:lnTo>
                  <a:pt x="0" y="0"/>
                </a:lnTo>
                <a:lnTo>
                  <a:pt x="0" y="0"/>
                </a:lnTo>
                <a:lnTo>
                  <a:pt x="7" y="7"/>
                </a:lnTo>
                <a:lnTo>
                  <a:pt x="7" y="7"/>
                </a:lnTo>
                <a:lnTo>
                  <a:pt x="7"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05" name=""/>
          <p:cNvSpPr/>
          <p:nvPr/>
        </p:nvSpPr>
        <p:spPr>
          <a:xfrm>
            <a:off x="2997360" y="3571920"/>
            <a:ext cx="12600" cy="12600"/>
          </a:xfrm>
          <a:custGeom>
            <a:avLst/>
            <a:gdLst/>
            <a:ahLst/>
            <a:rect l="l" t="t" r="r" b="b"/>
            <a:pathLst>
              <a:path w="8" h="8">
                <a:moveTo>
                  <a:pt x="8" y="0"/>
                </a:moveTo>
                <a:lnTo>
                  <a:pt x="8" y="0"/>
                </a:lnTo>
                <a:lnTo>
                  <a:pt x="8" y="0"/>
                </a:lnTo>
                <a:lnTo>
                  <a:pt x="8" y="0"/>
                </a:lnTo>
                <a:lnTo>
                  <a:pt x="0" y="0"/>
                </a:lnTo>
                <a:lnTo>
                  <a:pt x="0" y="0"/>
                </a:lnTo>
                <a:lnTo>
                  <a:pt x="8" y="8"/>
                </a:lnTo>
                <a:lnTo>
                  <a:pt x="8" y="8"/>
                </a:lnTo>
                <a:lnTo>
                  <a:pt x="8"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06" name=""/>
          <p:cNvSpPr/>
          <p:nvPr/>
        </p:nvSpPr>
        <p:spPr>
          <a:xfrm>
            <a:off x="2986200" y="3584520"/>
            <a:ext cx="11160" cy="11160"/>
          </a:xfrm>
          <a:custGeom>
            <a:avLst/>
            <a:gdLst/>
            <a:ahLst/>
            <a:rect l="l" t="t" r="r" b="b"/>
            <a:pathLst>
              <a:path w="7" h="7">
                <a:moveTo>
                  <a:pt x="7" y="7"/>
                </a:moveTo>
                <a:lnTo>
                  <a:pt x="7" y="0"/>
                </a:lnTo>
                <a:lnTo>
                  <a:pt x="7" y="0"/>
                </a:lnTo>
                <a:lnTo>
                  <a:pt x="0" y="0"/>
                </a:lnTo>
                <a:lnTo>
                  <a:pt x="0" y="0"/>
                </a:lnTo>
                <a:lnTo>
                  <a:pt x="0" y="7"/>
                </a:lnTo>
                <a:lnTo>
                  <a:pt x="0" y="7"/>
                </a:lnTo>
                <a:lnTo>
                  <a:pt x="7" y="7"/>
                </a:lnTo>
                <a:lnTo>
                  <a:pt x="7"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07" name=""/>
          <p:cNvSpPr/>
          <p:nvPr/>
        </p:nvSpPr>
        <p:spPr>
          <a:xfrm>
            <a:off x="2973240" y="3595680"/>
            <a:ext cx="12960" cy="12600"/>
          </a:xfrm>
          <a:custGeom>
            <a:avLst/>
            <a:gdLst/>
            <a:ahLst/>
            <a:rect l="l" t="t" r="r" b="b"/>
            <a:pathLst>
              <a:path w="8" h="8">
                <a:moveTo>
                  <a:pt x="8" y="8"/>
                </a:moveTo>
                <a:lnTo>
                  <a:pt x="8" y="0"/>
                </a:lnTo>
                <a:lnTo>
                  <a:pt x="8" y="0"/>
                </a:lnTo>
                <a:lnTo>
                  <a:pt x="0" y="0"/>
                </a:lnTo>
                <a:lnTo>
                  <a:pt x="0" y="0"/>
                </a:lnTo>
                <a:lnTo>
                  <a:pt x="0" y="8"/>
                </a:lnTo>
                <a:lnTo>
                  <a:pt x="0" y="8"/>
                </a:lnTo>
                <a:lnTo>
                  <a:pt x="8" y="8"/>
                </a:lnTo>
                <a:lnTo>
                  <a:pt x="8"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08" name=""/>
          <p:cNvSpPr/>
          <p:nvPr/>
        </p:nvSpPr>
        <p:spPr>
          <a:xfrm>
            <a:off x="2962440" y="3619440"/>
            <a:ext cx="10800" cy="1800"/>
          </a:xfrm>
          <a:custGeom>
            <a:avLst/>
            <a:gdLst/>
            <a:ahLst/>
            <a:rect l="l" t="t" r="r" b="b"/>
            <a:pathLst>
              <a:path w="7" h="0">
                <a:moveTo>
                  <a:pt x="7" y="0"/>
                </a:moveTo>
                <a:lnTo>
                  <a:pt x="7" y="0"/>
                </a:lnTo>
                <a:lnTo>
                  <a:pt x="7" y="0"/>
                </a:lnTo>
                <a:lnTo>
                  <a:pt x="0" y="0"/>
                </a:lnTo>
                <a:lnTo>
                  <a:pt x="0" y="0"/>
                </a:lnTo>
                <a:lnTo>
                  <a:pt x="0" y="0"/>
                </a:lnTo>
                <a:lnTo>
                  <a:pt x="0"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09" name=""/>
          <p:cNvSpPr/>
          <p:nvPr/>
        </p:nvSpPr>
        <p:spPr>
          <a:xfrm>
            <a:off x="2949480" y="3632040"/>
            <a:ext cx="12960" cy="1800"/>
          </a:xfrm>
          <a:custGeom>
            <a:avLst/>
            <a:gdLst/>
            <a:ahLst/>
            <a:rect l="l" t="t" r="r" b="b"/>
            <a:pathLst>
              <a:path w="8" h="0">
                <a:moveTo>
                  <a:pt x="8" y="0"/>
                </a:moveTo>
                <a:lnTo>
                  <a:pt x="8" y="0"/>
                </a:lnTo>
                <a:lnTo>
                  <a:pt x="8" y="0"/>
                </a:lnTo>
                <a:lnTo>
                  <a:pt x="0" y="0"/>
                </a:lnTo>
                <a:lnTo>
                  <a:pt x="0" y="0"/>
                </a:lnTo>
                <a:lnTo>
                  <a:pt x="0" y="0"/>
                </a:lnTo>
                <a:lnTo>
                  <a:pt x="0"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10" name=""/>
          <p:cNvSpPr/>
          <p:nvPr/>
        </p:nvSpPr>
        <p:spPr>
          <a:xfrm>
            <a:off x="2938320" y="3643200"/>
            <a:ext cx="11160" cy="12960"/>
          </a:xfrm>
          <a:custGeom>
            <a:avLst/>
            <a:gdLst/>
            <a:ahLst/>
            <a:rect l="l" t="t" r="r" b="b"/>
            <a:pathLst>
              <a:path w="7" h="8">
                <a:moveTo>
                  <a:pt x="7" y="8"/>
                </a:moveTo>
                <a:lnTo>
                  <a:pt x="7" y="0"/>
                </a:lnTo>
                <a:lnTo>
                  <a:pt x="0" y="0"/>
                </a:lnTo>
                <a:lnTo>
                  <a:pt x="0" y="0"/>
                </a:lnTo>
                <a:lnTo>
                  <a:pt x="0" y="0"/>
                </a:lnTo>
                <a:lnTo>
                  <a:pt x="0" y="8"/>
                </a:lnTo>
                <a:lnTo>
                  <a:pt x="0" y="8"/>
                </a:lnTo>
                <a:lnTo>
                  <a:pt x="0" y="8"/>
                </a:lnTo>
                <a:lnTo>
                  <a:pt x="7" y="8"/>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11" name=""/>
          <p:cNvSpPr/>
          <p:nvPr/>
        </p:nvSpPr>
        <p:spPr>
          <a:xfrm>
            <a:off x="2925720" y="3656160"/>
            <a:ext cx="12600" cy="10800"/>
          </a:xfrm>
          <a:custGeom>
            <a:avLst/>
            <a:gdLst/>
            <a:ahLst/>
            <a:rect l="l" t="t" r="r" b="b"/>
            <a:pathLst>
              <a:path w="8" h="7">
                <a:moveTo>
                  <a:pt x="8" y="7"/>
                </a:moveTo>
                <a:lnTo>
                  <a:pt x="8" y="0"/>
                </a:lnTo>
                <a:lnTo>
                  <a:pt x="0" y="0"/>
                </a:lnTo>
                <a:lnTo>
                  <a:pt x="0" y="0"/>
                </a:lnTo>
                <a:lnTo>
                  <a:pt x="0" y="0"/>
                </a:lnTo>
                <a:lnTo>
                  <a:pt x="0" y="7"/>
                </a:lnTo>
                <a:lnTo>
                  <a:pt x="0" y="7"/>
                </a:lnTo>
                <a:lnTo>
                  <a:pt x="0" y="7"/>
                </a:lnTo>
                <a:lnTo>
                  <a:pt x="8" y="7"/>
                </a:lnTo>
                <a:close/>
              </a:path>
            </a:pathLst>
          </a:cu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312" name=""/>
          <p:cNvSpPr/>
          <p:nvPr/>
        </p:nvSpPr>
        <p:spPr>
          <a:xfrm>
            <a:off x="2914560" y="3666960"/>
            <a:ext cx="11160" cy="12960"/>
          </a:xfrm>
          <a:custGeom>
            <a:avLst/>
            <a:gdLst/>
            <a:ahLst/>
            <a:rect l="l" t="t" r="r" b="b"/>
            <a:pathLst>
              <a:path w="7" h="8">
                <a:moveTo>
                  <a:pt x="7" y="8"/>
                </a:moveTo>
                <a:lnTo>
                  <a:pt x="7" y="0"/>
                </a:lnTo>
                <a:lnTo>
                  <a:pt x="0" y="0"/>
                </a:lnTo>
                <a:lnTo>
                  <a:pt x="0" y="0"/>
                </a:lnTo>
                <a:lnTo>
                  <a:pt x="0" y="0"/>
                </a:lnTo>
                <a:lnTo>
                  <a:pt x="0" y="8"/>
                </a:lnTo>
                <a:lnTo>
                  <a:pt x="0" y="8"/>
                </a:lnTo>
                <a:lnTo>
                  <a:pt x="0" y="8"/>
                </a:lnTo>
                <a:lnTo>
                  <a:pt x="7" y="8"/>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13" name=""/>
          <p:cNvSpPr/>
          <p:nvPr/>
        </p:nvSpPr>
        <p:spPr>
          <a:xfrm>
            <a:off x="2901960" y="3571920"/>
            <a:ext cx="108000" cy="108000"/>
          </a:xfrm>
          <a:custGeom>
            <a:avLst/>
            <a:gdLst/>
            <a:ahLst/>
            <a:rect l="l" t="t" r="r" b="b"/>
            <a:pathLst>
              <a:path w="68" h="68">
                <a:moveTo>
                  <a:pt x="23" y="0"/>
                </a:moveTo>
                <a:lnTo>
                  <a:pt x="0" y="68"/>
                </a:lnTo>
                <a:lnTo>
                  <a:pt x="68" y="45"/>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4878360" y="4762440"/>
            <a:ext cx="11160" cy="1800"/>
          </a:xfrm>
          <a:custGeom>
            <a:avLst/>
            <a:gdLst/>
            <a:ahLst/>
            <a:rect l="l" t="t" r="r" b="b"/>
            <a:pathLst>
              <a:path w="7" h="0">
                <a:moveTo>
                  <a:pt x="7" y="0"/>
                </a:moveTo>
                <a:lnTo>
                  <a:pt x="7" y="0"/>
                </a:lnTo>
                <a:lnTo>
                  <a:pt x="0" y="0"/>
                </a:lnTo>
                <a:lnTo>
                  <a:pt x="0" y="0"/>
                </a:lnTo>
                <a:lnTo>
                  <a:pt x="0" y="0"/>
                </a:lnTo>
                <a:lnTo>
                  <a:pt x="0" y="0"/>
                </a:lnTo>
                <a:lnTo>
                  <a:pt x="0" y="0"/>
                </a:lnTo>
                <a:lnTo>
                  <a:pt x="0"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15" name=""/>
          <p:cNvSpPr/>
          <p:nvPr/>
        </p:nvSpPr>
        <p:spPr>
          <a:xfrm>
            <a:off x="4854600" y="4762440"/>
            <a:ext cx="11160" cy="1800"/>
          </a:xfrm>
          <a:custGeom>
            <a:avLst/>
            <a:gdLst/>
            <a:ahLst/>
            <a:rect l="l" t="t" r="r" b="b"/>
            <a:pathLst>
              <a:path w="7" h="0">
                <a:moveTo>
                  <a:pt x="7" y="0"/>
                </a:moveTo>
                <a:lnTo>
                  <a:pt x="7" y="0"/>
                </a:lnTo>
                <a:lnTo>
                  <a:pt x="7" y="0"/>
                </a:lnTo>
                <a:lnTo>
                  <a:pt x="0" y="0"/>
                </a:lnTo>
                <a:lnTo>
                  <a:pt x="0" y="0"/>
                </a:lnTo>
                <a:lnTo>
                  <a:pt x="0" y="0"/>
                </a:lnTo>
                <a:lnTo>
                  <a:pt x="0"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16" name=""/>
          <p:cNvSpPr/>
          <p:nvPr/>
        </p:nvSpPr>
        <p:spPr>
          <a:xfrm>
            <a:off x="4830840" y="4762440"/>
            <a:ext cx="11160" cy="1800"/>
          </a:xfrm>
          <a:custGeom>
            <a:avLst/>
            <a:gdLst/>
            <a:ahLst/>
            <a:rect l="l" t="t" r="r" b="b"/>
            <a:pathLst>
              <a:path w="7" h="0">
                <a:moveTo>
                  <a:pt x="7" y="0"/>
                </a:moveTo>
                <a:lnTo>
                  <a:pt x="7" y="0"/>
                </a:lnTo>
                <a:lnTo>
                  <a:pt x="7" y="0"/>
                </a:lnTo>
                <a:lnTo>
                  <a:pt x="7" y="0"/>
                </a:lnTo>
                <a:lnTo>
                  <a:pt x="0" y="0"/>
                </a:lnTo>
                <a:lnTo>
                  <a:pt x="0" y="0"/>
                </a:lnTo>
                <a:lnTo>
                  <a:pt x="7"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17" name=""/>
          <p:cNvSpPr/>
          <p:nvPr/>
        </p:nvSpPr>
        <p:spPr>
          <a:xfrm>
            <a:off x="4818240" y="4762440"/>
            <a:ext cx="12600" cy="1800"/>
          </a:xfrm>
          <a:custGeom>
            <a:avLst/>
            <a:gdLst/>
            <a:ahLst/>
            <a:rect l="l" t="t" r="r" b="b"/>
            <a:pathLst>
              <a:path w="8" h="0">
                <a:moveTo>
                  <a:pt x="8" y="0"/>
                </a:moveTo>
                <a:lnTo>
                  <a:pt x="8" y="0"/>
                </a:lnTo>
                <a:lnTo>
                  <a:pt x="0" y="0"/>
                </a:lnTo>
                <a:lnTo>
                  <a:pt x="0" y="0"/>
                </a:lnTo>
                <a:lnTo>
                  <a:pt x="0" y="0"/>
                </a:lnTo>
                <a:lnTo>
                  <a:pt x="0" y="0"/>
                </a:lnTo>
                <a:lnTo>
                  <a:pt x="0" y="0"/>
                </a:lnTo>
                <a:lnTo>
                  <a:pt x="0"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18" name=""/>
          <p:cNvSpPr/>
          <p:nvPr/>
        </p:nvSpPr>
        <p:spPr>
          <a:xfrm>
            <a:off x="4794120" y="4762440"/>
            <a:ext cx="12960" cy="1800"/>
          </a:xfrm>
          <a:custGeom>
            <a:avLst/>
            <a:gdLst/>
            <a:ahLst/>
            <a:rect l="l" t="t" r="r" b="b"/>
            <a:pathLst>
              <a:path w="8" h="0">
                <a:moveTo>
                  <a:pt x="8" y="0"/>
                </a:moveTo>
                <a:lnTo>
                  <a:pt x="8" y="0"/>
                </a:lnTo>
                <a:lnTo>
                  <a:pt x="8" y="0"/>
                </a:lnTo>
                <a:lnTo>
                  <a:pt x="8" y="0"/>
                </a:lnTo>
                <a:lnTo>
                  <a:pt x="0" y="0"/>
                </a:lnTo>
                <a:lnTo>
                  <a:pt x="0" y="0"/>
                </a:lnTo>
                <a:lnTo>
                  <a:pt x="8"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19" name=""/>
          <p:cNvSpPr/>
          <p:nvPr/>
        </p:nvSpPr>
        <p:spPr>
          <a:xfrm>
            <a:off x="4782960" y="4762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0" name=""/>
          <p:cNvSpPr/>
          <p:nvPr/>
        </p:nvSpPr>
        <p:spPr>
          <a:xfrm>
            <a:off x="4759200" y="4762440"/>
            <a:ext cx="11160" cy="1800"/>
          </a:xfrm>
          <a:custGeom>
            <a:avLst/>
            <a:gdLst/>
            <a:ahLst/>
            <a:rect l="l" t="t" r="r" b="b"/>
            <a:pathLst>
              <a:path w="7" h="0">
                <a:moveTo>
                  <a:pt x="7" y="0"/>
                </a:moveTo>
                <a:lnTo>
                  <a:pt x="7" y="0"/>
                </a:lnTo>
                <a:lnTo>
                  <a:pt x="7" y="0"/>
                </a:lnTo>
                <a:lnTo>
                  <a:pt x="0" y="0"/>
                </a:lnTo>
                <a:lnTo>
                  <a:pt x="0" y="0"/>
                </a:lnTo>
                <a:lnTo>
                  <a:pt x="0" y="0"/>
                </a:lnTo>
                <a:lnTo>
                  <a:pt x="0"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1" name=""/>
          <p:cNvSpPr/>
          <p:nvPr/>
        </p:nvSpPr>
        <p:spPr>
          <a:xfrm>
            <a:off x="4735440" y="4762440"/>
            <a:ext cx="11160" cy="1800"/>
          </a:xfrm>
          <a:custGeom>
            <a:avLst/>
            <a:gdLst/>
            <a:ahLst/>
            <a:rect l="l" t="t" r="r" b="b"/>
            <a:pathLst>
              <a:path w="7" h="0">
                <a:moveTo>
                  <a:pt x="7" y="0"/>
                </a:moveTo>
                <a:lnTo>
                  <a:pt x="7" y="0"/>
                </a:lnTo>
                <a:lnTo>
                  <a:pt x="7" y="0"/>
                </a:lnTo>
                <a:lnTo>
                  <a:pt x="7" y="0"/>
                </a:lnTo>
                <a:lnTo>
                  <a:pt x="0" y="0"/>
                </a:lnTo>
                <a:lnTo>
                  <a:pt x="0" y="0"/>
                </a:lnTo>
                <a:lnTo>
                  <a:pt x="7"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2" name=""/>
          <p:cNvSpPr/>
          <p:nvPr/>
        </p:nvSpPr>
        <p:spPr>
          <a:xfrm>
            <a:off x="4722840" y="4762440"/>
            <a:ext cx="12600" cy="1800"/>
          </a:xfrm>
          <a:custGeom>
            <a:avLst/>
            <a:gdLst/>
            <a:ahLst/>
            <a:rect l="l" t="t" r="r" b="b"/>
            <a:pathLst>
              <a:path w="8" h="0">
                <a:moveTo>
                  <a:pt x="8" y="0"/>
                </a:moveTo>
                <a:lnTo>
                  <a:pt x="8" y="0"/>
                </a:lnTo>
                <a:lnTo>
                  <a:pt x="0" y="0"/>
                </a:lnTo>
                <a:lnTo>
                  <a:pt x="0" y="0"/>
                </a:lnTo>
                <a:lnTo>
                  <a:pt x="0" y="0"/>
                </a:lnTo>
                <a:lnTo>
                  <a:pt x="0" y="0"/>
                </a:lnTo>
                <a:lnTo>
                  <a:pt x="0" y="0"/>
                </a:lnTo>
                <a:lnTo>
                  <a:pt x="0"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3" name=""/>
          <p:cNvSpPr/>
          <p:nvPr/>
        </p:nvSpPr>
        <p:spPr>
          <a:xfrm>
            <a:off x="4699080" y="4762440"/>
            <a:ext cx="12600" cy="1800"/>
          </a:xfrm>
          <a:custGeom>
            <a:avLst/>
            <a:gdLst/>
            <a:ahLst/>
            <a:rect l="l" t="t" r="r" b="b"/>
            <a:pathLst>
              <a:path w="8" h="0">
                <a:moveTo>
                  <a:pt x="8" y="0"/>
                </a:moveTo>
                <a:lnTo>
                  <a:pt x="8" y="0"/>
                </a:lnTo>
                <a:lnTo>
                  <a:pt x="8" y="0"/>
                </a:lnTo>
                <a:lnTo>
                  <a:pt x="0" y="0"/>
                </a:lnTo>
                <a:lnTo>
                  <a:pt x="0" y="0"/>
                </a:lnTo>
                <a:lnTo>
                  <a:pt x="0" y="0"/>
                </a:lnTo>
                <a:lnTo>
                  <a:pt x="0"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4" name=""/>
          <p:cNvSpPr/>
          <p:nvPr/>
        </p:nvSpPr>
        <p:spPr>
          <a:xfrm>
            <a:off x="4687920" y="4762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5" name=""/>
          <p:cNvSpPr/>
          <p:nvPr/>
        </p:nvSpPr>
        <p:spPr>
          <a:xfrm>
            <a:off x="4664160" y="4762440"/>
            <a:ext cx="11160" cy="1800"/>
          </a:xfrm>
          <a:custGeom>
            <a:avLst/>
            <a:gdLst/>
            <a:ahLst/>
            <a:rect l="l" t="t" r="r" b="b"/>
            <a:pathLst>
              <a:path w="7" h="0">
                <a:moveTo>
                  <a:pt x="7" y="0"/>
                </a:moveTo>
                <a:lnTo>
                  <a:pt x="7" y="0"/>
                </a:lnTo>
                <a:lnTo>
                  <a:pt x="7" y="0"/>
                </a:lnTo>
                <a:lnTo>
                  <a:pt x="0" y="0"/>
                </a:lnTo>
                <a:lnTo>
                  <a:pt x="0" y="0"/>
                </a:lnTo>
                <a:lnTo>
                  <a:pt x="0" y="0"/>
                </a:lnTo>
                <a:lnTo>
                  <a:pt x="0"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6" name=""/>
          <p:cNvSpPr/>
          <p:nvPr/>
        </p:nvSpPr>
        <p:spPr>
          <a:xfrm>
            <a:off x="4640400" y="4762440"/>
            <a:ext cx="10800" cy="1800"/>
          </a:xfrm>
          <a:custGeom>
            <a:avLst/>
            <a:gdLst/>
            <a:ahLst/>
            <a:rect l="l" t="t" r="r" b="b"/>
            <a:pathLst>
              <a:path w="7" h="0">
                <a:moveTo>
                  <a:pt x="7" y="0"/>
                </a:moveTo>
                <a:lnTo>
                  <a:pt x="7" y="0"/>
                </a:lnTo>
                <a:lnTo>
                  <a:pt x="7" y="0"/>
                </a:lnTo>
                <a:lnTo>
                  <a:pt x="7" y="0"/>
                </a:lnTo>
                <a:lnTo>
                  <a:pt x="0" y="0"/>
                </a:lnTo>
                <a:lnTo>
                  <a:pt x="0" y="0"/>
                </a:lnTo>
                <a:lnTo>
                  <a:pt x="7"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7" name=""/>
          <p:cNvSpPr/>
          <p:nvPr/>
        </p:nvSpPr>
        <p:spPr>
          <a:xfrm>
            <a:off x="4627440" y="4762440"/>
            <a:ext cx="12960" cy="1800"/>
          </a:xfrm>
          <a:custGeom>
            <a:avLst/>
            <a:gdLst/>
            <a:ahLst/>
            <a:rect l="l" t="t" r="r" b="b"/>
            <a:pathLst>
              <a:path w="8" h="0">
                <a:moveTo>
                  <a:pt x="8" y="0"/>
                </a:moveTo>
                <a:lnTo>
                  <a:pt x="8" y="0"/>
                </a:lnTo>
                <a:lnTo>
                  <a:pt x="0" y="0"/>
                </a:lnTo>
                <a:lnTo>
                  <a:pt x="0" y="0"/>
                </a:lnTo>
                <a:lnTo>
                  <a:pt x="0" y="0"/>
                </a:lnTo>
                <a:lnTo>
                  <a:pt x="0" y="0"/>
                </a:lnTo>
                <a:lnTo>
                  <a:pt x="0" y="0"/>
                </a:lnTo>
                <a:lnTo>
                  <a:pt x="0"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8" name=""/>
          <p:cNvSpPr/>
          <p:nvPr/>
        </p:nvSpPr>
        <p:spPr>
          <a:xfrm>
            <a:off x="4603680" y="4762440"/>
            <a:ext cx="12600" cy="1800"/>
          </a:xfrm>
          <a:custGeom>
            <a:avLst/>
            <a:gdLst/>
            <a:ahLst/>
            <a:rect l="l" t="t" r="r" b="b"/>
            <a:pathLst>
              <a:path w="8" h="0">
                <a:moveTo>
                  <a:pt x="8" y="0"/>
                </a:moveTo>
                <a:lnTo>
                  <a:pt x="8" y="0"/>
                </a:lnTo>
                <a:lnTo>
                  <a:pt x="8" y="0"/>
                </a:lnTo>
                <a:lnTo>
                  <a:pt x="0" y="0"/>
                </a:lnTo>
                <a:lnTo>
                  <a:pt x="0" y="0"/>
                </a:lnTo>
                <a:lnTo>
                  <a:pt x="0" y="0"/>
                </a:lnTo>
                <a:lnTo>
                  <a:pt x="0"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9" name=""/>
          <p:cNvSpPr/>
          <p:nvPr/>
        </p:nvSpPr>
        <p:spPr>
          <a:xfrm>
            <a:off x="4592520" y="4762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0" name=""/>
          <p:cNvSpPr/>
          <p:nvPr/>
        </p:nvSpPr>
        <p:spPr>
          <a:xfrm>
            <a:off x="4568760" y="4762440"/>
            <a:ext cx="11160" cy="1800"/>
          </a:xfrm>
          <a:custGeom>
            <a:avLst/>
            <a:gdLst/>
            <a:ahLst/>
            <a:rect l="l" t="t" r="r" b="b"/>
            <a:pathLst>
              <a:path w="7" h="0">
                <a:moveTo>
                  <a:pt x="7" y="0"/>
                </a:moveTo>
                <a:lnTo>
                  <a:pt x="7" y="0"/>
                </a:lnTo>
                <a:lnTo>
                  <a:pt x="0" y="0"/>
                </a:lnTo>
                <a:lnTo>
                  <a:pt x="0" y="0"/>
                </a:lnTo>
                <a:lnTo>
                  <a:pt x="0" y="0"/>
                </a:lnTo>
                <a:lnTo>
                  <a:pt x="0" y="0"/>
                </a:lnTo>
                <a:lnTo>
                  <a:pt x="0" y="0"/>
                </a:lnTo>
                <a:lnTo>
                  <a:pt x="0"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1" name=""/>
          <p:cNvSpPr/>
          <p:nvPr/>
        </p:nvSpPr>
        <p:spPr>
          <a:xfrm>
            <a:off x="4545000" y="4762440"/>
            <a:ext cx="11160" cy="1800"/>
          </a:xfrm>
          <a:custGeom>
            <a:avLst/>
            <a:gdLst/>
            <a:ahLst/>
            <a:rect l="l" t="t" r="r" b="b"/>
            <a:pathLst>
              <a:path w="7" h="0">
                <a:moveTo>
                  <a:pt x="7" y="0"/>
                </a:moveTo>
                <a:lnTo>
                  <a:pt x="7" y="0"/>
                </a:lnTo>
                <a:lnTo>
                  <a:pt x="7" y="0"/>
                </a:lnTo>
                <a:lnTo>
                  <a:pt x="7" y="0"/>
                </a:lnTo>
                <a:lnTo>
                  <a:pt x="0" y="0"/>
                </a:lnTo>
                <a:lnTo>
                  <a:pt x="0" y="0"/>
                </a:lnTo>
                <a:lnTo>
                  <a:pt x="7"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2" name=""/>
          <p:cNvSpPr/>
          <p:nvPr/>
        </p:nvSpPr>
        <p:spPr>
          <a:xfrm>
            <a:off x="4532400" y="4762440"/>
            <a:ext cx="12600" cy="1800"/>
          </a:xfrm>
          <a:custGeom>
            <a:avLst/>
            <a:gdLst/>
            <a:ahLst/>
            <a:rect l="l" t="t" r="r" b="b"/>
            <a:pathLst>
              <a:path w="8" h="0">
                <a:moveTo>
                  <a:pt x="8" y="0"/>
                </a:moveTo>
                <a:lnTo>
                  <a:pt x="8" y="0"/>
                </a:lnTo>
                <a:lnTo>
                  <a:pt x="0" y="0"/>
                </a:lnTo>
                <a:lnTo>
                  <a:pt x="0" y="0"/>
                </a:lnTo>
                <a:lnTo>
                  <a:pt x="0" y="0"/>
                </a:lnTo>
                <a:lnTo>
                  <a:pt x="0" y="0"/>
                </a:lnTo>
                <a:lnTo>
                  <a:pt x="0" y="0"/>
                </a:lnTo>
                <a:lnTo>
                  <a:pt x="0"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3" name=""/>
          <p:cNvSpPr/>
          <p:nvPr/>
        </p:nvSpPr>
        <p:spPr>
          <a:xfrm>
            <a:off x="4508640" y="4762440"/>
            <a:ext cx="12600" cy="1800"/>
          </a:xfrm>
          <a:custGeom>
            <a:avLst/>
            <a:gdLst/>
            <a:ahLst/>
            <a:rect l="l" t="t" r="r" b="b"/>
            <a:pathLst>
              <a:path w="8" h="0">
                <a:moveTo>
                  <a:pt x="8" y="0"/>
                </a:moveTo>
                <a:lnTo>
                  <a:pt x="8" y="0"/>
                </a:lnTo>
                <a:lnTo>
                  <a:pt x="8" y="0"/>
                </a:lnTo>
                <a:lnTo>
                  <a:pt x="0" y="0"/>
                </a:lnTo>
                <a:lnTo>
                  <a:pt x="0" y="0"/>
                </a:lnTo>
                <a:lnTo>
                  <a:pt x="0" y="0"/>
                </a:lnTo>
                <a:lnTo>
                  <a:pt x="0"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4" name=""/>
          <p:cNvSpPr/>
          <p:nvPr/>
        </p:nvSpPr>
        <p:spPr>
          <a:xfrm>
            <a:off x="4484520" y="4762440"/>
            <a:ext cx="12960" cy="1800"/>
          </a:xfrm>
          <a:custGeom>
            <a:avLst/>
            <a:gdLst/>
            <a:ahLst/>
            <a:rect l="l" t="t" r="r" b="b"/>
            <a:pathLst>
              <a:path w="8" h="0">
                <a:moveTo>
                  <a:pt x="8" y="0"/>
                </a:moveTo>
                <a:lnTo>
                  <a:pt x="8" y="0"/>
                </a:lnTo>
                <a:lnTo>
                  <a:pt x="8" y="0"/>
                </a:lnTo>
                <a:lnTo>
                  <a:pt x="8" y="0"/>
                </a:lnTo>
                <a:lnTo>
                  <a:pt x="0" y="0"/>
                </a:lnTo>
                <a:lnTo>
                  <a:pt x="0" y="0"/>
                </a:lnTo>
                <a:lnTo>
                  <a:pt x="8"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5" name=""/>
          <p:cNvSpPr/>
          <p:nvPr/>
        </p:nvSpPr>
        <p:spPr>
          <a:xfrm>
            <a:off x="4473720" y="4762440"/>
            <a:ext cx="10800" cy="1800"/>
          </a:xfrm>
          <a:custGeom>
            <a:avLst/>
            <a:gdLst/>
            <a:ahLst/>
            <a:rect l="l" t="t" r="r" b="b"/>
            <a:pathLst>
              <a:path w="7" h="0">
                <a:moveTo>
                  <a:pt x="7" y="0"/>
                </a:moveTo>
                <a:lnTo>
                  <a:pt x="7" y="0"/>
                </a:lnTo>
                <a:lnTo>
                  <a:pt x="0" y="0"/>
                </a:lnTo>
                <a:lnTo>
                  <a:pt x="0" y="0"/>
                </a:lnTo>
                <a:lnTo>
                  <a:pt x="0" y="0"/>
                </a:lnTo>
                <a:lnTo>
                  <a:pt x="0" y="0"/>
                </a:lnTo>
                <a:lnTo>
                  <a:pt x="0" y="0"/>
                </a:lnTo>
                <a:lnTo>
                  <a:pt x="0"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6" name=""/>
          <p:cNvSpPr/>
          <p:nvPr/>
        </p:nvSpPr>
        <p:spPr>
          <a:xfrm>
            <a:off x="4449600" y="4762440"/>
            <a:ext cx="11160" cy="1800"/>
          </a:xfrm>
          <a:custGeom>
            <a:avLst/>
            <a:gdLst/>
            <a:ahLst/>
            <a:rect l="l" t="t" r="r" b="b"/>
            <a:pathLst>
              <a:path w="7" h="0">
                <a:moveTo>
                  <a:pt x="7" y="0"/>
                </a:moveTo>
                <a:lnTo>
                  <a:pt x="7" y="0"/>
                </a:lnTo>
                <a:lnTo>
                  <a:pt x="7" y="0"/>
                </a:lnTo>
                <a:lnTo>
                  <a:pt x="7" y="0"/>
                </a:lnTo>
                <a:lnTo>
                  <a:pt x="0" y="0"/>
                </a:lnTo>
                <a:lnTo>
                  <a:pt x="0" y="0"/>
                </a:lnTo>
                <a:lnTo>
                  <a:pt x="7"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7" name=""/>
          <p:cNvSpPr/>
          <p:nvPr/>
        </p:nvSpPr>
        <p:spPr>
          <a:xfrm>
            <a:off x="4437000" y="4762440"/>
            <a:ext cx="180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8" name=""/>
          <p:cNvSpPr/>
          <p:nvPr/>
        </p:nvSpPr>
        <p:spPr>
          <a:xfrm>
            <a:off x="4413240" y="4762440"/>
            <a:ext cx="12600" cy="1800"/>
          </a:xfrm>
          <a:custGeom>
            <a:avLst/>
            <a:gdLst/>
            <a:ahLst/>
            <a:rect l="l" t="t" r="r" b="b"/>
            <a:pathLst>
              <a:path w="8" h="0">
                <a:moveTo>
                  <a:pt x="8" y="0"/>
                </a:moveTo>
                <a:lnTo>
                  <a:pt x="8" y="0"/>
                </a:lnTo>
                <a:lnTo>
                  <a:pt x="8" y="0"/>
                </a:lnTo>
                <a:lnTo>
                  <a:pt x="0" y="0"/>
                </a:lnTo>
                <a:lnTo>
                  <a:pt x="0" y="0"/>
                </a:lnTo>
                <a:lnTo>
                  <a:pt x="0" y="0"/>
                </a:lnTo>
                <a:lnTo>
                  <a:pt x="0"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39" name=""/>
          <p:cNvSpPr/>
          <p:nvPr/>
        </p:nvSpPr>
        <p:spPr>
          <a:xfrm>
            <a:off x="4389480" y="4762440"/>
            <a:ext cx="12600" cy="1800"/>
          </a:xfrm>
          <a:custGeom>
            <a:avLst/>
            <a:gdLst/>
            <a:ahLst/>
            <a:rect l="l" t="t" r="r" b="b"/>
            <a:pathLst>
              <a:path w="8" h="0">
                <a:moveTo>
                  <a:pt x="8" y="0"/>
                </a:moveTo>
                <a:lnTo>
                  <a:pt x="8" y="0"/>
                </a:lnTo>
                <a:lnTo>
                  <a:pt x="8" y="0"/>
                </a:lnTo>
                <a:lnTo>
                  <a:pt x="8" y="0"/>
                </a:lnTo>
                <a:lnTo>
                  <a:pt x="0" y="0"/>
                </a:lnTo>
                <a:lnTo>
                  <a:pt x="0" y="0"/>
                </a:lnTo>
                <a:lnTo>
                  <a:pt x="8"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0" name=""/>
          <p:cNvSpPr/>
          <p:nvPr/>
        </p:nvSpPr>
        <p:spPr>
          <a:xfrm>
            <a:off x="4378320" y="4762440"/>
            <a:ext cx="11160" cy="1800"/>
          </a:xfrm>
          <a:custGeom>
            <a:avLst/>
            <a:gdLst/>
            <a:ahLst/>
            <a:rect l="l" t="t" r="r" b="b"/>
            <a:pathLst>
              <a:path w="7" h="0">
                <a:moveTo>
                  <a:pt x="7" y="0"/>
                </a:moveTo>
                <a:lnTo>
                  <a:pt x="7" y="0"/>
                </a:lnTo>
                <a:lnTo>
                  <a:pt x="0" y="0"/>
                </a:lnTo>
                <a:lnTo>
                  <a:pt x="0" y="0"/>
                </a:lnTo>
                <a:lnTo>
                  <a:pt x="0" y="0"/>
                </a:lnTo>
                <a:lnTo>
                  <a:pt x="0" y="0"/>
                </a:lnTo>
                <a:lnTo>
                  <a:pt x="0" y="0"/>
                </a:lnTo>
                <a:lnTo>
                  <a:pt x="0"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1" name=""/>
          <p:cNvSpPr/>
          <p:nvPr/>
        </p:nvSpPr>
        <p:spPr>
          <a:xfrm>
            <a:off x="4354560" y="4762440"/>
            <a:ext cx="11160" cy="1800"/>
          </a:xfrm>
          <a:custGeom>
            <a:avLst/>
            <a:gdLst/>
            <a:ahLst/>
            <a:rect l="l" t="t" r="r" b="b"/>
            <a:pathLst>
              <a:path w="7" h="0">
                <a:moveTo>
                  <a:pt x="7" y="0"/>
                </a:moveTo>
                <a:lnTo>
                  <a:pt x="7" y="0"/>
                </a:lnTo>
                <a:lnTo>
                  <a:pt x="7" y="0"/>
                </a:lnTo>
                <a:lnTo>
                  <a:pt x="0" y="0"/>
                </a:lnTo>
                <a:lnTo>
                  <a:pt x="0" y="0"/>
                </a:lnTo>
                <a:lnTo>
                  <a:pt x="0" y="0"/>
                </a:lnTo>
                <a:lnTo>
                  <a:pt x="0"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2" name=""/>
          <p:cNvSpPr/>
          <p:nvPr/>
        </p:nvSpPr>
        <p:spPr>
          <a:xfrm>
            <a:off x="4341960" y="4762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3" name=""/>
          <p:cNvSpPr/>
          <p:nvPr/>
        </p:nvSpPr>
        <p:spPr>
          <a:xfrm>
            <a:off x="4317840" y="4762440"/>
            <a:ext cx="12960" cy="1800"/>
          </a:xfrm>
          <a:custGeom>
            <a:avLst/>
            <a:gdLst/>
            <a:ahLst/>
            <a:rect l="l" t="t" r="r" b="b"/>
            <a:pathLst>
              <a:path w="8" h="0">
                <a:moveTo>
                  <a:pt x="8" y="0"/>
                </a:moveTo>
                <a:lnTo>
                  <a:pt x="8" y="0"/>
                </a:lnTo>
                <a:lnTo>
                  <a:pt x="8" y="0"/>
                </a:lnTo>
                <a:lnTo>
                  <a:pt x="0" y="0"/>
                </a:lnTo>
                <a:lnTo>
                  <a:pt x="0" y="0"/>
                </a:lnTo>
                <a:lnTo>
                  <a:pt x="0" y="0"/>
                </a:lnTo>
                <a:lnTo>
                  <a:pt x="0"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4" name=""/>
          <p:cNvSpPr/>
          <p:nvPr/>
        </p:nvSpPr>
        <p:spPr>
          <a:xfrm>
            <a:off x="4294080" y="4762440"/>
            <a:ext cx="12960" cy="1800"/>
          </a:xfrm>
          <a:custGeom>
            <a:avLst/>
            <a:gdLst/>
            <a:ahLst/>
            <a:rect l="l" t="t" r="r" b="b"/>
            <a:pathLst>
              <a:path w="8" h="0">
                <a:moveTo>
                  <a:pt x="8" y="0"/>
                </a:moveTo>
                <a:lnTo>
                  <a:pt x="8" y="0"/>
                </a:lnTo>
                <a:lnTo>
                  <a:pt x="8" y="0"/>
                </a:lnTo>
                <a:lnTo>
                  <a:pt x="8" y="0"/>
                </a:lnTo>
                <a:lnTo>
                  <a:pt x="0" y="0"/>
                </a:lnTo>
                <a:lnTo>
                  <a:pt x="0" y="0"/>
                </a:lnTo>
                <a:lnTo>
                  <a:pt x="8"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5" name=""/>
          <p:cNvSpPr/>
          <p:nvPr/>
        </p:nvSpPr>
        <p:spPr>
          <a:xfrm>
            <a:off x="4282920" y="4762440"/>
            <a:ext cx="11160" cy="1800"/>
          </a:xfrm>
          <a:custGeom>
            <a:avLst/>
            <a:gdLst/>
            <a:ahLst/>
            <a:rect l="l" t="t" r="r" b="b"/>
            <a:pathLst>
              <a:path w="7" h="0">
                <a:moveTo>
                  <a:pt x="7" y="0"/>
                </a:moveTo>
                <a:lnTo>
                  <a:pt x="7" y="0"/>
                </a:lnTo>
                <a:lnTo>
                  <a:pt x="0" y="0"/>
                </a:lnTo>
                <a:lnTo>
                  <a:pt x="0" y="0"/>
                </a:lnTo>
                <a:lnTo>
                  <a:pt x="0" y="0"/>
                </a:lnTo>
                <a:lnTo>
                  <a:pt x="0" y="0"/>
                </a:lnTo>
                <a:lnTo>
                  <a:pt x="0" y="0"/>
                </a:lnTo>
                <a:lnTo>
                  <a:pt x="0"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6" name=""/>
          <p:cNvSpPr/>
          <p:nvPr/>
        </p:nvSpPr>
        <p:spPr>
          <a:xfrm>
            <a:off x="4259160" y="4762440"/>
            <a:ext cx="11160" cy="1800"/>
          </a:xfrm>
          <a:custGeom>
            <a:avLst/>
            <a:gdLst/>
            <a:ahLst/>
            <a:rect l="l" t="t" r="r" b="b"/>
            <a:pathLst>
              <a:path w="7" h="0">
                <a:moveTo>
                  <a:pt x="7" y="0"/>
                </a:moveTo>
                <a:lnTo>
                  <a:pt x="7" y="0"/>
                </a:lnTo>
                <a:lnTo>
                  <a:pt x="7" y="0"/>
                </a:lnTo>
                <a:lnTo>
                  <a:pt x="0" y="0"/>
                </a:lnTo>
                <a:lnTo>
                  <a:pt x="0" y="0"/>
                </a:lnTo>
                <a:lnTo>
                  <a:pt x="0" y="0"/>
                </a:lnTo>
                <a:lnTo>
                  <a:pt x="0" y="0"/>
                </a:lnTo>
                <a:lnTo>
                  <a:pt x="7" y="0"/>
                </a:lnTo>
                <a:lnTo>
                  <a:pt x="7"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7" name=""/>
          <p:cNvSpPr/>
          <p:nvPr/>
        </p:nvSpPr>
        <p:spPr>
          <a:xfrm>
            <a:off x="4246560" y="476244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8" name=""/>
          <p:cNvSpPr/>
          <p:nvPr/>
        </p:nvSpPr>
        <p:spPr>
          <a:xfrm>
            <a:off x="4222800" y="4762440"/>
            <a:ext cx="12600" cy="1800"/>
          </a:xfrm>
          <a:custGeom>
            <a:avLst/>
            <a:gdLst/>
            <a:ahLst/>
            <a:rect l="l" t="t" r="r" b="b"/>
            <a:pathLst>
              <a:path w="8" h="0">
                <a:moveTo>
                  <a:pt x="8" y="0"/>
                </a:moveTo>
                <a:lnTo>
                  <a:pt x="8" y="0"/>
                </a:lnTo>
                <a:lnTo>
                  <a:pt x="0" y="0"/>
                </a:lnTo>
                <a:lnTo>
                  <a:pt x="0" y="0"/>
                </a:lnTo>
                <a:lnTo>
                  <a:pt x="0" y="0"/>
                </a:lnTo>
                <a:lnTo>
                  <a:pt x="0" y="0"/>
                </a:lnTo>
                <a:lnTo>
                  <a:pt x="0" y="0"/>
                </a:lnTo>
                <a:lnTo>
                  <a:pt x="0"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9" name=""/>
          <p:cNvSpPr/>
          <p:nvPr/>
        </p:nvSpPr>
        <p:spPr>
          <a:xfrm>
            <a:off x="4211640" y="4703760"/>
            <a:ext cx="95400" cy="106200"/>
          </a:xfrm>
          <a:custGeom>
            <a:avLst/>
            <a:gdLst/>
            <a:ahLst/>
            <a:rect l="l" t="t" r="r" b="b"/>
            <a:pathLst>
              <a:path w="60" h="67">
                <a:moveTo>
                  <a:pt x="60" y="0"/>
                </a:moveTo>
                <a:lnTo>
                  <a:pt x="0" y="37"/>
                </a:lnTo>
                <a:lnTo>
                  <a:pt x="60" y="67"/>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0" name=""/>
          <p:cNvSpPr/>
          <p:nvPr/>
        </p:nvSpPr>
        <p:spPr>
          <a:xfrm>
            <a:off x="3259080" y="4251240"/>
            <a:ext cx="12600" cy="11160"/>
          </a:xfrm>
          <a:custGeom>
            <a:avLst/>
            <a:gdLst/>
            <a:ahLst/>
            <a:rect l="l" t="t" r="r" b="b"/>
            <a:pathLst>
              <a:path w="8" h="7">
                <a:moveTo>
                  <a:pt x="8" y="0"/>
                </a:moveTo>
                <a:lnTo>
                  <a:pt x="0" y="0"/>
                </a:lnTo>
                <a:lnTo>
                  <a:pt x="8" y="0"/>
                </a:lnTo>
                <a:lnTo>
                  <a:pt x="8" y="7"/>
                </a:lnTo>
                <a:lnTo>
                  <a:pt x="8" y="0"/>
                </a:lnTo>
                <a:lnTo>
                  <a:pt x="8" y="0"/>
                </a:lnTo>
                <a:lnTo>
                  <a:pt x="8" y="0"/>
                </a:lnTo>
                <a:lnTo>
                  <a:pt x="8" y="0"/>
                </a:lnTo>
                <a:lnTo>
                  <a:pt x="8" y="0"/>
                </a:lnTo>
                <a:lnTo>
                  <a:pt x="8"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51" name=""/>
          <p:cNvSpPr/>
          <p:nvPr/>
        </p:nvSpPr>
        <p:spPr>
          <a:xfrm>
            <a:off x="3282840" y="4238640"/>
            <a:ext cx="1800" cy="12600"/>
          </a:xfrm>
          <a:custGeom>
            <a:avLst/>
            <a:gdLst/>
            <a:ahLst/>
            <a:rect l="l" t="t" r="r" b="b"/>
            <a:pathLst>
              <a:path w="0" h="8">
                <a:moveTo>
                  <a:pt x="0" y="0"/>
                </a:moveTo>
                <a:lnTo>
                  <a:pt x="0" y="0"/>
                </a:lnTo>
                <a:lnTo>
                  <a:pt x="0" y="8"/>
                </a:lnTo>
                <a:lnTo>
                  <a:pt x="0" y="8"/>
                </a:lnTo>
                <a:lnTo>
                  <a:pt x="0" y="8"/>
                </a:lnTo>
                <a:lnTo>
                  <a:pt x="0" y="8"/>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52" name=""/>
          <p:cNvSpPr/>
          <p:nvPr/>
        </p:nvSpPr>
        <p:spPr>
          <a:xfrm>
            <a:off x="3295800" y="4227480"/>
            <a:ext cx="10800" cy="11160"/>
          </a:xfrm>
          <a:custGeom>
            <a:avLst/>
            <a:gdLst/>
            <a:ahLst/>
            <a:rect l="l" t="t" r="r" b="b"/>
            <a:pathLst>
              <a:path w="7" h="7">
                <a:moveTo>
                  <a:pt x="0" y="0"/>
                </a:moveTo>
                <a:lnTo>
                  <a:pt x="0" y="7"/>
                </a:lnTo>
                <a:lnTo>
                  <a:pt x="0" y="7"/>
                </a:lnTo>
                <a:lnTo>
                  <a:pt x="0" y="7"/>
                </a:lnTo>
                <a:lnTo>
                  <a:pt x="7" y="7"/>
                </a:lnTo>
                <a:lnTo>
                  <a:pt x="7" y="7"/>
                </a:lnTo>
                <a:lnTo>
                  <a:pt x="7" y="7"/>
                </a:lnTo>
                <a:lnTo>
                  <a:pt x="7" y="0"/>
                </a:lnTo>
                <a:lnTo>
                  <a:pt x="0"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53" name=""/>
          <p:cNvSpPr/>
          <p:nvPr/>
        </p:nvSpPr>
        <p:spPr>
          <a:xfrm>
            <a:off x="3306600" y="4214880"/>
            <a:ext cx="12960" cy="12600"/>
          </a:xfrm>
          <a:custGeom>
            <a:avLst/>
            <a:gdLst/>
            <a:ahLst/>
            <a:rect l="l" t="t" r="r" b="b"/>
            <a:pathLst>
              <a:path w="8" h="8">
                <a:moveTo>
                  <a:pt x="8" y="0"/>
                </a:moveTo>
                <a:lnTo>
                  <a:pt x="0" y="8"/>
                </a:lnTo>
                <a:lnTo>
                  <a:pt x="0" y="8"/>
                </a:lnTo>
                <a:lnTo>
                  <a:pt x="8" y="8"/>
                </a:lnTo>
                <a:lnTo>
                  <a:pt x="8" y="8"/>
                </a:lnTo>
                <a:lnTo>
                  <a:pt x="8" y="8"/>
                </a:lnTo>
                <a:lnTo>
                  <a:pt x="8" y="8"/>
                </a:lnTo>
                <a:lnTo>
                  <a:pt x="8" y="0"/>
                </a:lnTo>
                <a:lnTo>
                  <a:pt x="8"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54" name=""/>
          <p:cNvSpPr/>
          <p:nvPr/>
        </p:nvSpPr>
        <p:spPr>
          <a:xfrm>
            <a:off x="3330720" y="4214880"/>
            <a:ext cx="12600" cy="1440"/>
          </a:xfrm>
          <a:custGeom>
            <a:avLst/>
            <a:gdLst/>
            <a:ahLst/>
            <a:rect l="l" t="t" r="r" b="b"/>
            <a:pathLst>
              <a:path w="8" h="0">
                <a:moveTo>
                  <a:pt x="0" y="0"/>
                </a:moveTo>
                <a:lnTo>
                  <a:pt x="0" y="0"/>
                </a:lnTo>
                <a:lnTo>
                  <a:pt x="0" y="0"/>
                </a:lnTo>
                <a:lnTo>
                  <a:pt x="0" y="0"/>
                </a:lnTo>
                <a:lnTo>
                  <a:pt x="0" y="0"/>
                </a:lnTo>
                <a:lnTo>
                  <a:pt x="8" y="0"/>
                </a:lnTo>
                <a:lnTo>
                  <a:pt x="8" y="0"/>
                </a:lnTo>
                <a:lnTo>
                  <a:pt x="0"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5" name=""/>
          <p:cNvSpPr/>
          <p:nvPr/>
        </p:nvSpPr>
        <p:spPr>
          <a:xfrm>
            <a:off x="3343320" y="4203720"/>
            <a:ext cx="11160" cy="11160"/>
          </a:xfrm>
          <a:custGeom>
            <a:avLst/>
            <a:gdLst/>
            <a:ahLst/>
            <a:rect l="l" t="t" r="r" b="b"/>
            <a:pathLst>
              <a:path w="7" h="7">
                <a:moveTo>
                  <a:pt x="7" y="0"/>
                </a:moveTo>
                <a:lnTo>
                  <a:pt x="0" y="0"/>
                </a:lnTo>
                <a:lnTo>
                  <a:pt x="0" y="7"/>
                </a:lnTo>
                <a:lnTo>
                  <a:pt x="7" y="7"/>
                </a:lnTo>
                <a:lnTo>
                  <a:pt x="7" y="7"/>
                </a:lnTo>
                <a:lnTo>
                  <a:pt x="7" y="7"/>
                </a:lnTo>
                <a:lnTo>
                  <a:pt x="7" y="0"/>
                </a:lnTo>
                <a:lnTo>
                  <a:pt x="7" y="0"/>
                </a:lnTo>
                <a:lnTo>
                  <a:pt x="7"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56" name=""/>
          <p:cNvSpPr/>
          <p:nvPr/>
        </p:nvSpPr>
        <p:spPr>
          <a:xfrm>
            <a:off x="3367080" y="4191120"/>
            <a:ext cx="1440" cy="12600"/>
          </a:xfrm>
          <a:custGeom>
            <a:avLst/>
            <a:gdLst/>
            <a:ahLst/>
            <a:rect l="l" t="t" r="r" b="b"/>
            <a:pathLst>
              <a:path w="0" h="8">
                <a:moveTo>
                  <a:pt x="0" y="0"/>
                </a:moveTo>
                <a:lnTo>
                  <a:pt x="0" y="8"/>
                </a:lnTo>
                <a:lnTo>
                  <a:pt x="0" y="8"/>
                </a:lnTo>
                <a:lnTo>
                  <a:pt x="0" y="8"/>
                </a:lnTo>
                <a:lnTo>
                  <a:pt x="0" y="8"/>
                </a:lnTo>
                <a:lnTo>
                  <a:pt x="0" y="8"/>
                </a:lnTo>
                <a:lnTo>
                  <a:pt x="0" y="8"/>
                </a:lnTo>
                <a:lnTo>
                  <a:pt x="0" y="0"/>
                </a:lnTo>
                <a:lnTo>
                  <a:pt x="0"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57" name=""/>
          <p:cNvSpPr/>
          <p:nvPr/>
        </p:nvSpPr>
        <p:spPr>
          <a:xfrm>
            <a:off x="3378240" y="4191120"/>
            <a:ext cx="12600" cy="1440"/>
          </a:xfrm>
          <a:custGeom>
            <a:avLst/>
            <a:gdLst/>
            <a:ahLst/>
            <a:rect l="l" t="t" r="r" b="b"/>
            <a:pathLst>
              <a:path w="8" h="0">
                <a:moveTo>
                  <a:pt x="8" y="0"/>
                </a:moveTo>
                <a:lnTo>
                  <a:pt x="0" y="0"/>
                </a:lnTo>
                <a:lnTo>
                  <a:pt x="0" y="0"/>
                </a:lnTo>
                <a:lnTo>
                  <a:pt x="8" y="0"/>
                </a:lnTo>
                <a:lnTo>
                  <a:pt x="8" y="0"/>
                </a:lnTo>
                <a:lnTo>
                  <a:pt x="8" y="0"/>
                </a:lnTo>
                <a:lnTo>
                  <a:pt x="8" y="0"/>
                </a:lnTo>
                <a:lnTo>
                  <a:pt x="8" y="0"/>
                </a:lnTo>
                <a:lnTo>
                  <a:pt x="8"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8" name=""/>
          <p:cNvSpPr/>
          <p:nvPr/>
        </p:nvSpPr>
        <p:spPr>
          <a:xfrm>
            <a:off x="3402000" y="4179960"/>
            <a:ext cx="1440" cy="11160"/>
          </a:xfrm>
          <a:custGeom>
            <a:avLst/>
            <a:gdLst/>
            <a:ahLst/>
            <a:rect l="l" t="t" r="r" b="b"/>
            <a:pathLst>
              <a:path w="0" h="7">
                <a:moveTo>
                  <a:pt x="0" y="0"/>
                </a:moveTo>
                <a:lnTo>
                  <a:pt x="0" y="0"/>
                </a:lnTo>
                <a:lnTo>
                  <a:pt x="0" y="0"/>
                </a:lnTo>
                <a:lnTo>
                  <a:pt x="0" y="7"/>
                </a:lnTo>
                <a:lnTo>
                  <a:pt x="0" y="7"/>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59" name=""/>
          <p:cNvSpPr/>
          <p:nvPr/>
        </p:nvSpPr>
        <p:spPr>
          <a:xfrm>
            <a:off x="3414600" y="4167360"/>
            <a:ext cx="11160" cy="12600"/>
          </a:xfrm>
          <a:custGeom>
            <a:avLst/>
            <a:gdLst/>
            <a:ahLst/>
            <a:rect l="l" t="t" r="r" b="b"/>
            <a:pathLst>
              <a:path w="7" h="8">
                <a:moveTo>
                  <a:pt x="0" y="0"/>
                </a:moveTo>
                <a:lnTo>
                  <a:pt x="0" y="0"/>
                </a:lnTo>
                <a:lnTo>
                  <a:pt x="0" y="0"/>
                </a:lnTo>
                <a:lnTo>
                  <a:pt x="0" y="8"/>
                </a:lnTo>
                <a:lnTo>
                  <a:pt x="0" y="8"/>
                </a:lnTo>
                <a:lnTo>
                  <a:pt x="7" y="0"/>
                </a:lnTo>
                <a:lnTo>
                  <a:pt x="7" y="0"/>
                </a:lnTo>
                <a:lnTo>
                  <a:pt x="0" y="0"/>
                </a:lnTo>
                <a:lnTo>
                  <a:pt x="0"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60" name=""/>
          <p:cNvSpPr/>
          <p:nvPr/>
        </p:nvSpPr>
        <p:spPr>
          <a:xfrm>
            <a:off x="3438360" y="4156200"/>
            <a:ext cx="1800" cy="11160"/>
          </a:xfrm>
          <a:custGeom>
            <a:avLst/>
            <a:gdLst/>
            <a:ahLst/>
            <a:rect l="l" t="t" r="r" b="b"/>
            <a:pathLst>
              <a:path w="0" h="7">
                <a:moveTo>
                  <a:pt x="0" y="0"/>
                </a:moveTo>
                <a:lnTo>
                  <a:pt x="0" y="7"/>
                </a:lnTo>
                <a:lnTo>
                  <a:pt x="0" y="7"/>
                </a:lnTo>
                <a:lnTo>
                  <a:pt x="0" y="7"/>
                </a:lnTo>
                <a:lnTo>
                  <a:pt x="0" y="7"/>
                </a:lnTo>
                <a:lnTo>
                  <a:pt x="0" y="7"/>
                </a:lnTo>
                <a:lnTo>
                  <a:pt x="0" y="7"/>
                </a:lnTo>
                <a:lnTo>
                  <a:pt x="0" y="0"/>
                </a:lnTo>
                <a:lnTo>
                  <a:pt x="0"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61" name=""/>
          <p:cNvSpPr/>
          <p:nvPr/>
        </p:nvSpPr>
        <p:spPr>
          <a:xfrm>
            <a:off x="3449520" y="4156200"/>
            <a:ext cx="12960" cy="1440"/>
          </a:xfrm>
          <a:custGeom>
            <a:avLst/>
            <a:gdLst/>
            <a:ahLst/>
            <a:rect l="l" t="t" r="r" b="b"/>
            <a:pathLst>
              <a:path w="8" h="0">
                <a:moveTo>
                  <a:pt x="0" y="0"/>
                </a:moveTo>
                <a:lnTo>
                  <a:pt x="0" y="0"/>
                </a:lnTo>
                <a:lnTo>
                  <a:pt x="0" y="0"/>
                </a:lnTo>
                <a:lnTo>
                  <a:pt x="0" y="0"/>
                </a:lnTo>
                <a:lnTo>
                  <a:pt x="0" y="0"/>
                </a:lnTo>
                <a:lnTo>
                  <a:pt x="8" y="0"/>
                </a:lnTo>
                <a:lnTo>
                  <a:pt x="8" y="0"/>
                </a:lnTo>
                <a:lnTo>
                  <a:pt x="0"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2" name=""/>
          <p:cNvSpPr/>
          <p:nvPr/>
        </p:nvSpPr>
        <p:spPr>
          <a:xfrm>
            <a:off x="3462480" y="4143240"/>
            <a:ext cx="10800" cy="12960"/>
          </a:xfrm>
          <a:custGeom>
            <a:avLst/>
            <a:gdLst/>
            <a:ahLst/>
            <a:rect l="l" t="t" r="r" b="b"/>
            <a:pathLst>
              <a:path w="7" h="8">
                <a:moveTo>
                  <a:pt x="7" y="0"/>
                </a:moveTo>
                <a:lnTo>
                  <a:pt x="0" y="0"/>
                </a:lnTo>
                <a:lnTo>
                  <a:pt x="0" y="0"/>
                </a:lnTo>
                <a:lnTo>
                  <a:pt x="7" y="8"/>
                </a:lnTo>
                <a:lnTo>
                  <a:pt x="7" y="8"/>
                </a:lnTo>
                <a:lnTo>
                  <a:pt x="7" y="0"/>
                </a:lnTo>
                <a:lnTo>
                  <a:pt x="7" y="0"/>
                </a:lnTo>
                <a:lnTo>
                  <a:pt x="7" y="0"/>
                </a:lnTo>
                <a:lnTo>
                  <a:pt x="7" y="0"/>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63" name=""/>
          <p:cNvSpPr/>
          <p:nvPr/>
        </p:nvSpPr>
        <p:spPr>
          <a:xfrm>
            <a:off x="3486240" y="4132440"/>
            <a:ext cx="11160" cy="10800"/>
          </a:xfrm>
          <a:custGeom>
            <a:avLst/>
            <a:gdLst/>
            <a:ahLst/>
            <a:rect l="l" t="t" r="r" b="b"/>
            <a:pathLst>
              <a:path w="7" h="7">
                <a:moveTo>
                  <a:pt x="0" y="0"/>
                </a:moveTo>
                <a:lnTo>
                  <a:pt x="0" y="0"/>
                </a:lnTo>
                <a:lnTo>
                  <a:pt x="0" y="7"/>
                </a:lnTo>
                <a:lnTo>
                  <a:pt x="0" y="7"/>
                </a:lnTo>
                <a:lnTo>
                  <a:pt x="0" y="7"/>
                </a:lnTo>
                <a:lnTo>
                  <a:pt x="7" y="7"/>
                </a:lnTo>
                <a:lnTo>
                  <a:pt x="7" y="0"/>
                </a:lnTo>
                <a:lnTo>
                  <a:pt x="0" y="0"/>
                </a:lnTo>
                <a:lnTo>
                  <a:pt x="0" y="0"/>
                </a:lnTo>
                <a:close/>
              </a:path>
            </a:pathLst>
          </a:cu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364" name=""/>
          <p:cNvSpPr/>
          <p:nvPr/>
        </p:nvSpPr>
        <p:spPr>
          <a:xfrm>
            <a:off x="3497400" y="4119480"/>
            <a:ext cx="12600" cy="12960"/>
          </a:xfrm>
          <a:custGeom>
            <a:avLst/>
            <a:gdLst/>
            <a:ahLst/>
            <a:rect l="l" t="t" r="r" b="b"/>
            <a:pathLst>
              <a:path w="8" h="8">
                <a:moveTo>
                  <a:pt x="0" y="0"/>
                </a:moveTo>
                <a:lnTo>
                  <a:pt x="0" y="8"/>
                </a:lnTo>
                <a:lnTo>
                  <a:pt x="0" y="8"/>
                </a:lnTo>
                <a:lnTo>
                  <a:pt x="0" y="8"/>
                </a:lnTo>
                <a:lnTo>
                  <a:pt x="8" y="8"/>
                </a:lnTo>
                <a:lnTo>
                  <a:pt x="8" y="8"/>
                </a:lnTo>
                <a:lnTo>
                  <a:pt x="8" y="8"/>
                </a:lnTo>
                <a:lnTo>
                  <a:pt x="8" y="0"/>
                </a:lnTo>
                <a:lnTo>
                  <a:pt x="0" y="0"/>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65" name=""/>
          <p:cNvSpPr/>
          <p:nvPr/>
        </p:nvSpPr>
        <p:spPr>
          <a:xfrm>
            <a:off x="3521160" y="411948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6" name=""/>
          <p:cNvSpPr/>
          <p:nvPr/>
        </p:nvSpPr>
        <p:spPr>
          <a:xfrm>
            <a:off x="3532320" y="4108320"/>
            <a:ext cx="12600" cy="11160"/>
          </a:xfrm>
          <a:custGeom>
            <a:avLst/>
            <a:gdLst/>
            <a:ahLst/>
            <a:rect l="l" t="t" r="r" b="b"/>
            <a:pathLst>
              <a:path w="8" h="7">
                <a:moveTo>
                  <a:pt x="0" y="0"/>
                </a:moveTo>
                <a:lnTo>
                  <a:pt x="0" y="0"/>
                </a:lnTo>
                <a:lnTo>
                  <a:pt x="0" y="0"/>
                </a:lnTo>
                <a:lnTo>
                  <a:pt x="0" y="7"/>
                </a:lnTo>
                <a:lnTo>
                  <a:pt x="8" y="7"/>
                </a:lnTo>
                <a:lnTo>
                  <a:pt x="8" y="0"/>
                </a:lnTo>
                <a:lnTo>
                  <a:pt x="8" y="0"/>
                </a:lnTo>
                <a:lnTo>
                  <a:pt x="8" y="0"/>
                </a:lnTo>
                <a:lnTo>
                  <a:pt x="0"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67" name=""/>
          <p:cNvSpPr/>
          <p:nvPr/>
        </p:nvSpPr>
        <p:spPr>
          <a:xfrm>
            <a:off x="3544920" y="4095720"/>
            <a:ext cx="11160" cy="12600"/>
          </a:xfrm>
          <a:custGeom>
            <a:avLst/>
            <a:gdLst/>
            <a:ahLst/>
            <a:rect l="l" t="t" r="r" b="b"/>
            <a:pathLst>
              <a:path w="7" h="8">
                <a:moveTo>
                  <a:pt x="7" y="0"/>
                </a:moveTo>
                <a:lnTo>
                  <a:pt x="0" y="0"/>
                </a:lnTo>
                <a:lnTo>
                  <a:pt x="0" y="8"/>
                </a:lnTo>
                <a:lnTo>
                  <a:pt x="7" y="8"/>
                </a:lnTo>
                <a:lnTo>
                  <a:pt x="7" y="8"/>
                </a:lnTo>
                <a:lnTo>
                  <a:pt x="7" y="8"/>
                </a:lnTo>
                <a:lnTo>
                  <a:pt x="7" y="0"/>
                </a:lnTo>
                <a:lnTo>
                  <a:pt x="7" y="0"/>
                </a:lnTo>
                <a:lnTo>
                  <a:pt x="7"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68" name=""/>
          <p:cNvSpPr/>
          <p:nvPr/>
        </p:nvSpPr>
        <p:spPr>
          <a:xfrm>
            <a:off x="3568680" y="4084560"/>
            <a:ext cx="11160" cy="11160"/>
          </a:xfrm>
          <a:custGeom>
            <a:avLst/>
            <a:gdLst/>
            <a:ahLst/>
            <a:rect l="l" t="t" r="r" b="b"/>
            <a:pathLst>
              <a:path w="7" h="7">
                <a:moveTo>
                  <a:pt x="0" y="0"/>
                </a:moveTo>
                <a:lnTo>
                  <a:pt x="0" y="0"/>
                </a:lnTo>
                <a:lnTo>
                  <a:pt x="0" y="7"/>
                </a:lnTo>
                <a:lnTo>
                  <a:pt x="0" y="7"/>
                </a:lnTo>
                <a:lnTo>
                  <a:pt x="0" y="7"/>
                </a:lnTo>
                <a:lnTo>
                  <a:pt x="7" y="7"/>
                </a:lnTo>
                <a:lnTo>
                  <a:pt x="7" y="0"/>
                </a:lnTo>
                <a:lnTo>
                  <a:pt x="0" y="0"/>
                </a:lnTo>
                <a:lnTo>
                  <a:pt x="0"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69" name=""/>
          <p:cNvSpPr/>
          <p:nvPr/>
        </p:nvSpPr>
        <p:spPr>
          <a:xfrm>
            <a:off x="3579840" y="4084560"/>
            <a:ext cx="12600" cy="1800"/>
          </a:xfrm>
          <a:custGeom>
            <a:avLst/>
            <a:gdLst/>
            <a:ahLst/>
            <a:rect l="l" t="t" r="r" b="b"/>
            <a:pathLst>
              <a:path w="8" h="0">
                <a:moveTo>
                  <a:pt x="0" y="0"/>
                </a:moveTo>
                <a:lnTo>
                  <a:pt x="0" y="0"/>
                </a:lnTo>
                <a:lnTo>
                  <a:pt x="0" y="0"/>
                </a:lnTo>
                <a:lnTo>
                  <a:pt x="0" y="0"/>
                </a:lnTo>
                <a:lnTo>
                  <a:pt x="8" y="0"/>
                </a:lnTo>
                <a:lnTo>
                  <a:pt x="8" y="0"/>
                </a:lnTo>
                <a:lnTo>
                  <a:pt x="8" y="0"/>
                </a:lnTo>
                <a:lnTo>
                  <a:pt x="8"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70" name=""/>
          <p:cNvSpPr/>
          <p:nvPr/>
        </p:nvSpPr>
        <p:spPr>
          <a:xfrm>
            <a:off x="3603600" y="4071960"/>
            <a:ext cx="12600" cy="12600"/>
          </a:xfrm>
          <a:custGeom>
            <a:avLst/>
            <a:gdLst/>
            <a:ahLst/>
            <a:rect l="l" t="t" r="r" b="b"/>
            <a:pathLst>
              <a:path w="8" h="8">
                <a:moveTo>
                  <a:pt x="0" y="0"/>
                </a:moveTo>
                <a:lnTo>
                  <a:pt x="0" y="0"/>
                </a:lnTo>
                <a:lnTo>
                  <a:pt x="0" y="0"/>
                </a:lnTo>
                <a:lnTo>
                  <a:pt x="0" y="8"/>
                </a:lnTo>
                <a:lnTo>
                  <a:pt x="0" y="8"/>
                </a:lnTo>
                <a:lnTo>
                  <a:pt x="8" y="0"/>
                </a:lnTo>
                <a:lnTo>
                  <a:pt x="8" y="0"/>
                </a:lnTo>
                <a:lnTo>
                  <a:pt x="0" y="0"/>
                </a:lnTo>
                <a:lnTo>
                  <a:pt x="0"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71" name=""/>
          <p:cNvSpPr/>
          <p:nvPr/>
        </p:nvSpPr>
        <p:spPr>
          <a:xfrm>
            <a:off x="3616200" y="4060800"/>
            <a:ext cx="11160" cy="11160"/>
          </a:xfrm>
          <a:custGeom>
            <a:avLst/>
            <a:gdLst/>
            <a:ahLst/>
            <a:rect l="l" t="t" r="r" b="b"/>
            <a:pathLst>
              <a:path w="7" h="7">
                <a:moveTo>
                  <a:pt x="0" y="0"/>
                </a:moveTo>
                <a:lnTo>
                  <a:pt x="0" y="0"/>
                </a:lnTo>
                <a:lnTo>
                  <a:pt x="0" y="7"/>
                </a:lnTo>
                <a:lnTo>
                  <a:pt x="0" y="7"/>
                </a:lnTo>
                <a:lnTo>
                  <a:pt x="7" y="7"/>
                </a:lnTo>
                <a:lnTo>
                  <a:pt x="7" y="7"/>
                </a:lnTo>
                <a:lnTo>
                  <a:pt x="7" y="0"/>
                </a:lnTo>
                <a:lnTo>
                  <a:pt x="7" y="0"/>
                </a:lnTo>
                <a:lnTo>
                  <a:pt x="0"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72" name=""/>
          <p:cNvSpPr/>
          <p:nvPr/>
        </p:nvSpPr>
        <p:spPr>
          <a:xfrm>
            <a:off x="3627360" y="4048200"/>
            <a:ext cx="12600" cy="12600"/>
          </a:xfrm>
          <a:custGeom>
            <a:avLst/>
            <a:gdLst/>
            <a:ahLst/>
            <a:rect l="l" t="t" r="r" b="b"/>
            <a:pathLst>
              <a:path w="8" h="8">
                <a:moveTo>
                  <a:pt x="8" y="0"/>
                </a:moveTo>
                <a:lnTo>
                  <a:pt x="0" y="8"/>
                </a:lnTo>
                <a:lnTo>
                  <a:pt x="0" y="8"/>
                </a:lnTo>
                <a:lnTo>
                  <a:pt x="8" y="8"/>
                </a:lnTo>
                <a:lnTo>
                  <a:pt x="8" y="8"/>
                </a:lnTo>
                <a:lnTo>
                  <a:pt x="8" y="8"/>
                </a:lnTo>
                <a:lnTo>
                  <a:pt x="8" y="8"/>
                </a:lnTo>
                <a:lnTo>
                  <a:pt x="8" y="0"/>
                </a:lnTo>
                <a:lnTo>
                  <a:pt x="8"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73" name=""/>
          <p:cNvSpPr/>
          <p:nvPr/>
        </p:nvSpPr>
        <p:spPr>
          <a:xfrm>
            <a:off x="3651120" y="4037040"/>
            <a:ext cx="12960" cy="11160"/>
          </a:xfrm>
          <a:custGeom>
            <a:avLst/>
            <a:gdLst/>
            <a:ahLst/>
            <a:rect l="l" t="t" r="r" b="b"/>
            <a:pathLst>
              <a:path w="8" h="7">
                <a:moveTo>
                  <a:pt x="0" y="0"/>
                </a:moveTo>
                <a:lnTo>
                  <a:pt x="0" y="7"/>
                </a:lnTo>
                <a:lnTo>
                  <a:pt x="0" y="7"/>
                </a:lnTo>
                <a:lnTo>
                  <a:pt x="0" y="7"/>
                </a:lnTo>
                <a:lnTo>
                  <a:pt x="8" y="7"/>
                </a:lnTo>
                <a:lnTo>
                  <a:pt x="8" y="7"/>
                </a:lnTo>
                <a:lnTo>
                  <a:pt x="8" y="7"/>
                </a:lnTo>
                <a:lnTo>
                  <a:pt x="8" y="0"/>
                </a:lnTo>
                <a:lnTo>
                  <a:pt x="0"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74" name=""/>
          <p:cNvSpPr/>
          <p:nvPr/>
        </p:nvSpPr>
        <p:spPr>
          <a:xfrm>
            <a:off x="3664080" y="4037040"/>
            <a:ext cx="11160" cy="11160"/>
          </a:xfrm>
          <a:custGeom>
            <a:avLst/>
            <a:gdLst/>
            <a:ahLst/>
            <a:rect l="l" t="t" r="r" b="b"/>
            <a:pathLst>
              <a:path w="7" h="7">
                <a:moveTo>
                  <a:pt x="7" y="0"/>
                </a:moveTo>
                <a:lnTo>
                  <a:pt x="0" y="0"/>
                </a:lnTo>
                <a:lnTo>
                  <a:pt x="0" y="0"/>
                </a:lnTo>
                <a:lnTo>
                  <a:pt x="7" y="7"/>
                </a:lnTo>
                <a:lnTo>
                  <a:pt x="7" y="7"/>
                </a:lnTo>
                <a:lnTo>
                  <a:pt x="7" y="0"/>
                </a:lnTo>
                <a:lnTo>
                  <a:pt x="7" y="0"/>
                </a:lnTo>
                <a:lnTo>
                  <a:pt x="7" y="0"/>
                </a:lnTo>
                <a:lnTo>
                  <a:pt x="7"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75" name=""/>
          <p:cNvSpPr/>
          <p:nvPr/>
        </p:nvSpPr>
        <p:spPr>
          <a:xfrm>
            <a:off x="3687840" y="4024440"/>
            <a:ext cx="11160" cy="12600"/>
          </a:xfrm>
          <a:custGeom>
            <a:avLst/>
            <a:gdLst/>
            <a:ahLst/>
            <a:rect l="l" t="t" r="r" b="b"/>
            <a:pathLst>
              <a:path w="7" h="8">
                <a:moveTo>
                  <a:pt x="0" y="0"/>
                </a:moveTo>
                <a:lnTo>
                  <a:pt x="0" y="0"/>
                </a:lnTo>
                <a:lnTo>
                  <a:pt x="0" y="8"/>
                </a:lnTo>
                <a:lnTo>
                  <a:pt x="0" y="8"/>
                </a:lnTo>
                <a:lnTo>
                  <a:pt x="0" y="8"/>
                </a:lnTo>
                <a:lnTo>
                  <a:pt x="7" y="8"/>
                </a:lnTo>
                <a:lnTo>
                  <a:pt x="7" y="0"/>
                </a:lnTo>
                <a:lnTo>
                  <a:pt x="0" y="0"/>
                </a:lnTo>
                <a:lnTo>
                  <a:pt x="0"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76" name=""/>
          <p:cNvSpPr/>
          <p:nvPr/>
        </p:nvSpPr>
        <p:spPr>
          <a:xfrm>
            <a:off x="3699000" y="4013280"/>
            <a:ext cx="12600" cy="11160"/>
          </a:xfrm>
          <a:custGeom>
            <a:avLst/>
            <a:gdLst/>
            <a:ahLst/>
            <a:rect l="l" t="t" r="r" b="b"/>
            <a:pathLst>
              <a:path w="8" h="7">
                <a:moveTo>
                  <a:pt x="8" y="0"/>
                </a:moveTo>
                <a:lnTo>
                  <a:pt x="0" y="7"/>
                </a:lnTo>
                <a:lnTo>
                  <a:pt x="0" y="7"/>
                </a:lnTo>
                <a:lnTo>
                  <a:pt x="8" y="7"/>
                </a:lnTo>
                <a:lnTo>
                  <a:pt x="8" y="7"/>
                </a:lnTo>
                <a:lnTo>
                  <a:pt x="8" y="7"/>
                </a:lnTo>
                <a:lnTo>
                  <a:pt x="8" y="7"/>
                </a:lnTo>
                <a:lnTo>
                  <a:pt x="8" y="0"/>
                </a:lnTo>
                <a:lnTo>
                  <a:pt x="8"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77" name=""/>
          <p:cNvSpPr/>
          <p:nvPr/>
        </p:nvSpPr>
        <p:spPr>
          <a:xfrm>
            <a:off x="3722760" y="4013280"/>
            <a:ext cx="12600" cy="1440"/>
          </a:xfrm>
          <a:custGeom>
            <a:avLst/>
            <a:gdLst/>
            <a:ahLst/>
            <a:rect l="l" t="t" r="r" b="b"/>
            <a:pathLst>
              <a:path w="8" h="0">
                <a:moveTo>
                  <a:pt x="0" y="0"/>
                </a:moveTo>
                <a:lnTo>
                  <a:pt x="0" y="0"/>
                </a:lnTo>
                <a:lnTo>
                  <a:pt x="0" y="0"/>
                </a:lnTo>
                <a:lnTo>
                  <a:pt x="0" y="0"/>
                </a:lnTo>
                <a:lnTo>
                  <a:pt x="0" y="0"/>
                </a:lnTo>
                <a:lnTo>
                  <a:pt x="8" y="0"/>
                </a:lnTo>
                <a:lnTo>
                  <a:pt x="8" y="0"/>
                </a:lnTo>
                <a:lnTo>
                  <a:pt x="0"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78" name=""/>
          <p:cNvSpPr/>
          <p:nvPr/>
        </p:nvSpPr>
        <p:spPr>
          <a:xfrm>
            <a:off x="3616200" y="4013280"/>
            <a:ext cx="119160" cy="95040"/>
          </a:xfrm>
          <a:custGeom>
            <a:avLst/>
            <a:gdLst/>
            <a:ahLst/>
            <a:rect l="l" t="t" r="r" b="b"/>
            <a:pathLst>
              <a:path w="75" h="60">
                <a:moveTo>
                  <a:pt x="37" y="60"/>
                </a:moveTo>
                <a:lnTo>
                  <a:pt x="75" y="0"/>
                </a:lnTo>
                <a:lnTo>
                  <a:pt x="0"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9" name=""/>
          <p:cNvSpPr/>
          <p:nvPr/>
        </p:nvSpPr>
        <p:spPr>
          <a:xfrm>
            <a:off x="5425920" y="4095720"/>
            <a:ext cx="11160" cy="12600"/>
          </a:xfrm>
          <a:custGeom>
            <a:avLst/>
            <a:gdLst/>
            <a:ahLst/>
            <a:rect l="l" t="t" r="r" b="b"/>
            <a:pathLst>
              <a:path w="7" h="8">
                <a:moveTo>
                  <a:pt x="7" y="8"/>
                </a:moveTo>
                <a:lnTo>
                  <a:pt x="7" y="8"/>
                </a:lnTo>
                <a:lnTo>
                  <a:pt x="7" y="8"/>
                </a:lnTo>
                <a:lnTo>
                  <a:pt x="7" y="8"/>
                </a:lnTo>
                <a:lnTo>
                  <a:pt x="7" y="0"/>
                </a:lnTo>
                <a:lnTo>
                  <a:pt x="7" y="0"/>
                </a:lnTo>
                <a:lnTo>
                  <a:pt x="0" y="8"/>
                </a:lnTo>
                <a:lnTo>
                  <a:pt x="0" y="8"/>
                </a:lnTo>
                <a:lnTo>
                  <a:pt x="7" y="8"/>
                </a:lnTo>
                <a:lnTo>
                  <a:pt x="7"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80" name=""/>
          <p:cNvSpPr/>
          <p:nvPr/>
        </p:nvSpPr>
        <p:spPr>
          <a:xfrm>
            <a:off x="5413320" y="4084560"/>
            <a:ext cx="12600" cy="11160"/>
          </a:xfrm>
          <a:custGeom>
            <a:avLst/>
            <a:gdLst/>
            <a:ahLst/>
            <a:rect l="l" t="t" r="r" b="b"/>
            <a:pathLst>
              <a:path w="8" h="7">
                <a:moveTo>
                  <a:pt x="0" y="7"/>
                </a:moveTo>
                <a:lnTo>
                  <a:pt x="8" y="7"/>
                </a:lnTo>
                <a:lnTo>
                  <a:pt x="8" y="7"/>
                </a:lnTo>
                <a:lnTo>
                  <a:pt x="8" y="7"/>
                </a:lnTo>
                <a:lnTo>
                  <a:pt x="8" y="0"/>
                </a:lnTo>
                <a:lnTo>
                  <a:pt x="0" y="0"/>
                </a:lnTo>
                <a:lnTo>
                  <a:pt x="0" y="7"/>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81" name=""/>
          <p:cNvSpPr/>
          <p:nvPr/>
        </p:nvSpPr>
        <p:spPr>
          <a:xfrm>
            <a:off x="5402160" y="4084560"/>
            <a:ext cx="11160" cy="1800"/>
          </a:xfrm>
          <a:custGeom>
            <a:avLst/>
            <a:gdLst/>
            <a:ahLst/>
            <a:rect l="l" t="t" r="r" b="b"/>
            <a:pathLst>
              <a:path w="7" h="0">
                <a:moveTo>
                  <a:pt x="0" y="0"/>
                </a:moveTo>
                <a:lnTo>
                  <a:pt x="0" y="0"/>
                </a:lnTo>
                <a:lnTo>
                  <a:pt x="7" y="0"/>
                </a:lnTo>
                <a:lnTo>
                  <a:pt x="7"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82" name=""/>
          <p:cNvSpPr/>
          <p:nvPr/>
        </p:nvSpPr>
        <p:spPr>
          <a:xfrm>
            <a:off x="5378400" y="4071960"/>
            <a:ext cx="11160" cy="12600"/>
          </a:xfrm>
          <a:custGeom>
            <a:avLst/>
            <a:gdLst/>
            <a:ahLst/>
            <a:rect l="l" t="t" r="r" b="b"/>
            <a:pathLst>
              <a:path w="7" h="8">
                <a:moveTo>
                  <a:pt x="7" y="8"/>
                </a:moveTo>
                <a:lnTo>
                  <a:pt x="7" y="8"/>
                </a:lnTo>
                <a:lnTo>
                  <a:pt x="7" y="0"/>
                </a:lnTo>
                <a:lnTo>
                  <a:pt x="7" y="0"/>
                </a:lnTo>
                <a:lnTo>
                  <a:pt x="7" y="0"/>
                </a:lnTo>
                <a:lnTo>
                  <a:pt x="7" y="0"/>
                </a:lnTo>
                <a:lnTo>
                  <a:pt x="0" y="0"/>
                </a:lnTo>
                <a:lnTo>
                  <a:pt x="0" y="0"/>
                </a:lnTo>
                <a:lnTo>
                  <a:pt x="7"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83" name=""/>
          <p:cNvSpPr/>
          <p:nvPr/>
        </p:nvSpPr>
        <p:spPr>
          <a:xfrm>
            <a:off x="5365800" y="4060800"/>
            <a:ext cx="12600" cy="11160"/>
          </a:xfrm>
          <a:custGeom>
            <a:avLst/>
            <a:gdLst/>
            <a:ahLst/>
            <a:rect l="l" t="t" r="r" b="b"/>
            <a:pathLst>
              <a:path w="8" h="7">
                <a:moveTo>
                  <a:pt x="0" y="7"/>
                </a:moveTo>
                <a:lnTo>
                  <a:pt x="8" y="7"/>
                </a:lnTo>
                <a:lnTo>
                  <a:pt x="8" y="0"/>
                </a:lnTo>
                <a:lnTo>
                  <a:pt x="8" y="0"/>
                </a:lnTo>
                <a:lnTo>
                  <a:pt x="8" y="0"/>
                </a:lnTo>
                <a:lnTo>
                  <a:pt x="0" y="0"/>
                </a:lnTo>
                <a:lnTo>
                  <a:pt x="0" y="0"/>
                </a:lnTo>
                <a:lnTo>
                  <a:pt x="0" y="0"/>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84" name=""/>
          <p:cNvSpPr/>
          <p:nvPr/>
        </p:nvSpPr>
        <p:spPr>
          <a:xfrm>
            <a:off x="5354640" y="4048200"/>
            <a:ext cx="11160" cy="12600"/>
          </a:xfrm>
          <a:custGeom>
            <a:avLst/>
            <a:gdLst/>
            <a:ahLst/>
            <a:rect l="l" t="t" r="r" b="b"/>
            <a:pathLst>
              <a:path w="7" h="8">
                <a:moveTo>
                  <a:pt x="0" y="8"/>
                </a:moveTo>
                <a:lnTo>
                  <a:pt x="0" y="8"/>
                </a:lnTo>
                <a:lnTo>
                  <a:pt x="7" y="8"/>
                </a:lnTo>
                <a:lnTo>
                  <a:pt x="7" y="0"/>
                </a:lnTo>
                <a:lnTo>
                  <a:pt x="0" y="0"/>
                </a:lnTo>
                <a:lnTo>
                  <a:pt x="0" y="0"/>
                </a:lnTo>
                <a:lnTo>
                  <a:pt x="0" y="0"/>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85" name=""/>
          <p:cNvSpPr/>
          <p:nvPr/>
        </p:nvSpPr>
        <p:spPr>
          <a:xfrm>
            <a:off x="5330880" y="4037040"/>
            <a:ext cx="11160" cy="11160"/>
          </a:xfrm>
          <a:custGeom>
            <a:avLst/>
            <a:gdLst/>
            <a:ahLst/>
            <a:rect l="l" t="t" r="r" b="b"/>
            <a:pathLst>
              <a:path w="7" h="7">
                <a:moveTo>
                  <a:pt x="7" y="7"/>
                </a:moveTo>
                <a:lnTo>
                  <a:pt x="7" y="7"/>
                </a:lnTo>
                <a:lnTo>
                  <a:pt x="7" y="7"/>
                </a:lnTo>
                <a:lnTo>
                  <a:pt x="7" y="0"/>
                </a:lnTo>
                <a:lnTo>
                  <a:pt x="7" y="0"/>
                </a:lnTo>
                <a:lnTo>
                  <a:pt x="7" y="0"/>
                </a:lnTo>
                <a:lnTo>
                  <a:pt x="0" y="0"/>
                </a:lnTo>
                <a:lnTo>
                  <a:pt x="0" y="7"/>
                </a:lnTo>
                <a:lnTo>
                  <a:pt x="7"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86" name=""/>
          <p:cNvSpPr/>
          <p:nvPr/>
        </p:nvSpPr>
        <p:spPr>
          <a:xfrm>
            <a:off x="5318280" y="4024440"/>
            <a:ext cx="12600" cy="12600"/>
          </a:xfrm>
          <a:custGeom>
            <a:avLst/>
            <a:gdLst/>
            <a:ahLst/>
            <a:rect l="l" t="t" r="r" b="b"/>
            <a:pathLst>
              <a:path w="8" h="8">
                <a:moveTo>
                  <a:pt x="0" y="8"/>
                </a:moveTo>
                <a:lnTo>
                  <a:pt x="8" y="8"/>
                </a:lnTo>
                <a:lnTo>
                  <a:pt x="8" y="8"/>
                </a:lnTo>
                <a:lnTo>
                  <a:pt x="8" y="8"/>
                </a:lnTo>
                <a:lnTo>
                  <a:pt x="8" y="0"/>
                </a:lnTo>
                <a:lnTo>
                  <a:pt x="0" y="0"/>
                </a:lnTo>
                <a:lnTo>
                  <a:pt x="0" y="8"/>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87" name=""/>
          <p:cNvSpPr/>
          <p:nvPr/>
        </p:nvSpPr>
        <p:spPr>
          <a:xfrm>
            <a:off x="5307120" y="4013280"/>
            <a:ext cx="11160" cy="11160"/>
          </a:xfrm>
          <a:custGeom>
            <a:avLst/>
            <a:gdLst/>
            <a:ahLst/>
            <a:rect l="l" t="t" r="r" b="b"/>
            <a:pathLst>
              <a:path w="7" h="7">
                <a:moveTo>
                  <a:pt x="0" y="7"/>
                </a:moveTo>
                <a:lnTo>
                  <a:pt x="0" y="7"/>
                </a:lnTo>
                <a:lnTo>
                  <a:pt x="7" y="7"/>
                </a:lnTo>
                <a:lnTo>
                  <a:pt x="7" y="7"/>
                </a:lnTo>
                <a:lnTo>
                  <a:pt x="0" y="0"/>
                </a:lnTo>
                <a:lnTo>
                  <a:pt x="0" y="0"/>
                </a:lnTo>
                <a:lnTo>
                  <a:pt x="0" y="7"/>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88" name=""/>
          <p:cNvSpPr/>
          <p:nvPr/>
        </p:nvSpPr>
        <p:spPr>
          <a:xfrm>
            <a:off x="5283360" y="4013280"/>
            <a:ext cx="10800" cy="1440"/>
          </a:xfrm>
          <a:custGeom>
            <a:avLst/>
            <a:gdLst/>
            <a:ahLst/>
            <a:rect l="l" t="t" r="r" b="b"/>
            <a:pathLst>
              <a:path w="7" h="0">
                <a:moveTo>
                  <a:pt x="7" y="0"/>
                </a:moveTo>
                <a:lnTo>
                  <a:pt x="7" y="0"/>
                </a:lnTo>
                <a:lnTo>
                  <a:pt x="7" y="0"/>
                </a:lnTo>
                <a:lnTo>
                  <a:pt x="7" y="0"/>
                </a:lnTo>
                <a:lnTo>
                  <a:pt x="7" y="0"/>
                </a:lnTo>
                <a:lnTo>
                  <a:pt x="7" y="0"/>
                </a:lnTo>
                <a:lnTo>
                  <a:pt x="0" y="0"/>
                </a:lnTo>
                <a:lnTo>
                  <a:pt x="0" y="0"/>
                </a:lnTo>
                <a:lnTo>
                  <a:pt x="7"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89" name=""/>
          <p:cNvSpPr/>
          <p:nvPr/>
        </p:nvSpPr>
        <p:spPr>
          <a:xfrm>
            <a:off x="5270400" y="4000680"/>
            <a:ext cx="12960" cy="12600"/>
          </a:xfrm>
          <a:custGeom>
            <a:avLst/>
            <a:gdLst/>
            <a:ahLst/>
            <a:rect l="l" t="t" r="r" b="b"/>
            <a:pathLst>
              <a:path w="8" h="8">
                <a:moveTo>
                  <a:pt x="0" y="8"/>
                </a:moveTo>
                <a:lnTo>
                  <a:pt x="8" y="8"/>
                </a:lnTo>
                <a:lnTo>
                  <a:pt x="8" y="0"/>
                </a:lnTo>
                <a:lnTo>
                  <a:pt x="8" y="0"/>
                </a:lnTo>
                <a:lnTo>
                  <a:pt x="8" y="0"/>
                </a:lnTo>
                <a:lnTo>
                  <a:pt x="0" y="0"/>
                </a:lnTo>
                <a:lnTo>
                  <a:pt x="0" y="0"/>
                </a:lnTo>
                <a:lnTo>
                  <a:pt x="0" y="0"/>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90" name=""/>
          <p:cNvSpPr/>
          <p:nvPr/>
        </p:nvSpPr>
        <p:spPr>
          <a:xfrm>
            <a:off x="5259240" y="3989520"/>
            <a:ext cx="1800" cy="11160"/>
          </a:xfrm>
          <a:custGeom>
            <a:avLst/>
            <a:gdLst/>
            <a:ahLst/>
            <a:rect l="l" t="t" r="r" b="b"/>
            <a:pathLst>
              <a:path w="0" h="7">
                <a:moveTo>
                  <a:pt x="0" y="7"/>
                </a:moveTo>
                <a:lnTo>
                  <a:pt x="0" y="7"/>
                </a:lnTo>
                <a:lnTo>
                  <a:pt x="0" y="0"/>
                </a:lnTo>
                <a:lnTo>
                  <a:pt x="0" y="0"/>
                </a:lnTo>
                <a:lnTo>
                  <a:pt x="0" y="0"/>
                </a:lnTo>
                <a:lnTo>
                  <a:pt x="0" y="0"/>
                </a:lnTo>
                <a:lnTo>
                  <a:pt x="0" y="0"/>
                </a:lnTo>
                <a:lnTo>
                  <a:pt x="0" y="0"/>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91" name=""/>
          <p:cNvSpPr/>
          <p:nvPr/>
        </p:nvSpPr>
        <p:spPr>
          <a:xfrm>
            <a:off x="5235480" y="3976560"/>
            <a:ext cx="11160" cy="12960"/>
          </a:xfrm>
          <a:custGeom>
            <a:avLst/>
            <a:gdLst/>
            <a:ahLst/>
            <a:rect l="l" t="t" r="r" b="b"/>
            <a:pathLst>
              <a:path w="7" h="8">
                <a:moveTo>
                  <a:pt x="7" y="8"/>
                </a:moveTo>
                <a:lnTo>
                  <a:pt x="7" y="8"/>
                </a:lnTo>
                <a:lnTo>
                  <a:pt x="7" y="0"/>
                </a:lnTo>
                <a:lnTo>
                  <a:pt x="7" y="0"/>
                </a:lnTo>
                <a:lnTo>
                  <a:pt x="7" y="0"/>
                </a:lnTo>
                <a:lnTo>
                  <a:pt x="7" y="0"/>
                </a:lnTo>
                <a:lnTo>
                  <a:pt x="0" y="0"/>
                </a:lnTo>
                <a:lnTo>
                  <a:pt x="0" y="0"/>
                </a:lnTo>
                <a:lnTo>
                  <a:pt x="7" y="8"/>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92" name=""/>
          <p:cNvSpPr/>
          <p:nvPr/>
        </p:nvSpPr>
        <p:spPr>
          <a:xfrm>
            <a:off x="5222880" y="3965400"/>
            <a:ext cx="12600" cy="11160"/>
          </a:xfrm>
          <a:custGeom>
            <a:avLst/>
            <a:gdLst/>
            <a:ahLst/>
            <a:rect l="l" t="t" r="r" b="b"/>
            <a:pathLst>
              <a:path w="8" h="7">
                <a:moveTo>
                  <a:pt x="0" y="7"/>
                </a:moveTo>
                <a:lnTo>
                  <a:pt x="8" y="7"/>
                </a:lnTo>
                <a:lnTo>
                  <a:pt x="8" y="7"/>
                </a:lnTo>
                <a:lnTo>
                  <a:pt x="8" y="0"/>
                </a:lnTo>
                <a:lnTo>
                  <a:pt x="8" y="0"/>
                </a:lnTo>
                <a:lnTo>
                  <a:pt x="0" y="0"/>
                </a:lnTo>
                <a:lnTo>
                  <a:pt x="0" y="0"/>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93" name=""/>
          <p:cNvSpPr/>
          <p:nvPr/>
        </p:nvSpPr>
        <p:spPr>
          <a:xfrm>
            <a:off x="5211720" y="3952800"/>
            <a:ext cx="1800" cy="12600"/>
          </a:xfrm>
          <a:custGeom>
            <a:avLst/>
            <a:gdLst/>
            <a:ahLst/>
            <a:rect l="l" t="t" r="r" b="b"/>
            <a:pathLst>
              <a:path w="0" h="8">
                <a:moveTo>
                  <a:pt x="0" y="8"/>
                </a:moveTo>
                <a:lnTo>
                  <a:pt x="0" y="8"/>
                </a:lnTo>
                <a:lnTo>
                  <a:pt x="0" y="8"/>
                </a:lnTo>
                <a:lnTo>
                  <a:pt x="0" y="0"/>
                </a:lnTo>
                <a:lnTo>
                  <a:pt x="0" y="0"/>
                </a:lnTo>
                <a:lnTo>
                  <a:pt x="0" y="0"/>
                </a:lnTo>
                <a:lnTo>
                  <a:pt x="0" y="0"/>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94" name=""/>
          <p:cNvSpPr/>
          <p:nvPr/>
        </p:nvSpPr>
        <p:spPr>
          <a:xfrm>
            <a:off x="5187960" y="3941640"/>
            <a:ext cx="11160" cy="11160"/>
          </a:xfrm>
          <a:custGeom>
            <a:avLst/>
            <a:gdLst/>
            <a:ahLst/>
            <a:rect l="l" t="t" r="r" b="b"/>
            <a:pathLst>
              <a:path w="7" h="7">
                <a:moveTo>
                  <a:pt x="7" y="7"/>
                </a:moveTo>
                <a:lnTo>
                  <a:pt x="7" y="7"/>
                </a:lnTo>
                <a:lnTo>
                  <a:pt x="7" y="7"/>
                </a:lnTo>
                <a:lnTo>
                  <a:pt x="7" y="7"/>
                </a:lnTo>
                <a:lnTo>
                  <a:pt x="7" y="0"/>
                </a:lnTo>
                <a:lnTo>
                  <a:pt x="7" y="0"/>
                </a:lnTo>
                <a:lnTo>
                  <a:pt x="0" y="7"/>
                </a:lnTo>
                <a:lnTo>
                  <a:pt x="0" y="7"/>
                </a:lnTo>
                <a:lnTo>
                  <a:pt x="7"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95" name=""/>
          <p:cNvSpPr/>
          <p:nvPr/>
        </p:nvSpPr>
        <p:spPr>
          <a:xfrm>
            <a:off x="5175360" y="3929040"/>
            <a:ext cx="12600" cy="12600"/>
          </a:xfrm>
          <a:custGeom>
            <a:avLst/>
            <a:gdLst/>
            <a:ahLst/>
            <a:rect l="l" t="t" r="r" b="b"/>
            <a:pathLst>
              <a:path w="8" h="8">
                <a:moveTo>
                  <a:pt x="0" y="8"/>
                </a:moveTo>
                <a:lnTo>
                  <a:pt x="8" y="8"/>
                </a:lnTo>
                <a:lnTo>
                  <a:pt x="8" y="8"/>
                </a:lnTo>
                <a:lnTo>
                  <a:pt x="8" y="8"/>
                </a:lnTo>
                <a:lnTo>
                  <a:pt x="8" y="0"/>
                </a:lnTo>
                <a:lnTo>
                  <a:pt x="0" y="0"/>
                </a:lnTo>
                <a:lnTo>
                  <a:pt x="0" y="8"/>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96" name=""/>
          <p:cNvSpPr/>
          <p:nvPr/>
        </p:nvSpPr>
        <p:spPr>
          <a:xfrm>
            <a:off x="5164200" y="392904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97" name=""/>
          <p:cNvSpPr/>
          <p:nvPr/>
        </p:nvSpPr>
        <p:spPr>
          <a:xfrm>
            <a:off x="5140440" y="3917880"/>
            <a:ext cx="11160" cy="11160"/>
          </a:xfrm>
          <a:custGeom>
            <a:avLst/>
            <a:gdLst/>
            <a:ahLst/>
            <a:rect l="l" t="t" r="r" b="b"/>
            <a:pathLst>
              <a:path w="7" h="7">
                <a:moveTo>
                  <a:pt x="7" y="7"/>
                </a:moveTo>
                <a:lnTo>
                  <a:pt x="7" y="7"/>
                </a:lnTo>
                <a:lnTo>
                  <a:pt x="7" y="0"/>
                </a:lnTo>
                <a:lnTo>
                  <a:pt x="7" y="0"/>
                </a:lnTo>
                <a:lnTo>
                  <a:pt x="7" y="0"/>
                </a:lnTo>
                <a:lnTo>
                  <a:pt x="7" y="0"/>
                </a:lnTo>
                <a:lnTo>
                  <a:pt x="0" y="0"/>
                </a:lnTo>
                <a:lnTo>
                  <a:pt x="0" y="0"/>
                </a:lnTo>
                <a:lnTo>
                  <a:pt x="7"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98" name=""/>
          <p:cNvSpPr/>
          <p:nvPr/>
        </p:nvSpPr>
        <p:spPr>
          <a:xfrm>
            <a:off x="5127480" y="3905280"/>
            <a:ext cx="12960" cy="12600"/>
          </a:xfrm>
          <a:custGeom>
            <a:avLst/>
            <a:gdLst/>
            <a:ahLst/>
            <a:rect l="l" t="t" r="r" b="b"/>
            <a:pathLst>
              <a:path w="8" h="8">
                <a:moveTo>
                  <a:pt x="0" y="8"/>
                </a:moveTo>
                <a:lnTo>
                  <a:pt x="0" y="8"/>
                </a:lnTo>
                <a:lnTo>
                  <a:pt x="8" y="0"/>
                </a:lnTo>
                <a:lnTo>
                  <a:pt x="8" y="0"/>
                </a:lnTo>
                <a:lnTo>
                  <a:pt x="0" y="0"/>
                </a:lnTo>
                <a:lnTo>
                  <a:pt x="0" y="0"/>
                </a:lnTo>
                <a:lnTo>
                  <a:pt x="0" y="0"/>
                </a:lnTo>
                <a:lnTo>
                  <a:pt x="0" y="0"/>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99" name=""/>
          <p:cNvSpPr/>
          <p:nvPr/>
        </p:nvSpPr>
        <p:spPr>
          <a:xfrm>
            <a:off x="5116680" y="3894120"/>
            <a:ext cx="1440" cy="11160"/>
          </a:xfrm>
          <a:custGeom>
            <a:avLst/>
            <a:gdLst/>
            <a:ahLst/>
            <a:rect l="l" t="t" r="r" b="b"/>
            <a:pathLst>
              <a:path w="0" h="7">
                <a:moveTo>
                  <a:pt x="0" y="7"/>
                </a:moveTo>
                <a:lnTo>
                  <a:pt x="0" y="7"/>
                </a:lnTo>
                <a:lnTo>
                  <a:pt x="0" y="0"/>
                </a:lnTo>
                <a:lnTo>
                  <a:pt x="0" y="0"/>
                </a:lnTo>
                <a:lnTo>
                  <a:pt x="0" y="0"/>
                </a:lnTo>
                <a:lnTo>
                  <a:pt x="0" y="0"/>
                </a:lnTo>
                <a:lnTo>
                  <a:pt x="0" y="0"/>
                </a:lnTo>
                <a:lnTo>
                  <a:pt x="0" y="0"/>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00" name=""/>
          <p:cNvSpPr/>
          <p:nvPr/>
        </p:nvSpPr>
        <p:spPr>
          <a:xfrm>
            <a:off x="5092560" y="3881520"/>
            <a:ext cx="11160" cy="12600"/>
          </a:xfrm>
          <a:custGeom>
            <a:avLst/>
            <a:gdLst/>
            <a:ahLst/>
            <a:rect l="l" t="t" r="r" b="b"/>
            <a:pathLst>
              <a:path w="7" h="8">
                <a:moveTo>
                  <a:pt x="7" y="8"/>
                </a:moveTo>
                <a:lnTo>
                  <a:pt x="7" y="8"/>
                </a:lnTo>
                <a:lnTo>
                  <a:pt x="7" y="8"/>
                </a:lnTo>
                <a:lnTo>
                  <a:pt x="7" y="0"/>
                </a:lnTo>
                <a:lnTo>
                  <a:pt x="7" y="0"/>
                </a:lnTo>
                <a:lnTo>
                  <a:pt x="7" y="0"/>
                </a:lnTo>
                <a:lnTo>
                  <a:pt x="0" y="0"/>
                </a:lnTo>
                <a:lnTo>
                  <a:pt x="0" y="8"/>
                </a:lnTo>
                <a:lnTo>
                  <a:pt x="7"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01" name=""/>
          <p:cNvSpPr/>
          <p:nvPr/>
        </p:nvSpPr>
        <p:spPr>
          <a:xfrm>
            <a:off x="5079960" y="3870360"/>
            <a:ext cx="12600" cy="11160"/>
          </a:xfrm>
          <a:custGeom>
            <a:avLst/>
            <a:gdLst/>
            <a:ahLst/>
            <a:rect l="l" t="t" r="r" b="b"/>
            <a:pathLst>
              <a:path w="8" h="7">
                <a:moveTo>
                  <a:pt x="0" y="7"/>
                </a:moveTo>
                <a:lnTo>
                  <a:pt x="0" y="7"/>
                </a:lnTo>
                <a:lnTo>
                  <a:pt x="8" y="7"/>
                </a:lnTo>
                <a:lnTo>
                  <a:pt x="8" y="7"/>
                </a:lnTo>
                <a:lnTo>
                  <a:pt x="0" y="0"/>
                </a:lnTo>
                <a:lnTo>
                  <a:pt x="0" y="0"/>
                </a:lnTo>
                <a:lnTo>
                  <a:pt x="0" y="7"/>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02" name=""/>
          <p:cNvSpPr/>
          <p:nvPr/>
        </p:nvSpPr>
        <p:spPr>
          <a:xfrm>
            <a:off x="5068800" y="3857760"/>
            <a:ext cx="1800" cy="12600"/>
          </a:xfrm>
          <a:custGeom>
            <a:avLst/>
            <a:gdLst/>
            <a:ahLst/>
            <a:rect l="l" t="t" r="r" b="b"/>
            <a:pathLst>
              <a:path w="0" h="8">
                <a:moveTo>
                  <a:pt x="0" y="8"/>
                </a:moveTo>
                <a:lnTo>
                  <a:pt x="0" y="8"/>
                </a:lnTo>
                <a:lnTo>
                  <a:pt x="0" y="8"/>
                </a:lnTo>
                <a:lnTo>
                  <a:pt x="0" y="8"/>
                </a:lnTo>
                <a:lnTo>
                  <a:pt x="0" y="0"/>
                </a:lnTo>
                <a:lnTo>
                  <a:pt x="0" y="0"/>
                </a:lnTo>
                <a:lnTo>
                  <a:pt x="0" y="8"/>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03" name=""/>
          <p:cNvSpPr/>
          <p:nvPr/>
        </p:nvSpPr>
        <p:spPr>
          <a:xfrm>
            <a:off x="5045040" y="3846600"/>
            <a:ext cx="11160" cy="11160"/>
          </a:xfrm>
          <a:custGeom>
            <a:avLst/>
            <a:gdLst/>
            <a:ahLst/>
            <a:rect l="l" t="t" r="r" b="b"/>
            <a:pathLst>
              <a:path w="7" h="7">
                <a:moveTo>
                  <a:pt x="0" y="7"/>
                </a:moveTo>
                <a:lnTo>
                  <a:pt x="0" y="7"/>
                </a:lnTo>
                <a:lnTo>
                  <a:pt x="7" y="7"/>
                </a:lnTo>
                <a:lnTo>
                  <a:pt x="7" y="7"/>
                </a:lnTo>
                <a:lnTo>
                  <a:pt x="0" y="0"/>
                </a:lnTo>
                <a:lnTo>
                  <a:pt x="0" y="0"/>
                </a:lnTo>
                <a:lnTo>
                  <a:pt x="0" y="7"/>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04" name=""/>
          <p:cNvSpPr/>
          <p:nvPr/>
        </p:nvSpPr>
        <p:spPr>
          <a:xfrm>
            <a:off x="5032440" y="3846600"/>
            <a:ext cx="144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05" name=""/>
          <p:cNvSpPr/>
          <p:nvPr/>
        </p:nvSpPr>
        <p:spPr>
          <a:xfrm>
            <a:off x="5008680" y="3833640"/>
            <a:ext cx="12600" cy="12960"/>
          </a:xfrm>
          <a:custGeom>
            <a:avLst/>
            <a:gdLst/>
            <a:ahLst/>
            <a:rect l="l" t="t" r="r" b="b"/>
            <a:pathLst>
              <a:path w="8" h="8">
                <a:moveTo>
                  <a:pt x="8" y="8"/>
                </a:moveTo>
                <a:lnTo>
                  <a:pt x="8" y="8"/>
                </a:lnTo>
                <a:lnTo>
                  <a:pt x="8" y="0"/>
                </a:lnTo>
                <a:lnTo>
                  <a:pt x="8" y="0"/>
                </a:lnTo>
                <a:lnTo>
                  <a:pt x="8" y="0"/>
                </a:lnTo>
                <a:lnTo>
                  <a:pt x="8" y="0"/>
                </a:lnTo>
                <a:lnTo>
                  <a:pt x="0" y="0"/>
                </a:lnTo>
                <a:lnTo>
                  <a:pt x="0" y="0"/>
                </a:lnTo>
                <a:lnTo>
                  <a:pt x="8" y="8"/>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406" name=""/>
          <p:cNvSpPr/>
          <p:nvPr/>
        </p:nvSpPr>
        <p:spPr>
          <a:xfrm>
            <a:off x="4997520" y="3822840"/>
            <a:ext cx="11160" cy="10800"/>
          </a:xfrm>
          <a:custGeom>
            <a:avLst/>
            <a:gdLst/>
            <a:ahLst/>
            <a:rect l="l" t="t" r="r" b="b"/>
            <a:pathLst>
              <a:path w="7" h="7">
                <a:moveTo>
                  <a:pt x="0" y="7"/>
                </a:moveTo>
                <a:lnTo>
                  <a:pt x="0" y="7"/>
                </a:lnTo>
                <a:lnTo>
                  <a:pt x="7" y="7"/>
                </a:lnTo>
                <a:lnTo>
                  <a:pt x="7" y="0"/>
                </a:lnTo>
                <a:lnTo>
                  <a:pt x="0" y="0"/>
                </a:lnTo>
                <a:lnTo>
                  <a:pt x="0" y="0"/>
                </a:lnTo>
                <a:lnTo>
                  <a:pt x="0" y="0"/>
                </a:lnTo>
                <a:lnTo>
                  <a:pt x="0" y="7"/>
                </a:lnTo>
                <a:lnTo>
                  <a:pt x="0" y="7"/>
                </a:lnTo>
                <a:close/>
              </a:path>
            </a:pathLst>
          </a:cu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407" name=""/>
          <p:cNvSpPr/>
          <p:nvPr/>
        </p:nvSpPr>
        <p:spPr>
          <a:xfrm>
            <a:off x="4997520" y="3822840"/>
            <a:ext cx="119160" cy="95040"/>
          </a:xfrm>
          <a:custGeom>
            <a:avLst/>
            <a:gdLst/>
            <a:ahLst/>
            <a:rect l="l" t="t" r="r" b="b"/>
            <a:pathLst>
              <a:path w="75" h="60">
                <a:moveTo>
                  <a:pt x="75" y="7"/>
                </a:moveTo>
                <a:lnTo>
                  <a:pt x="0" y="0"/>
                </a:lnTo>
                <a:lnTo>
                  <a:pt x="37" y="6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8" name=""/>
          <p:cNvSpPr/>
          <p:nvPr/>
        </p:nvSpPr>
        <p:spPr>
          <a:xfrm>
            <a:off x="5924520" y="3703680"/>
            <a:ext cx="12600" cy="1440"/>
          </a:xfrm>
          <a:custGeom>
            <a:avLst/>
            <a:gdLst/>
            <a:ahLst/>
            <a:rect l="l" t="t" r="r" b="b"/>
            <a:pathLst>
              <a:path w="8" h="0">
                <a:moveTo>
                  <a:pt x="0" y="0"/>
                </a:moveTo>
                <a:lnTo>
                  <a:pt x="0" y="0"/>
                </a:lnTo>
                <a:lnTo>
                  <a:pt x="8" y="0"/>
                </a:lnTo>
                <a:lnTo>
                  <a:pt x="8" y="0"/>
                </a:lnTo>
                <a:lnTo>
                  <a:pt x="8"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09" name=""/>
          <p:cNvSpPr/>
          <p:nvPr/>
        </p:nvSpPr>
        <p:spPr>
          <a:xfrm>
            <a:off x="5913360" y="3679920"/>
            <a:ext cx="11160" cy="11160"/>
          </a:xfrm>
          <a:custGeom>
            <a:avLst/>
            <a:gdLst/>
            <a:ahLst/>
            <a:rect l="l" t="t" r="r" b="b"/>
            <a:pathLst>
              <a:path w="7" h="7">
                <a:moveTo>
                  <a:pt x="0" y="7"/>
                </a:moveTo>
                <a:lnTo>
                  <a:pt x="0" y="7"/>
                </a:lnTo>
                <a:lnTo>
                  <a:pt x="7" y="7"/>
                </a:lnTo>
                <a:lnTo>
                  <a:pt x="7" y="7"/>
                </a:lnTo>
                <a:lnTo>
                  <a:pt x="7" y="7"/>
                </a:lnTo>
                <a:lnTo>
                  <a:pt x="7" y="0"/>
                </a:lnTo>
                <a:lnTo>
                  <a:pt x="0" y="0"/>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10" name=""/>
          <p:cNvSpPr/>
          <p:nvPr/>
        </p:nvSpPr>
        <p:spPr>
          <a:xfrm>
            <a:off x="5900760" y="3666960"/>
            <a:ext cx="12600" cy="12960"/>
          </a:xfrm>
          <a:custGeom>
            <a:avLst/>
            <a:gdLst/>
            <a:ahLst/>
            <a:rect l="l" t="t" r="r" b="b"/>
            <a:pathLst>
              <a:path w="8" h="8">
                <a:moveTo>
                  <a:pt x="0" y="8"/>
                </a:moveTo>
                <a:lnTo>
                  <a:pt x="0" y="8"/>
                </a:lnTo>
                <a:lnTo>
                  <a:pt x="0" y="8"/>
                </a:lnTo>
                <a:lnTo>
                  <a:pt x="8" y="8"/>
                </a:lnTo>
                <a:lnTo>
                  <a:pt x="8" y="0"/>
                </a:lnTo>
                <a:lnTo>
                  <a:pt x="0" y="0"/>
                </a:lnTo>
                <a:lnTo>
                  <a:pt x="0" y="0"/>
                </a:lnTo>
                <a:lnTo>
                  <a:pt x="0" y="0"/>
                </a:lnTo>
                <a:lnTo>
                  <a:pt x="0" y="8"/>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411" name=""/>
          <p:cNvSpPr/>
          <p:nvPr/>
        </p:nvSpPr>
        <p:spPr>
          <a:xfrm>
            <a:off x="5889600" y="3656160"/>
            <a:ext cx="11160" cy="10800"/>
          </a:xfrm>
          <a:custGeom>
            <a:avLst/>
            <a:gdLst/>
            <a:ahLst/>
            <a:rect l="l" t="t" r="r" b="b"/>
            <a:pathLst>
              <a:path w="7" h="7">
                <a:moveTo>
                  <a:pt x="0" y="0"/>
                </a:moveTo>
                <a:lnTo>
                  <a:pt x="0" y="7"/>
                </a:lnTo>
                <a:lnTo>
                  <a:pt x="7" y="7"/>
                </a:lnTo>
                <a:lnTo>
                  <a:pt x="7" y="0"/>
                </a:lnTo>
                <a:lnTo>
                  <a:pt x="7" y="0"/>
                </a:lnTo>
                <a:lnTo>
                  <a:pt x="7"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412" name=""/>
          <p:cNvSpPr/>
          <p:nvPr/>
        </p:nvSpPr>
        <p:spPr>
          <a:xfrm>
            <a:off x="5877000" y="3632040"/>
            <a:ext cx="12600" cy="11160"/>
          </a:xfrm>
          <a:custGeom>
            <a:avLst/>
            <a:gdLst/>
            <a:ahLst/>
            <a:rect l="l" t="t" r="r" b="b"/>
            <a:pathLst>
              <a:path w="8" h="7">
                <a:moveTo>
                  <a:pt x="0" y="7"/>
                </a:moveTo>
                <a:lnTo>
                  <a:pt x="0" y="7"/>
                </a:lnTo>
                <a:lnTo>
                  <a:pt x="8" y="7"/>
                </a:lnTo>
                <a:lnTo>
                  <a:pt x="8" y="7"/>
                </a:lnTo>
                <a:lnTo>
                  <a:pt x="8" y="7"/>
                </a:lnTo>
                <a:lnTo>
                  <a:pt x="8" y="0"/>
                </a:lnTo>
                <a:lnTo>
                  <a:pt x="0" y="0"/>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13" name=""/>
          <p:cNvSpPr/>
          <p:nvPr/>
        </p:nvSpPr>
        <p:spPr>
          <a:xfrm>
            <a:off x="5865840" y="3619440"/>
            <a:ext cx="11160" cy="12600"/>
          </a:xfrm>
          <a:custGeom>
            <a:avLst/>
            <a:gdLst/>
            <a:ahLst/>
            <a:rect l="l" t="t" r="r" b="b"/>
            <a:pathLst>
              <a:path w="7" h="8">
                <a:moveTo>
                  <a:pt x="0" y="8"/>
                </a:moveTo>
                <a:lnTo>
                  <a:pt x="0" y="8"/>
                </a:lnTo>
                <a:lnTo>
                  <a:pt x="7" y="8"/>
                </a:lnTo>
                <a:lnTo>
                  <a:pt x="7" y="8"/>
                </a:lnTo>
                <a:lnTo>
                  <a:pt x="7" y="8"/>
                </a:lnTo>
                <a:lnTo>
                  <a:pt x="7" y="0"/>
                </a:lnTo>
                <a:lnTo>
                  <a:pt x="0" y="0"/>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14" name=""/>
          <p:cNvSpPr/>
          <p:nvPr/>
        </p:nvSpPr>
        <p:spPr>
          <a:xfrm>
            <a:off x="5853240" y="3608280"/>
            <a:ext cx="12600" cy="11160"/>
          </a:xfrm>
          <a:custGeom>
            <a:avLst/>
            <a:gdLst/>
            <a:ahLst/>
            <a:rect l="l" t="t" r="r" b="b"/>
            <a:pathLst>
              <a:path w="8" h="7">
                <a:moveTo>
                  <a:pt x="0" y="7"/>
                </a:moveTo>
                <a:lnTo>
                  <a:pt x="0" y="7"/>
                </a:lnTo>
                <a:lnTo>
                  <a:pt x="8" y="7"/>
                </a:lnTo>
                <a:lnTo>
                  <a:pt x="8" y="7"/>
                </a:lnTo>
                <a:lnTo>
                  <a:pt x="8" y="0"/>
                </a:lnTo>
                <a:lnTo>
                  <a:pt x="8" y="0"/>
                </a:lnTo>
                <a:lnTo>
                  <a:pt x="0" y="0"/>
                </a:lnTo>
                <a:lnTo>
                  <a:pt x="0" y="0"/>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15" name=""/>
          <p:cNvSpPr/>
          <p:nvPr/>
        </p:nvSpPr>
        <p:spPr>
          <a:xfrm>
            <a:off x="5842080" y="3595680"/>
            <a:ext cx="11160" cy="1440"/>
          </a:xfrm>
          <a:custGeom>
            <a:avLst/>
            <a:gdLst/>
            <a:ahLst/>
            <a:rect l="l" t="t" r="r" b="b"/>
            <a:pathLst>
              <a:path w="7" h="0">
                <a:moveTo>
                  <a:pt x="0" y="0"/>
                </a:moveTo>
                <a:lnTo>
                  <a:pt x="0" y="0"/>
                </a:lnTo>
                <a:lnTo>
                  <a:pt x="7" y="0"/>
                </a:lnTo>
                <a:lnTo>
                  <a:pt x="7" y="0"/>
                </a:lnTo>
                <a:lnTo>
                  <a:pt x="7" y="0"/>
                </a:lnTo>
                <a:lnTo>
                  <a:pt x="7"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16" name=""/>
          <p:cNvSpPr/>
          <p:nvPr/>
        </p:nvSpPr>
        <p:spPr>
          <a:xfrm>
            <a:off x="5829480" y="3571920"/>
            <a:ext cx="12600" cy="12600"/>
          </a:xfrm>
          <a:custGeom>
            <a:avLst/>
            <a:gdLst/>
            <a:ahLst/>
            <a:rect l="l" t="t" r="r" b="b"/>
            <a:pathLst>
              <a:path w="8" h="8">
                <a:moveTo>
                  <a:pt x="0" y="8"/>
                </a:moveTo>
                <a:lnTo>
                  <a:pt x="0" y="8"/>
                </a:lnTo>
                <a:lnTo>
                  <a:pt x="8" y="8"/>
                </a:lnTo>
                <a:lnTo>
                  <a:pt x="8" y="8"/>
                </a:lnTo>
                <a:lnTo>
                  <a:pt x="8" y="8"/>
                </a:lnTo>
                <a:lnTo>
                  <a:pt x="8" y="0"/>
                </a:lnTo>
                <a:lnTo>
                  <a:pt x="0" y="0"/>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17" name=""/>
          <p:cNvSpPr/>
          <p:nvPr/>
        </p:nvSpPr>
        <p:spPr>
          <a:xfrm>
            <a:off x="5818320" y="3560760"/>
            <a:ext cx="11160" cy="11160"/>
          </a:xfrm>
          <a:custGeom>
            <a:avLst/>
            <a:gdLst/>
            <a:ahLst/>
            <a:rect l="l" t="t" r="r" b="b"/>
            <a:pathLst>
              <a:path w="7" h="7">
                <a:moveTo>
                  <a:pt x="0" y="7"/>
                </a:moveTo>
                <a:lnTo>
                  <a:pt x="0" y="7"/>
                </a:lnTo>
                <a:lnTo>
                  <a:pt x="7" y="7"/>
                </a:lnTo>
                <a:lnTo>
                  <a:pt x="7" y="7"/>
                </a:lnTo>
                <a:lnTo>
                  <a:pt x="7" y="7"/>
                </a:lnTo>
                <a:lnTo>
                  <a:pt x="7" y="0"/>
                </a:lnTo>
                <a:lnTo>
                  <a:pt x="0" y="0"/>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18" name=""/>
          <p:cNvSpPr/>
          <p:nvPr/>
        </p:nvSpPr>
        <p:spPr>
          <a:xfrm>
            <a:off x="5805360" y="3548160"/>
            <a:ext cx="12960" cy="12600"/>
          </a:xfrm>
          <a:custGeom>
            <a:avLst/>
            <a:gdLst/>
            <a:ahLst/>
            <a:rect l="l" t="t" r="r" b="b"/>
            <a:pathLst>
              <a:path w="8" h="8">
                <a:moveTo>
                  <a:pt x="0" y="0"/>
                </a:moveTo>
                <a:lnTo>
                  <a:pt x="0" y="8"/>
                </a:lnTo>
                <a:lnTo>
                  <a:pt x="8" y="8"/>
                </a:lnTo>
                <a:lnTo>
                  <a:pt x="8" y="0"/>
                </a:lnTo>
                <a:lnTo>
                  <a:pt x="8" y="0"/>
                </a:lnTo>
                <a:lnTo>
                  <a:pt x="8"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19" name=""/>
          <p:cNvSpPr/>
          <p:nvPr/>
        </p:nvSpPr>
        <p:spPr>
          <a:xfrm>
            <a:off x="5794200" y="3537000"/>
            <a:ext cx="11160" cy="1440"/>
          </a:xfrm>
          <a:custGeom>
            <a:avLst/>
            <a:gdLst/>
            <a:ahLst/>
            <a:rect l="l" t="t" r="r" b="b"/>
            <a:pathLst>
              <a:path w="7" h="0">
                <a:moveTo>
                  <a:pt x="0" y="0"/>
                </a:moveTo>
                <a:lnTo>
                  <a:pt x="7" y="0"/>
                </a:lnTo>
                <a:lnTo>
                  <a:pt x="7" y="0"/>
                </a:lnTo>
                <a:lnTo>
                  <a:pt x="7" y="0"/>
                </a:lnTo>
                <a:lnTo>
                  <a:pt x="7" y="0"/>
                </a:lnTo>
                <a:lnTo>
                  <a:pt x="7" y="0"/>
                </a:lnTo>
                <a:lnTo>
                  <a:pt x="7" y="0"/>
                </a:lnTo>
                <a:lnTo>
                  <a:pt x="0"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20" name=""/>
          <p:cNvSpPr/>
          <p:nvPr/>
        </p:nvSpPr>
        <p:spPr>
          <a:xfrm>
            <a:off x="5781600" y="3513240"/>
            <a:ext cx="12600" cy="11160"/>
          </a:xfrm>
          <a:custGeom>
            <a:avLst/>
            <a:gdLst/>
            <a:ahLst/>
            <a:rect l="l" t="t" r="r" b="b"/>
            <a:pathLst>
              <a:path w="8" h="7">
                <a:moveTo>
                  <a:pt x="0" y="7"/>
                </a:moveTo>
                <a:lnTo>
                  <a:pt x="8" y="7"/>
                </a:lnTo>
                <a:lnTo>
                  <a:pt x="8" y="7"/>
                </a:lnTo>
                <a:lnTo>
                  <a:pt x="8" y="7"/>
                </a:lnTo>
                <a:lnTo>
                  <a:pt x="8" y="7"/>
                </a:lnTo>
                <a:lnTo>
                  <a:pt x="8" y="0"/>
                </a:lnTo>
                <a:lnTo>
                  <a:pt x="8" y="0"/>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21" name=""/>
          <p:cNvSpPr/>
          <p:nvPr/>
        </p:nvSpPr>
        <p:spPr>
          <a:xfrm>
            <a:off x="5770440" y="3500280"/>
            <a:ext cx="11160" cy="12960"/>
          </a:xfrm>
          <a:custGeom>
            <a:avLst/>
            <a:gdLst/>
            <a:ahLst/>
            <a:rect l="l" t="t" r="r" b="b"/>
            <a:pathLst>
              <a:path w="7" h="8">
                <a:moveTo>
                  <a:pt x="0" y="0"/>
                </a:moveTo>
                <a:lnTo>
                  <a:pt x="0" y="8"/>
                </a:lnTo>
                <a:lnTo>
                  <a:pt x="7" y="8"/>
                </a:lnTo>
                <a:lnTo>
                  <a:pt x="7" y="0"/>
                </a:lnTo>
                <a:lnTo>
                  <a:pt x="7" y="0"/>
                </a:lnTo>
                <a:lnTo>
                  <a:pt x="7"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422" name=""/>
          <p:cNvSpPr/>
          <p:nvPr/>
        </p:nvSpPr>
        <p:spPr>
          <a:xfrm>
            <a:off x="5757840" y="3489480"/>
            <a:ext cx="12600" cy="10800"/>
          </a:xfrm>
          <a:custGeom>
            <a:avLst/>
            <a:gdLst/>
            <a:ahLst/>
            <a:rect l="l" t="t" r="r" b="b"/>
            <a:pathLst>
              <a:path w="8" h="7">
                <a:moveTo>
                  <a:pt x="0" y="0"/>
                </a:moveTo>
                <a:lnTo>
                  <a:pt x="8" y="7"/>
                </a:lnTo>
                <a:lnTo>
                  <a:pt x="8" y="7"/>
                </a:lnTo>
                <a:lnTo>
                  <a:pt x="8" y="0"/>
                </a:lnTo>
                <a:lnTo>
                  <a:pt x="8" y="0"/>
                </a:lnTo>
                <a:lnTo>
                  <a:pt x="8" y="0"/>
                </a:lnTo>
                <a:lnTo>
                  <a:pt x="8" y="0"/>
                </a:lnTo>
                <a:lnTo>
                  <a:pt x="0" y="0"/>
                </a:lnTo>
                <a:lnTo>
                  <a:pt x="0" y="0"/>
                </a:lnTo>
                <a:close/>
              </a:path>
            </a:pathLst>
          </a:cu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423" name=""/>
          <p:cNvSpPr/>
          <p:nvPr/>
        </p:nvSpPr>
        <p:spPr>
          <a:xfrm>
            <a:off x="5746680" y="3465360"/>
            <a:ext cx="11160" cy="11160"/>
          </a:xfrm>
          <a:custGeom>
            <a:avLst/>
            <a:gdLst/>
            <a:ahLst/>
            <a:rect l="l" t="t" r="r" b="b"/>
            <a:pathLst>
              <a:path w="7" h="7">
                <a:moveTo>
                  <a:pt x="0" y="7"/>
                </a:moveTo>
                <a:lnTo>
                  <a:pt x="7" y="7"/>
                </a:lnTo>
                <a:lnTo>
                  <a:pt x="7" y="7"/>
                </a:lnTo>
                <a:lnTo>
                  <a:pt x="7" y="7"/>
                </a:lnTo>
                <a:lnTo>
                  <a:pt x="7" y="7"/>
                </a:lnTo>
                <a:lnTo>
                  <a:pt x="7" y="0"/>
                </a:lnTo>
                <a:lnTo>
                  <a:pt x="7" y="0"/>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24" name=""/>
          <p:cNvSpPr/>
          <p:nvPr/>
        </p:nvSpPr>
        <p:spPr>
          <a:xfrm>
            <a:off x="5734080" y="3452760"/>
            <a:ext cx="12600" cy="12600"/>
          </a:xfrm>
          <a:custGeom>
            <a:avLst/>
            <a:gdLst/>
            <a:ahLst/>
            <a:rect l="l" t="t" r="r" b="b"/>
            <a:pathLst>
              <a:path w="8" h="8">
                <a:moveTo>
                  <a:pt x="0" y="8"/>
                </a:moveTo>
                <a:lnTo>
                  <a:pt x="8" y="8"/>
                </a:lnTo>
                <a:lnTo>
                  <a:pt x="8" y="8"/>
                </a:lnTo>
                <a:lnTo>
                  <a:pt x="8" y="8"/>
                </a:lnTo>
                <a:lnTo>
                  <a:pt x="8" y="0"/>
                </a:lnTo>
                <a:lnTo>
                  <a:pt x="8" y="0"/>
                </a:lnTo>
                <a:lnTo>
                  <a:pt x="8" y="0"/>
                </a:lnTo>
                <a:lnTo>
                  <a:pt x="0" y="0"/>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25" name=""/>
          <p:cNvSpPr/>
          <p:nvPr/>
        </p:nvSpPr>
        <p:spPr>
          <a:xfrm>
            <a:off x="5722920" y="3441600"/>
            <a:ext cx="11160" cy="11160"/>
          </a:xfrm>
          <a:custGeom>
            <a:avLst/>
            <a:gdLst/>
            <a:ahLst/>
            <a:rect l="l" t="t" r="r" b="b"/>
            <a:pathLst>
              <a:path w="7" h="7">
                <a:moveTo>
                  <a:pt x="0" y="0"/>
                </a:moveTo>
                <a:lnTo>
                  <a:pt x="7" y="7"/>
                </a:lnTo>
                <a:lnTo>
                  <a:pt x="7" y="7"/>
                </a:lnTo>
                <a:lnTo>
                  <a:pt x="7" y="0"/>
                </a:lnTo>
                <a:lnTo>
                  <a:pt x="7" y="0"/>
                </a:lnTo>
                <a:lnTo>
                  <a:pt x="7" y="0"/>
                </a:lnTo>
                <a:lnTo>
                  <a:pt x="7" y="0"/>
                </a:lnTo>
                <a:lnTo>
                  <a:pt x="0" y="0"/>
                </a:lnTo>
                <a:lnTo>
                  <a:pt x="0" y="0"/>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26" name=""/>
          <p:cNvSpPr/>
          <p:nvPr/>
        </p:nvSpPr>
        <p:spPr>
          <a:xfrm>
            <a:off x="5710320" y="3429000"/>
            <a:ext cx="12600" cy="12600"/>
          </a:xfrm>
          <a:custGeom>
            <a:avLst/>
            <a:gdLst/>
            <a:ahLst/>
            <a:rect l="l" t="t" r="r" b="b"/>
            <a:pathLst>
              <a:path w="8" h="8">
                <a:moveTo>
                  <a:pt x="0" y="0"/>
                </a:moveTo>
                <a:lnTo>
                  <a:pt x="8" y="8"/>
                </a:lnTo>
                <a:lnTo>
                  <a:pt x="8" y="8"/>
                </a:lnTo>
                <a:lnTo>
                  <a:pt x="8" y="0"/>
                </a:lnTo>
                <a:lnTo>
                  <a:pt x="8" y="0"/>
                </a:lnTo>
                <a:lnTo>
                  <a:pt x="8" y="0"/>
                </a:lnTo>
                <a:lnTo>
                  <a:pt x="8" y="0"/>
                </a:lnTo>
                <a:lnTo>
                  <a:pt x="0" y="0"/>
                </a:lnTo>
                <a:lnTo>
                  <a:pt x="0"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27" name=""/>
          <p:cNvSpPr/>
          <p:nvPr/>
        </p:nvSpPr>
        <p:spPr>
          <a:xfrm>
            <a:off x="5710320" y="3405240"/>
            <a:ext cx="1440" cy="12600"/>
          </a:xfrm>
          <a:custGeom>
            <a:avLst/>
            <a:gdLst/>
            <a:ahLst/>
            <a:rect l="l" t="t" r="r" b="b"/>
            <a:pathLst>
              <a:path w="0" h="8">
                <a:moveTo>
                  <a:pt x="0" y="8"/>
                </a:moveTo>
                <a:lnTo>
                  <a:pt x="0" y="8"/>
                </a:lnTo>
                <a:lnTo>
                  <a:pt x="0" y="8"/>
                </a:lnTo>
                <a:lnTo>
                  <a:pt x="0" y="8"/>
                </a:lnTo>
                <a:lnTo>
                  <a:pt x="0" y="8"/>
                </a:lnTo>
                <a:lnTo>
                  <a:pt x="0" y="0"/>
                </a:lnTo>
                <a:lnTo>
                  <a:pt x="0" y="0"/>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28" name=""/>
          <p:cNvSpPr/>
          <p:nvPr/>
        </p:nvSpPr>
        <p:spPr>
          <a:xfrm>
            <a:off x="5686560" y="3394080"/>
            <a:ext cx="12600" cy="11160"/>
          </a:xfrm>
          <a:custGeom>
            <a:avLst/>
            <a:gdLst/>
            <a:ahLst/>
            <a:rect l="l" t="t" r="r" b="b"/>
            <a:pathLst>
              <a:path w="8" h="7">
                <a:moveTo>
                  <a:pt x="0" y="7"/>
                </a:moveTo>
                <a:lnTo>
                  <a:pt x="8" y="7"/>
                </a:lnTo>
                <a:lnTo>
                  <a:pt x="8" y="7"/>
                </a:lnTo>
                <a:lnTo>
                  <a:pt x="8" y="7"/>
                </a:lnTo>
                <a:lnTo>
                  <a:pt x="8" y="0"/>
                </a:lnTo>
                <a:lnTo>
                  <a:pt x="8" y="0"/>
                </a:lnTo>
                <a:lnTo>
                  <a:pt x="8" y="0"/>
                </a:lnTo>
                <a:lnTo>
                  <a:pt x="0" y="0"/>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29" name=""/>
          <p:cNvSpPr/>
          <p:nvPr/>
        </p:nvSpPr>
        <p:spPr>
          <a:xfrm>
            <a:off x="5675400" y="3381480"/>
            <a:ext cx="11160" cy="12600"/>
          </a:xfrm>
          <a:custGeom>
            <a:avLst/>
            <a:gdLst/>
            <a:ahLst/>
            <a:rect l="l" t="t" r="r" b="b"/>
            <a:pathLst>
              <a:path w="7" h="8">
                <a:moveTo>
                  <a:pt x="0" y="0"/>
                </a:moveTo>
                <a:lnTo>
                  <a:pt x="7" y="8"/>
                </a:lnTo>
                <a:lnTo>
                  <a:pt x="7" y="8"/>
                </a:lnTo>
                <a:lnTo>
                  <a:pt x="7" y="0"/>
                </a:lnTo>
                <a:lnTo>
                  <a:pt x="7" y="0"/>
                </a:lnTo>
                <a:lnTo>
                  <a:pt x="7" y="0"/>
                </a:lnTo>
                <a:lnTo>
                  <a:pt x="7" y="0"/>
                </a:lnTo>
                <a:lnTo>
                  <a:pt x="0" y="0"/>
                </a:lnTo>
                <a:lnTo>
                  <a:pt x="0"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30" name=""/>
          <p:cNvSpPr/>
          <p:nvPr/>
        </p:nvSpPr>
        <p:spPr>
          <a:xfrm>
            <a:off x="5675400" y="3357720"/>
            <a:ext cx="1440" cy="12600"/>
          </a:xfrm>
          <a:custGeom>
            <a:avLst/>
            <a:gdLst/>
            <a:ahLst/>
            <a:rect l="l" t="t" r="r" b="b"/>
            <a:pathLst>
              <a:path w="0" h="8">
                <a:moveTo>
                  <a:pt x="0" y="8"/>
                </a:moveTo>
                <a:lnTo>
                  <a:pt x="0" y="8"/>
                </a:lnTo>
                <a:lnTo>
                  <a:pt x="0" y="8"/>
                </a:lnTo>
                <a:lnTo>
                  <a:pt x="0" y="8"/>
                </a:lnTo>
                <a:lnTo>
                  <a:pt x="0" y="8"/>
                </a:lnTo>
                <a:lnTo>
                  <a:pt x="0" y="0"/>
                </a:lnTo>
                <a:lnTo>
                  <a:pt x="0" y="0"/>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31" name=""/>
          <p:cNvSpPr/>
          <p:nvPr/>
        </p:nvSpPr>
        <p:spPr>
          <a:xfrm>
            <a:off x="5662440" y="3346560"/>
            <a:ext cx="1800" cy="11160"/>
          </a:xfrm>
          <a:custGeom>
            <a:avLst/>
            <a:gdLst/>
            <a:ahLst/>
            <a:rect l="l" t="t" r="r" b="b"/>
            <a:pathLst>
              <a:path w="0" h="7">
                <a:moveTo>
                  <a:pt x="0" y="7"/>
                </a:moveTo>
                <a:lnTo>
                  <a:pt x="0" y="7"/>
                </a:lnTo>
                <a:lnTo>
                  <a:pt x="0" y="7"/>
                </a:lnTo>
                <a:lnTo>
                  <a:pt x="0" y="7"/>
                </a:lnTo>
                <a:lnTo>
                  <a:pt x="0" y="7"/>
                </a:lnTo>
                <a:lnTo>
                  <a:pt x="0" y="0"/>
                </a:lnTo>
                <a:lnTo>
                  <a:pt x="0" y="0"/>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32" name=""/>
          <p:cNvSpPr/>
          <p:nvPr/>
        </p:nvSpPr>
        <p:spPr>
          <a:xfrm>
            <a:off x="5638680" y="3333600"/>
            <a:ext cx="12960" cy="12960"/>
          </a:xfrm>
          <a:custGeom>
            <a:avLst/>
            <a:gdLst/>
            <a:ahLst/>
            <a:rect l="l" t="t" r="r" b="b"/>
            <a:pathLst>
              <a:path w="8" h="8">
                <a:moveTo>
                  <a:pt x="0" y="8"/>
                </a:moveTo>
                <a:lnTo>
                  <a:pt x="8" y="8"/>
                </a:lnTo>
                <a:lnTo>
                  <a:pt x="8" y="8"/>
                </a:lnTo>
                <a:lnTo>
                  <a:pt x="8" y="8"/>
                </a:lnTo>
                <a:lnTo>
                  <a:pt x="8" y="0"/>
                </a:lnTo>
                <a:lnTo>
                  <a:pt x="8" y="0"/>
                </a:lnTo>
                <a:lnTo>
                  <a:pt x="8" y="0"/>
                </a:lnTo>
                <a:lnTo>
                  <a:pt x="0" y="0"/>
                </a:lnTo>
                <a:lnTo>
                  <a:pt x="0" y="8"/>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433" name=""/>
          <p:cNvSpPr/>
          <p:nvPr/>
        </p:nvSpPr>
        <p:spPr>
          <a:xfrm>
            <a:off x="5638680" y="3322800"/>
            <a:ext cx="1800" cy="144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34" name=""/>
          <p:cNvSpPr/>
          <p:nvPr/>
        </p:nvSpPr>
        <p:spPr>
          <a:xfrm>
            <a:off x="5627520" y="3298680"/>
            <a:ext cx="1800" cy="11160"/>
          </a:xfrm>
          <a:custGeom>
            <a:avLst/>
            <a:gdLst/>
            <a:ahLst/>
            <a:rect l="l" t="t" r="r" b="b"/>
            <a:pathLst>
              <a:path w="0" h="7">
                <a:moveTo>
                  <a:pt x="0" y="7"/>
                </a:moveTo>
                <a:lnTo>
                  <a:pt x="0" y="7"/>
                </a:lnTo>
                <a:lnTo>
                  <a:pt x="0" y="7"/>
                </a:lnTo>
                <a:lnTo>
                  <a:pt x="0" y="7"/>
                </a:lnTo>
                <a:lnTo>
                  <a:pt x="0" y="7"/>
                </a:lnTo>
                <a:lnTo>
                  <a:pt x="0" y="0"/>
                </a:lnTo>
                <a:lnTo>
                  <a:pt x="0" y="0"/>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35" name=""/>
          <p:cNvSpPr/>
          <p:nvPr/>
        </p:nvSpPr>
        <p:spPr>
          <a:xfrm>
            <a:off x="5627520" y="3309840"/>
            <a:ext cx="106560" cy="108000"/>
          </a:xfrm>
          <a:custGeom>
            <a:avLst/>
            <a:gdLst/>
            <a:ahLst/>
            <a:rect l="l" t="t" r="r" b="b"/>
            <a:pathLst>
              <a:path w="67" h="68">
                <a:moveTo>
                  <a:pt x="67" y="30"/>
                </a:moveTo>
                <a:lnTo>
                  <a:pt x="0" y="0"/>
                </a:lnTo>
                <a:lnTo>
                  <a:pt x="15" y="68"/>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6" name=""/>
          <p:cNvGrpSpPr/>
          <p:nvPr/>
        </p:nvGrpSpPr>
        <p:grpSpPr>
          <a:xfrm>
            <a:off x="3235320" y="2584440"/>
            <a:ext cx="4427640" cy="2452680"/>
            <a:chOff x="3235320" y="2584440"/>
            <a:chExt cx="4427640" cy="2452680"/>
          </a:xfrm>
        </p:grpSpPr>
        <p:sp>
          <p:nvSpPr>
            <p:cNvPr id="437" name=""/>
            <p:cNvSpPr/>
            <p:nvPr/>
          </p:nvSpPr>
          <p:spPr>
            <a:xfrm>
              <a:off x="4807080" y="3238560"/>
              <a:ext cx="11160" cy="1440"/>
            </a:xfrm>
            <a:custGeom>
              <a:avLst/>
              <a:gdLst/>
              <a:ahLst/>
              <a:rect l="l" t="t" r="r" b="b"/>
              <a:pathLst>
                <a:path w="7" h="0">
                  <a:moveTo>
                    <a:pt x="7" y="0"/>
                  </a:moveTo>
                  <a:lnTo>
                    <a:pt x="0" y="0"/>
                  </a:lnTo>
                  <a:lnTo>
                    <a:pt x="0" y="0"/>
                  </a:lnTo>
                  <a:lnTo>
                    <a:pt x="0" y="0"/>
                  </a:lnTo>
                  <a:lnTo>
                    <a:pt x="0" y="0"/>
                  </a:lnTo>
                  <a:lnTo>
                    <a:pt x="0" y="0"/>
                  </a:lnTo>
                  <a:lnTo>
                    <a:pt x="0" y="0"/>
                  </a:lnTo>
                  <a:lnTo>
                    <a:pt x="0" y="0"/>
                  </a:lnTo>
                  <a:lnTo>
                    <a:pt x="0" y="0"/>
                  </a:lnTo>
                  <a:lnTo>
                    <a:pt x="7"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38" name=""/>
            <p:cNvSpPr/>
            <p:nvPr/>
          </p:nvSpPr>
          <p:spPr>
            <a:xfrm>
              <a:off x="4807080" y="3251160"/>
              <a:ext cx="1440" cy="11160"/>
            </a:xfrm>
            <a:custGeom>
              <a:avLst/>
              <a:gdLst/>
              <a:ahLst/>
              <a:rect l="l" t="t" r="r" b="b"/>
              <a:pathLst>
                <a:path w="0" h="7">
                  <a:moveTo>
                    <a:pt x="0" y="7"/>
                  </a:moveTo>
                  <a:lnTo>
                    <a:pt x="0" y="0"/>
                  </a:lnTo>
                  <a:lnTo>
                    <a:pt x="0" y="0"/>
                  </a:lnTo>
                  <a:lnTo>
                    <a:pt x="0" y="0"/>
                  </a:lnTo>
                  <a:lnTo>
                    <a:pt x="0" y="0"/>
                  </a:lnTo>
                  <a:lnTo>
                    <a:pt x="0" y="7"/>
                  </a:lnTo>
                  <a:lnTo>
                    <a:pt x="0" y="7"/>
                  </a:lnTo>
                  <a:lnTo>
                    <a:pt x="0" y="7"/>
                  </a:lnTo>
                  <a:lnTo>
                    <a:pt x="0"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39" name=""/>
            <p:cNvSpPr/>
            <p:nvPr/>
          </p:nvSpPr>
          <p:spPr>
            <a:xfrm>
              <a:off x="4807080" y="3274920"/>
              <a:ext cx="1440" cy="1800"/>
            </a:xfrm>
            <a:custGeom>
              <a:avLst/>
              <a:gdLst/>
              <a:ahLst/>
              <a:rect l="l" t="t" r="r" b="b"/>
              <a:pathLst>
                <a:path w="0" h="0">
                  <a:moveTo>
                    <a:pt x="0" y="0"/>
                  </a:moveTo>
                  <a:lnTo>
                    <a:pt x="0" y="0"/>
                  </a:lnTo>
                  <a:lnTo>
                    <a:pt x="0" y="0"/>
                  </a:lnTo>
                  <a:lnTo>
                    <a:pt x="0" y="0"/>
                  </a:lnTo>
                  <a:lnTo>
                    <a:pt x="0" y="0"/>
                  </a:lnTo>
                  <a:lnTo>
                    <a:pt x="0" y="0"/>
                  </a:lnTo>
                  <a:lnTo>
                    <a:pt x="0" y="0"/>
                  </a:lnTo>
                  <a:lnTo>
                    <a:pt x="0"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40" name=""/>
            <p:cNvSpPr/>
            <p:nvPr/>
          </p:nvSpPr>
          <p:spPr>
            <a:xfrm>
              <a:off x="4807080" y="3286080"/>
              <a:ext cx="1440" cy="12600"/>
            </a:xfrm>
            <a:custGeom>
              <a:avLst/>
              <a:gdLst/>
              <a:ahLst/>
              <a:rect l="l" t="t" r="r" b="b"/>
              <a:pathLst>
                <a:path w="0" h="8">
                  <a:moveTo>
                    <a:pt x="0" y="8"/>
                  </a:moveTo>
                  <a:lnTo>
                    <a:pt x="0" y="0"/>
                  </a:lnTo>
                  <a:lnTo>
                    <a:pt x="0" y="0"/>
                  </a:lnTo>
                  <a:lnTo>
                    <a:pt x="0" y="0"/>
                  </a:lnTo>
                  <a:lnTo>
                    <a:pt x="0" y="0"/>
                  </a:lnTo>
                  <a:lnTo>
                    <a:pt x="0" y="8"/>
                  </a:lnTo>
                  <a:lnTo>
                    <a:pt x="0" y="8"/>
                  </a:lnTo>
                  <a:lnTo>
                    <a:pt x="0" y="8"/>
                  </a:lnTo>
                  <a:lnTo>
                    <a:pt x="0"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41" name=""/>
            <p:cNvSpPr/>
            <p:nvPr/>
          </p:nvSpPr>
          <p:spPr>
            <a:xfrm>
              <a:off x="4807080" y="3309840"/>
              <a:ext cx="1440" cy="12960"/>
            </a:xfrm>
            <a:custGeom>
              <a:avLst/>
              <a:gdLst/>
              <a:ahLst/>
              <a:rect l="l" t="t" r="r" b="b"/>
              <a:pathLst>
                <a:path w="0" h="8">
                  <a:moveTo>
                    <a:pt x="0" y="0"/>
                  </a:moveTo>
                  <a:lnTo>
                    <a:pt x="0" y="0"/>
                  </a:lnTo>
                  <a:lnTo>
                    <a:pt x="0" y="0"/>
                  </a:lnTo>
                  <a:lnTo>
                    <a:pt x="0" y="0"/>
                  </a:lnTo>
                  <a:lnTo>
                    <a:pt x="0" y="0"/>
                  </a:lnTo>
                  <a:lnTo>
                    <a:pt x="0" y="0"/>
                  </a:lnTo>
                  <a:lnTo>
                    <a:pt x="0" y="8"/>
                  </a:lnTo>
                  <a:lnTo>
                    <a:pt x="0" y="8"/>
                  </a:lnTo>
                  <a:lnTo>
                    <a:pt x="0" y="0"/>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442" name=""/>
            <p:cNvSpPr/>
            <p:nvPr/>
          </p:nvSpPr>
          <p:spPr>
            <a:xfrm>
              <a:off x="4794120" y="3322800"/>
              <a:ext cx="12960" cy="10800"/>
            </a:xfrm>
            <a:custGeom>
              <a:avLst/>
              <a:gdLst/>
              <a:ahLst/>
              <a:rect l="l" t="t" r="r" b="b"/>
              <a:pathLst>
                <a:path w="8" h="7">
                  <a:moveTo>
                    <a:pt x="8" y="7"/>
                  </a:moveTo>
                  <a:lnTo>
                    <a:pt x="8" y="7"/>
                  </a:lnTo>
                  <a:lnTo>
                    <a:pt x="8" y="0"/>
                  </a:lnTo>
                  <a:lnTo>
                    <a:pt x="8" y="0"/>
                  </a:lnTo>
                  <a:lnTo>
                    <a:pt x="0" y="7"/>
                  </a:lnTo>
                  <a:lnTo>
                    <a:pt x="0" y="7"/>
                  </a:lnTo>
                  <a:lnTo>
                    <a:pt x="8" y="7"/>
                  </a:lnTo>
                  <a:lnTo>
                    <a:pt x="8" y="7"/>
                  </a:lnTo>
                  <a:lnTo>
                    <a:pt x="8" y="7"/>
                  </a:lnTo>
                  <a:close/>
                </a:path>
              </a:pathLst>
            </a:cu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443" name=""/>
            <p:cNvSpPr/>
            <p:nvPr/>
          </p:nvSpPr>
          <p:spPr>
            <a:xfrm>
              <a:off x="4794120" y="3346560"/>
              <a:ext cx="12960" cy="11160"/>
            </a:xfrm>
            <a:custGeom>
              <a:avLst/>
              <a:gdLst/>
              <a:ahLst/>
              <a:rect l="l" t="t" r="r" b="b"/>
              <a:pathLst>
                <a:path w="8" h="7">
                  <a:moveTo>
                    <a:pt x="8" y="7"/>
                  </a:moveTo>
                  <a:lnTo>
                    <a:pt x="8" y="0"/>
                  </a:lnTo>
                  <a:lnTo>
                    <a:pt x="8" y="0"/>
                  </a:lnTo>
                  <a:lnTo>
                    <a:pt x="8" y="0"/>
                  </a:lnTo>
                  <a:lnTo>
                    <a:pt x="0" y="0"/>
                  </a:lnTo>
                  <a:lnTo>
                    <a:pt x="0" y="7"/>
                  </a:lnTo>
                  <a:lnTo>
                    <a:pt x="8" y="7"/>
                  </a:lnTo>
                  <a:lnTo>
                    <a:pt x="8" y="7"/>
                  </a:lnTo>
                  <a:lnTo>
                    <a:pt x="8"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44" name=""/>
            <p:cNvSpPr/>
            <p:nvPr/>
          </p:nvSpPr>
          <p:spPr>
            <a:xfrm>
              <a:off x="4794120" y="3370320"/>
              <a:ext cx="12960" cy="1440"/>
            </a:xfrm>
            <a:custGeom>
              <a:avLst/>
              <a:gdLst/>
              <a:ahLst/>
              <a:rect l="l" t="t" r="r" b="b"/>
              <a:pathLst>
                <a:path w="8" h="0">
                  <a:moveTo>
                    <a:pt x="8" y="0"/>
                  </a:moveTo>
                  <a:lnTo>
                    <a:pt x="8" y="0"/>
                  </a:lnTo>
                  <a:lnTo>
                    <a:pt x="8" y="0"/>
                  </a:lnTo>
                  <a:lnTo>
                    <a:pt x="8" y="0"/>
                  </a:lnTo>
                  <a:lnTo>
                    <a:pt x="0" y="0"/>
                  </a:lnTo>
                  <a:lnTo>
                    <a:pt x="0" y="0"/>
                  </a:lnTo>
                  <a:lnTo>
                    <a:pt x="8" y="0"/>
                  </a:lnTo>
                  <a:lnTo>
                    <a:pt x="8" y="0"/>
                  </a:lnTo>
                  <a:lnTo>
                    <a:pt x="8"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5" name=""/>
            <p:cNvSpPr/>
            <p:nvPr/>
          </p:nvSpPr>
          <p:spPr>
            <a:xfrm>
              <a:off x="4794120" y="3381480"/>
              <a:ext cx="12960" cy="12600"/>
            </a:xfrm>
            <a:custGeom>
              <a:avLst/>
              <a:gdLst/>
              <a:ahLst/>
              <a:rect l="l" t="t" r="r" b="b"/>
              <a:pathLst>
                <a:path w="8" h="8">
                  <a:moveTo>
                    <a:pt x="8" y="8"/>
                  </a:moveTo>
                  <a:lnTo>
                    <a:pt x="8" y="8"/>
                  </a:lnTo>
                  <a:lnTo>
                    <a:pt x="8" y="0"/>
                  </a:lnTo>
                  <a:lnTo>
                    <a:pt x="8" y="0"/>
                  </a:lnTo>
                  <a:lnTo>
                    <a:pt x="0" y="8"/>
                  </a:lnTo>
                  <a:lnTo>
                    <a:pt x="0" y="8"/>
                  </a:lnTo>
                  <a:lnTo>
                    <a:pt x="8" y="8"/>
                  </a:lnTo>
                  <a:lnTo>
                    <a:pt x="8" y="8"/>
                  </a:lnTo>
                  <a:lnTo>
                    <a:pt x="8" y="8"/>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46" name=""/>
            <p:cNvSpPr/>
            <p:nvPr/>
          </p:nvSpPr>
          <p:spPr>
            <a:xfrm>
              <a:off x="4794120" y="3405240"/>
              <a:ext cx="12960" cy="12600"/>
            </a:xfrm>
            <a:custGeom>
              <a:avLst/>
              <a:gdLst/>
              <a:ahLst/>
              <a:rect l="l" t="t" r="r" b="b"/>
              <a:pathLst>
                <a:path w="8" h="8">
                  <a:moveTo>
                    <a:pt x="8" y="0"/>
                  </a:moveTo>
                  <a:lnTo>
                    <a:pt x="8" y="0"/>
                  </a:lnTo>
                  <a:lnTo>
                    <a:pt x="8" y="0"/>
                  </a:lnTo>
                  <a:lnTo>
                    <a:pt x="8" y="0"/>
                  </a:lnTo>
                  <a:lnTo>
                    <a:pt x="0" y="0"/>
                  </a:lnTo>
                  <a:lnTo>
                    <a:pt x="0" y="0"/>
                  </a:lnTo>
                  <a:lnTo>
                    <a:pt x="8" y="8"/>
                  </a:lnTo>
                  <a:lnTo>
                    <a:pt x="8" y="8"/>
                  </a:lnTo>
                  <a:lnTo>
                    <a:pt x="8" y="0"/>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447" name=""/>
            <p:cNvSpPr/>
            <p:nvPr/>
          </p:nvSpPr>
          <p:spPr>
            <a:xfrm>
              <a:off x="4794120" y="3417840"/>
              <a:ext cx="12960" cy="11160"/>
            </a:xfrm>
            <a:custGeom>
              <a:avLst/>
              <a:gdLst/>
              <a:ahLst/>
              <a:rect l="l" t="t" r="r" b="b"/>
              <a:pathLst>
                <a:path w="8" h="7">
                  <a:moveTo>
                    <a:pt x="8" y="7"/>
                  </a:moveTo>
                  <a:lnTo>
                    <a:pt x="8" y="7"/>
                  </a:lnTo>
                  <a:lnTo>
                    <a:pt x="8" y="0"/>
                  </a:lnTo>
                  <a:lnTo>
                    <a:pt x="0" y="0"/>
                  </a:lnTo>
                  <a:lnTo>
                    <a:pt x="0" y="7"/>
                  </a:lnTo>
                  <a:lnTo>
                    <a:pt x="0" y="7"/>
                  </a:lnTo>
                  <a:lnTo>
                    <a:pt x="0" y="7"/>
                  </a:lnTo>
                  <a:lnTo>
                    <a:pt x="8" y="7"/>
                  </a:lnTo>
                  <a:lnTo>
                    <a:pt x="8"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48" name=""/>
            <p:cNvSpPr/>
            <p:nvPr/>
          </p:nvSpPr>
          <p:spPr>
            <a:xfrm>
              <a:off x="4794120" y="3441600"/>
              <a:ext cx="12960" cy="11160"/>
            </a:xfrm>
            <a:custGeom>
              <a:avLst/>
              <a:gdLst/>
              <a:ahLst/>
              <a:rect l="l" t="t" r="r" b="b"/>
              <a:pathLst>
                <a:path w="8" h="7">
                  <a:moveTo>
                    <a:pt x="8" y="7"/>
                  </a:moveTo>
                  <a:lnTo>
                    <a:pt x="8" y="0"/>
                  </a:lnTo>
                  <a:lnTo>
                    <a:pt x="8" y="0"/>
                  </a:lnTo>
                  <a:lnTo>
                    <a:pt x="0" y="0"/>
                  </a:lnTo>
                  <a:lnTo>
                    <a:pt x="0" y="0"/>
                  </a:lnTo>
                  <a:lnTo>
                    <a:pt x="0" y="7"/>
                  </a:lnTo>
                  <a:lnTo>
                    <a:pt x="0" y="7"/>
                  </a:lnTo>
                  <a:lnTo>
                    <a:pt x="8" y="7"/>
                  </a:lnTo>
                  <a:lnTo>
                    <a:pt x="8" y="7"/>
                  </a:lnTo>
                  <a:close/>
                </a:path>
              </a:pathLst>
            </a:cu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49" name=""/>
            <p:cNvSpPr/>
            <p:nvPr/>
          </p:nvSpPr>
          <p:spPr>
            <a:xfrm>
              <a:off x="4794120" y="3465360"/>
              <a:ext cx="12960" cy="1800"/>
            </a:xfrm>
            <a:custGeom>
              <a:avLst/>
              <a:gdLst/>
              <a:ahLst/>
              <a:rect l="l" t="t" r="r" b="b"/>
              <a:pathLst>
                <a:path w="8" h="0">
                  <a:moveTo>
                    <a:pt x="8" y="0"/>
                  </a:moveTo>
                  <a:lnTo>
                    <a:pt x="8" y="0"/>
                  </a:lnTo>
                  <a:lnTo>
                    <a:pt x="8" y="0"/>
                  </a:lnTo>
                  <a:lnTo>
                    <a:pt x="0" y="0"/>
                  </a:lnTo>
                  <a:lnTo>
                    <a:pt x="0" y="0"/>
                  </a:lnTo>
                  <a:lnTo>
                    <a:pt x="0" y="0"/>
                  </a:lnTo>
                  <a:lnTo>
                    <a:pt x="0" y="0"/>
                  </a:lnTo>
                  <a:lnTo>
                    <a:pt x="8" y="0"/>
                  </a:lnTo>
                  <a:lnTo>
                    <a:pt x="8"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50" name=""/>
            <p:cNvSpPr/>
            <p:nvPr/>
          </p:nvSpPr>
          <p:spPr>
            <a:xfrm>
              <a:off x="4794120" y="3476520"/>
              <a:ext cx="12960" cy="12960"/>
            </a:xfrm>
            <a:custGeom>
              <a:avLst/>
              <a:gdLst/>
              <a:ahLst/>
              <a:rect l="l" t="t" r="r" b="b"/>
              <a:pathLst>
                <a:path w="8" h="8">
                  <a:moveTo>
                    <a:pt x="8" y="8"/>
                  </a:moveTo>
                  <a:lnTo>
                    <a:pt x="8" y="8"/>
                  </a:lnTo>
                  <a:lnTo>
                    <a:pt x="8" y="0"/>
                  </a:lnTo>
                  <a:lnTo>
                    <a:pt x="0" y="0"/>
                  </a:lnTo>
                  <a:lnTo>
                    <a:pt x="0" y="8"/>
                  </a:lnTo>
                  <a:lnTo>
                    <a:pt x="0" y="8"/>
                  </a:lnTo>
                  <a:lnTo>
                    <a:pt x="0" y="8"/>
                  </a:lnTo>
                  <a:lnTo>
                    <a:pt x="8" y="8"/>
                  </a:lnTo>
                  <a:lnTo>
                    <a:pt x="8" y="8"/>
                  </a:lnTo>
                  <a:close/>
                </a:path>
              </a:pathLst>
            </a:cu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451" name=""/>
            <p:cNvSpPr/>
            <p:nvPr/>
          </p:nvSpPr>
          <p:spPr>
            <a:xfrm>
              <a:off x="4746600" y="3394080"/>
              <a:ext cx="108000" cy="106200"/>
            </a:xfrm>
            <a:custGeom>
              <a:avLst/>
              <a:gdLst/>
              <a:ahLst/>
              <a:rect l="l" t="t" r="r" b="b"/>
              <a:pathLst>
                <a:path w="68" h="67">
                  <a:moveTo>
                    <a:pt x="0" y="0"/>
                  </a:moveTo>
                  <a:lnTo>
                    <a:pt x="30" y="67"/>
                  </a:lnTo>
                  <a:lnTo>
                    <a:pt x="68" y="7"/>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2" name=""/>
            <p:cNvSpPr/>
            <p:nvPr/>
          </p:nvSpPr>
          <p:spPr>
            <a:xfrm>
              <a:off x="3235320" y="2941560"/>
              <a:ext cx="262080" cy="20160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3" name=""/>
            <p:cNvSpPr/>
            <p:nvPr/>
          </p:nvSpPr>
          <p:spPr>
            <a:xfrm>
              <a:off x="3319560" y="2941560"/>
              <a:ext cx="153720" cy="201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 name=""/>
            <p:cNvSpPr/>
            <p:nvPr/>
          </p:nvSpPr>
          <p:spPr>
            <a:xfrm>
              <a:off x="3355560" y="294156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455" name=""/>
            <p:cNvSpPr/>
            <p:nvPr/>
          </p:nvSpPr>
          <p:spPr>
            <a:xfrm>
              <a:off x="4759200" y="3000240"/>
              <a:ext cx="190800" cy="214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6" name=""/>
            <p:cNvSpPr/>
            <p:nvPr/>
          </p:nvSpPr>
          <p:spPr>
            <a:xfrm>
              <a:off x="4807080" y="3013200"/>
              <a:ext cx="153720" cy="201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7" name=""/>
            <p:cNvSpPr/>
            <p:nvPr/>
          </p:nvSpPr>
          <p:spPr>
            <a:xfrm>
              <a:off x="4843080" y="301320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458" name=""/>
            <p:cNvSpPr/>
            <p:nvPr/>
          </p:nvSpPr>
          <p:spPr>
            <a:xfrm>
              <a:off x="5651640" y="4143240"/>
              <a:ext cx="272880" cy="214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9" name=""/>
            <p:cNvSpPr/>
            <p:nvPr/>
          </p:nvSpPr>
          <p:spPr>
            <a:xfrm>
              <a:off x="5746680" y="4156200"/>
              <a:ext cx="154080" cy="201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0" name=""/>
            <p:cNvSpPr/>
            <p:nvPr/>
          </p:nvSpPr>
          <p:spPr>
            <a:xfrm>
              <a:off x="5782680" y="415620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sp>
          <p:nvSpPr>
            <p:cNvPr id="461" name=""/>
            <p:cNvSpPr/>
            <p:nvPr/>
          </p:nvSpPr>
          <p:spPr>
            <a:xfrm>
              <a:off x="6186600" y="3632040"/>
              <a:ext cx="203040" cy="20160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2" name=""/>
            <p:cNvSpPr/>
            <p:nvPr/>
          </p:nvSpPr>
          <p:spPr>
            <a:xfrm>
              <a:off x="6246720" y="3632040"/>
              <a:ext cx="154080" cy="21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3" name=""/>
            <p:cNvSpPr/>
            <p:nvPr/>
          </p:nvSpPr>
          <p:spPr>
            <a:xfrm>
              <a:off x="6282720" y="363204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a:t>
              </a:r>
              <a:endParaRPr b="0" lang="en-US" sz="1000" strike="noStrike" u="none">
                <a:solidFill>
                  <a:srgbClr val="000000"/>
                </a:solidFill>
                <a:effectLst/>
                <a:uFillTx/>
                <a:latin typeface="Times New Roman"/>
              </a:endParaRPr>
            </a:p>
          </p:txBody>
        </p:sp>
        <p:sp>
          <p:nvSpPr>
            <p:cNvPr id="464" name=""/>
            <p:cNvSpPr/>
            <p:nvPr/>
          </p:nvSpPr>
          <p:spPr>
            <a:xfrm>
              <a:off x="3603600" y="4167360"/>
              <a:ext cx="262080" cy="2030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5" name=""/>
            <p:cNvSpPr/>
            <p:nvPr/>
          </p:nvSpPr>
          <p:spPr>
            <a:xfrm>
              <a:off x="3687840" y="4179960"/>
              <a:ext cx="154080" cy="201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6" name=""/>
            <p:cNvSpPr/>
            <p:nvPr/>
          </p:nvSpPr>
          <p:spPr>
            <a:xfrm>
              <a:off x="3723840" y="417996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a:t>
              </a:r>
              <a:endParaRPr b="0" lang="en-US" sz="1000" strike="noStrike" u="none">
                <a:solidFill>
                  <a:srgbClr val="000000"/>
                </a:solidFill>
                <a:effectLst/>
                <a:uFillTx/>
                <a:latin typeface="Times New Roman"/>
              </a:endParaRPr>
            </a:p>
          </p:txBody>
        </p:sp>
        <p:sp>
          <p:nvSpPr>
            <p:cNvPr id="467" name=""/>
            <p:cNvSpPr/>
            <p:nvPr/>
          </p:nvSpPr>
          <p:spPr>
            <a:xfrm>
              <a:off x="3949560" y="4822920"/>
              <a:ext cx="262080" cy="20160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8" name=""/>
            <p:cNvSpPr/>
            <p:nvPr/>
          </p:nvSpPr>
          <p:spPr>
            <a:xfrm>
              <a:off x="4032360" y="4822920"/>
              <a:ext cx="155520" cy="214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9" name=""/>
            <p:cNvSpPr/>
            <p:nvPr/>
          </p:nvSpPr>
          <p:spPr>
            <a:xfrm>
              <a:off x="4068360" y="482292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a:t>
              </a:r>
              <a:endParaRPr b="0" lang="en-US" sz="1000" strike="noStrike" u="none">
                <a:solidFill>
                  <a:srgbClr val="000000"/>
                </a:solidFill>
                <a:effectLst/>
                <a:uFillTx/>
                <a:latin typeface="Times New Roman"/>
              </a:endParaRPr>
            </a:p>
          </p:txBody>
        </p:sp>
        <p:grpSp>
          <p:nvGrpSpPr>
            <p:cNvPr id="470" name=""/>
            <p:cNvGrpSpPr/>
            <p:nvPr/>
          </p:nvGrpSpPr>
          <p:grpSpPr>
            <a:xfrm>
              <a:off x="5722920" y="2809800"/>
              <a:ext cx="797040" cy="917640"/>
              <a:chOff x="5722920" y="2809800"/>
              <a:chExt cx="797040" cy="917640"/>
            </a:xfrm>
          </p:grpSpPr>
          <p:sp>
            <p:nvSpPr>
              <p:cNvPr id="471" name=""/>
              <p:cNvSpPr/>
              <p:nvPr/>
            </p:nvSpPr>
            <p:spPr>
              <a:xfrm>
                <a:off x="5818320" y="2928960"/>
                <a:ext cx="618840" cy="690480"/>
              </a:xfrm>
              <a:custGeom>
                <a:avLst/>
                <a:gdLst/>
                <a:ahLst/>
                <a:rect l="l" t="t" r="r" b="b"/>
                <a:pathLst>
                  <a:path w="390" h="435">
                    <a:moveTo>
                      <a:pt x="367" y="435"/>
                    </a:moveTo>
                    <a:lnTo>
                      <a:pt x="390" y="413"/>
                    </a:lnTo>
                    <a:lnTo>
                      <a:pt x="22" y="0"/>
                    </a:lnTo>
                    <a:lnTo>
                      <a:pt x="0" y="23"/>
                    </a:lnTo>
                    <a:lnTo>
                      <a:pt x="367" y="435"/>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2" name=""/>
              <p:cNvSpPr/>
              <p:nvPr/>
            </p:nvSpPr>
            <p:spPr>
              <a:xfrm>
                <a:off x="6305400" y="3513240"/>
                <a:ext cx="214560" cy="214200"/>
              </a:xfrm>
              <a:custGeom>
                <a:avLst/>
                <a:gdLst/>
                <a:ahLst/>
                <a:rect l="l" t="t" r="r" b="b"/>
                <a:pathLst>
                  <a:path w="135" h="135">
                    <a:moveTo>
                      <a:pt x="0" y="82"/>
                    </a:moveTo>
                    <a:lnTo>
                      <a:pt x="135" y="135"/>
                    </a:lnTo>
                    <a:lnTo>
                      <a:pt x="98" y="0"/>
                    </a:lnTo>
                    <a:lnTo>
                      <a:pt x="0" y="8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3" name=""/>
              <p:cNvSpPr/>
              <p:nvPr/>
            </p:nvSpPr>
            <p:spPr>
              <a:xfrm>
                <a:off x="5722920" y="2809800"/>
                <a:ext cx="214200" cy="214560"/>
              </a:xfrm>
              <a:custGeom>
                <a:avLst/>
                <a:gdLst/>
                <a:ahLst/>
                <a:rect l="l" t="t" r="r" b="b"/>
                <a:pathLst>
                  <a:path w="135" h="135">
                    <a:moveTo>
                      <a:pt x="135" y="53"/>
                    </a:moveTo>
                    <a:lnTo>
                      <a:pt x="0" y="0"/>
                    </a:lnTo>
                    <a:lnTo>
                      <a:pt x="37" y="135"/>
                    </a:lnTo>
                    <a:lnTo>
                      <a:pt x="135" y="53"/>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74" name=""/>
            <p:cNvSpPr/>
            <p:nvPr/>
          </p:nvSpPr>
          <p:spPr>
            <a:xfrm>
              <a:off x="6175440" y="2584440"/>
              <a:ext cx="1487520" cy="6904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5" name=""/>
            <p:cNvSpPr/>
            <p:nvPr/>
          </p:nvSpPr>
          <p:spPr>
            <a:xfrm>
              <a:off x="6485760" y="2643120"/>
              <a:ext cx="847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Bidirectional</a:t>
              </a:r>
              <a:endParaRPr b="0" lang="en-US" sz="1200" strike="noStrike" u="none">
                <a:solidFill>
                  <a:srgbClr val="000000"/>
                </a:solidFill>
                <a:effectLst/>
                <a:uFillTx/>
                <a:latin typeface="Times New Roman"/>
              </a:endParaRPr>
            </a:p>
          </p:txBody>
        </p:sp>
        <p:sp>
          <p:nvSpPr>
            <p:cNvPr id="476" name=""/>
            <p:cNvSpPr/>
            <p:nvPr/>
          </p:nvSpPr>
          <p:spPr>
            <a:xfrm>
              <a:off x="6633000" y="2833560"/>
              <a:ext cx="703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Constraint</a:t>
              </a:r>
              <a:endParaRPr b="0" lang="en-US" sz="1200" strike="noStrike" u="none">
                <a:solidFill>
                  <a:srgbClr val="000000"/>
                </a:solidFill>
                <a:effectLst/>
                <a:uFillTx/>
                <a:latin typeface="Times New Roman"/>
              </a:endParaRPr>
            </a:p>
          </p:txBody>
        </p:sp>
      </p:grpSp>
      <p:sp>
        <p:nvSpPr>
          <p:cNvPr id="477" name=""/>
          <p:cNvSpPr/>
          <p:nvPr/>
        </p:nvSpPr>
        <p:spPr>
          <a:xfrm>
            <a:off x="1438200" y="2139840"/>
            <a:ext cx="79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478" name=""/>
          <p:cNvSpPr/>
          <p:nvPr/>
        </p:nvSpPr>
        <p:spPr>
          <a:xfrm>
            <a:off x="1438200" y="2139840"/>
            <a:ext cx="79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479" name=""/>
          <p:cNvSpPr/>
          <p:nvPr/>
        </p:nvSpPr>
        <p:spPr>
          <a:xfrm>
            <a:off x="1446120" y="2139840"/>
            <a:ext cx="62722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480" name=""/>
          <p:cNvSpPr/>
          <p:nvPr/>
        </p:nvSpPr>
        <p:spPr>
          <a:xfrm>
            <a:off x="7718400" y="2139840"/>
            <a:ext cx="79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481" name=""/>
          <p:cNvSpPr/>
          <p:nvPr/>
        </p:nvSpPr>
        <p:spPr>
          <a:xfrm>
            <a:off x="7718400" y="2139840"/>
            <a:ext cx="79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482" name=""/>
          <p:cNvSpPr/>
          <p:nvPr/>
        </p:nvSpPr>
        <p:spPr>
          <a:xfrm>
            <a:off x="1438200" y="2146320"/>
            <a:ext cx="7920" cy="3168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3" name=""/>
          <p:cNvSpPr/>
          <p:nvPr/>
        </p:nvSpPr>
        <p:spPr>
          <a:xfrm>
            <a:off x="7718400" y="2146320"/>
            <a:ext cx="7920" cy="3168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4" name=""/>
          <p:cNvSpPr/>
          <p:nvPr/>
        </p:nvSpPr>
        <p:spPr>
          <a:xfrm>
            <a:off x="1438200" y="5315040"/>
            <a:ext cx="7920" cy="7920"/>
          </a:xfrm>
          <a:prstGeom prst="rect">
            <a:avLst/>
          </a:pr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85" name=""/>
          <p:cNvSpPr/>
          <p:nvPr/>
        </p:nvSpPr>
        <p:spPr>
          <a:xfrm>
            <a:off x="1438200" y="5315040"/>
            <a:ext cx="7920" cy="7920"/>
          </a:xfrm>
          <a:prstGeom prst="rect">
            <a:avLst/>
          </a:pr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86" name=""/>
          <p:cNvSpPr/>
          <p:nvPr/>
        </p:nvSpPr>
        <p:spPr>
          <a:xfrm>
            <a:off x="1446120" y="5315040"/>
            <a:ext cx="6272280" cy="7920"/>
          </a:xfrm>
          <a:prstGeom prst="rect">
            <a:avLst/>
          </a:pr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87" name=""/>
          <p:cNvSpPr/>
          <p:nvPr/>
        </p:nvSpPr>
        <p:spPr>
          <a:xfrm>
            <a:off x="7718400" y="5315040"/>
            <a:ext cx="7920" cy="7920"/>
          </a:xfrm>
          <a:prstGeom prst="rect">
            <a:avLst/>
          </a:pr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88" name=""/>
          <p:cNvSpPr/>
          <p:nvPr/>
        </p:nvSpPr>
        <p:spPr>
          <a:xfrm>
            <a:off x="7718400" y="5315040"/>
            <a:ext cx="7920" cy="7920"/>
          </a:xfrm>
          <a:prstGeom prst="rect">
            <a:avLst/>
          </a:prstGeom>
          <a:solidFill>
            <a:srgbClr val="000000"/>
          </a:solidFill>
          <a:ln w="0">
            <a:noFill/>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89"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C5BA06CD-0F46-4343-90B0-E3E394591462}"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0" name="PlaceHolder 1"/>
          <p:cNvSpPr>
            <a:spLocks noGrp="1"/>
          </p:cNvSpPr>
          <p:nvPr>
            <p:ph type="title"/>
          </p:nvPr>
        </p:nvSpPr>
        <p:spPr>
          <a:xfrm>
            <a:off x="698400" y="1900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Cournot line T4 constrained to 3700 MW bi-directional</a:t>
            </a:r>
            <a:endParaRPr b="0" lang="en-US" sz="3600" strike="noStrike" u="none">
              <a:solidFill>
                <a:srgbClr val="3333ff"/>
              </a:solidFill>
              <a:effectLst/>
              <a:uFillTx/>
              <a:latin typeface="Times New Roman"/>
            </a:endParaRPr>
          </a:p>
        </p:txBody>
      </p:sp>
      <p:sp>
        <p:nvSpPr>
          <p:cNvPr id="491"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492" name="" descr=""/>
          <p:cNvPicPr/>
          <p:nvPr/>
        </p:nvPicPr>
        <p:blipFill>
          <a:blip r:embed="rId1"/>
          <a:stretch/>
        </p:blipFill>
        <p:spPr>
          <a:xfrm>
            <a:off x="2349360" y="1535040"/>
            <a:ext cx="4427640" cy="4419720"/>
          </a:xfrm>
          <a:prstGeom prst="rect">
            <a:avLst/>
          </a:prstGeom>
          <a:noFill/>
          <a:ln w="0">
            <a:noFill/>
          </a:ln>
        </p:spPr>
      </p:pic>
      <p:sp>
        <p:nvSpPr>
          <p:cNvPr id="493" name=""/>
          <p:cNvSpPr/>
          <p:nvPr/>
        </p:nvSpPr>
        <p:spPr>
          <a:xfrm>
            <a:off x="2270160" y="5761080"/>
            <a:ext cx="1503360" cy="2318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3584520" y="5103720"/>
            <a:ext cx="4557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TXU</a:t>
            </a:r>
            <a:endParaRPr b="0" lang="en-US" sz="800" strike="noStrike" u="none">
              <a:solidFill>
                <a:srgbClr val="000000"/>
              </a:solidFill>
              <a:effectLst/>
              <a:uFillTx/>
              <a:latin typeface="Times New Roman"/>
            </a:endParaRPr>
          </a:p>
        </p:txBody>
      </p:sp>
      <p:sp>
        <p:nvSpPr>
          <p:cNvPr id="495" name=""/>
          <p:cNvSpPr/>
          <p:nvPr/>
        </p:nvSpPr>
        <p:spPr>
          <a:xfrm>
            <a:off x="2637000" y="2179800"/>
            <a:ext cx="668160" cy="301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BR</a:t>
            </a:r>
            <a:r>
              <a:rPr b="0" lang="en-US" sz="1200" strike="noStrike" u="none" baseline="-25000">
                <a:solidFill>
                  <a:srgbClr val="000000"/>
                </a:solidFill>
                <a:effectLst/>
                <a:uFillTx/>
                <a:latin typeface="Times New Roman"/>
              </a:rPr>
              <a:t>TXU</a:t>
            </a:r>
            <a:endParaRPr b="0" lang="en-US" sz="1200" strike="noStrike" u="none">
              <a:solidFill>
                <a:srgbClr val="000000"/>
              </a:solidFill>
              <a:effectLst/>
              <a:uFillTx/>
              <a:latin typeface="Times New Roman"/>
            </a:endParaRPr>
          </a:p>
        </p:txBody>
      </p:sp>
      <p:sp>
        <p:nvSpPr>
          <p:cNvPr id="496" name=""/>
          <p:cNvSpPr/>
          <p:nvPr/>
        </p:nvSpPr>
        <p:spPr>
          <a:xfrm>
            <a:off x="4903920" y="4086360"/>
            <a:ext cx="1382760" cy="301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BR</a:t>
            </a:r>
            <a:r>
              <a:rPr b="0" lang="en-US" sz="1200" strike="noStrike" u="none" baseline="-25000">
                <a:solidFill>
                  <a:srgbClr val="000000"/>
                </a:solidFill>
                <a:effectLst/>
                <a:uFillTx/>
                <a:latin typeface="Times New Roman"/>
              </a:rPr>
              <a:t>Reliant/CPSB</a:t>
            </a:r>
            <a:endParaRPr b="0" lang="en-US" sz="1200" strike="noStrike" u="none">
              <a:solidFill>
                <a:srgbClr val="000000"/>
              </a:solidFill>
              <a:effectLst/>
              <a:uFillTx/>
              <a:latin typeface="Times New Roman"/>
            </a:endParaRPr>
          </a:p>
        </p:txBody>
      </p:sp>
      <p:sp>
        <p:nvSpPr>
          <p:cNvPr id="497" name=""/>
          <p:cNvSpPr/>
          <p:nvPr/>
        </p:nvSpPr>
        <p:spPr>
          <a:xfrm flipH="1" flipV="1">
            <a:off x="4657320" y="3976200"/>
            <a:ext cx="297000" cy="244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8" name=""/>
          <p:cNvSpPr/>
          <p:nvPr/>
        </p:nvSpPr>
        <p:spPr>
          <a:xfrm>
            <a:off x="3349800" y="2381400"/>
            <a:ext cx="923760" cy="137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9" name=""/>
          <p:cNvSpPr/>
          <p:nvPr/>
        </p:nvSpPr>
        <p:spPr>
          <a:xfrm>
            <a:off x="3349800" y="2381400"/>
            <a:ext cx="0" cy="10522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0" name=""/>
          <p:cNvSpPr/>
          <p:nvPr/>
        </p:nvSpPr>
        <p:spPr>
          <a:xfrm>
            <a:off x="3349800" y="3433680"/>
            <a:ext cx="500040" cy="235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1" name=""/>
          <p:cNvSpPr/>
          <p:nvPr/>
        </p:nvSpPr>
        <p:spPr>
          <a:xfrm>
            <a:off x="2725560" y="2768760"/>
            <a:ext cx="4557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AEP</a:t>
            </a:r>
            <a:endParaRPr b="0" lang="en-US" sz="8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3A38BDAB-756C-491A-B55E-89641B11A6F2}"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Cournot line T4 constrained bi-directional</a:t>
            </a:r>
            <a:endParaRPr b="0" lang="en-US" sz="3600" strike="noStrike" u="none">
              <a:solidFill>
                <a:srgbClr val="3333ff"/>
              </a:solidFill>
              <a:effectLst/>
              <a:uFillTx/>
              <a:latin typeface="Times New Roman"/>
            </a:endParaRPr>
          </a:p>
        </p:txBody>
      </p:sp>
      <p:sp>
        <p:nvSpPr>
          <p:cNvPr id="503" name=""/>
          <p:cNvSpPr/>
          <p:nvPr/>
        </p:nvSpPr>
        <p:spPr>
          <a:xfrm>
            <a:off x="1092240" y="2247840"/>
            <a:ext cx="7010280" cy="303516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Results of transmission constrained case is that a pure strategy Cournot equilibrium is likely not to exist at the actual operating limit of the North to South constraint.</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Extrapolating from the previous 3 bus model, a Stackelberg equilibrium could potentially exist given that there are clear market leaders in ERCOT zones.</a:t>
            </a:r>
            <a:endParaRPr b="0" lang="en-US" sz="2400" strike="noStrike" u="none">
              <a:solidFill>
                <a:srgbClr val="000000"/>
              </a:solidFill>
              <a:effectLst/>
              <a:uFillTx/>
              <a:latin typeface="Times New Roman"/>
            </a:endParaRPr>
          </a:p>
        </p:txBody>
      </p:sp>
      <p:sp>
        <p:nvSpPr>
          <p:cNvPr id="504"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05BA7242-1808-4971-BBB3-3955ADE6CFF6}"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5" name="PlaceHolder 1"/>
          <p:cNvSpPr>
            <a:spLocks noGrp="1"/>
          </p:cNvSpPr>
          <p:nvPr>
            <p:ph type="title"/>
          </p:nvPr>
        </p:nvSpPr>
        <p:spPr>
          <a:xfrm>
            <a:off x="698400" y="2790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impact of new market entrants</a:t>
            </a:r>
            <a:endParaRPr b="0" lang="en-US" sz="3600" strike="noStrike" u="none">
              <a:solidFill>
                <a:srgbClr val="3333ff"/>
              </a:solidFill>
              <a:effectLst/>
              <a:uFillTx/>
              <a:latin typeface="Times New Roman"/>
            </a:endParaRPr>
          </a:p>
        </p:txBody>
      </p:sp>
      <p:sp>
        <p:nvSpPr>
          <p:cNvPr id="506" name=""/>
          <p:cNvSpPr/>
          <p:nvPr/>
        </p:nvSpPr>
        <p:spPr>
          <a:xfrm>
            <a:off x="1244520" y="2031840"/>
            <a:ext cx="7378920" cy="3544200"/>
          </a:xfrm>
          <a:prstGeom prst="rect">
            <a:avLst/>
          </a:prstGeom>
          <a:noFill/>
          <a:ln w="0">
            <a:noFill/>
          </a:ln>
        </p:spPr>
        <p:style>
          <a:lnRef idx="0"/>
          <a:fillRef idx="0"/>
          <a:effectRef idx="0"/>
          <a:fontRef idx="minor"/>
        </p:style>
        <p:txBody>
          <a:bodyPr lIns="90000" rIns="90000" tIns="46800" bIns="46800" anchor="t">
            <a:spAutoFit/>
          </a:bodyPr>
          <a:p>
            <a:pPr>
              <a:spcBef>
                <a:spcPts val="17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800" strike="noStrike" u="none">
                <a:solidFill>
                  <a:srgbClr val="000000"/>
                </a:solidFill>
                <a:effectLst/>
                <a:uFillTx/>
                <a:latin typeface="Times New Roman"/>
              </a:rPr>
              <a:t>California, no new capacity added</a:t>
            </a:r>
            <a:endParaRPr b="0" lang="en-US" sz="2800" strike="noStrike" u="none">
              <a:solidFill>
                <a:srgbClr val="000000"/>
              </a:solidFill>
              <a:effectLst/>
              <a:uFillTx/>
              <a:latin typeface="Times New Roman"/>
            </a:endParaRPr>
          </a:p>
          <a:p>
            <a:pPr>
              <a:spcBef>
                <a:spcPts val="17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Will new entrants add discipline to market to reduce potential market power?</a:t>
            </a:r>
            <a:endParaRPr b="0" lang="en-US" sz="2800" strike="noStrike" u="none">
              <a:solidFill>
                <a:srgbClr val="000000"/>
              </a:solidFill>
              <a:effectLst/>
              <a:uFillTx/>
              <a:latin typeface="Times New Roman"/>
            </a:endParaRPr>
          </a:p>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18,000 MW of new generation announced.</a:t>
            </a:r>
            <a:endParaRPr b="0" lang="en-US" sz="2800" strike="noStrike" u="none">
              <a:solidFill>
                <a:srgbClr val="000000"/>
              </a:solidFill>
              <a:effectLst/>
              <a:uFillTx/>
              <a:latin typeface="Times New Roman"/>
            </a:endParaRPr>
          </a:p>
          <a:p>
            <a:pPr lvl="1" marL="457200">
              <a:lnSpc>
                <a:spcPct val="100000"/>
              </a:lnSpc>
              <a:spcBef>
                <a:spcPts val="17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Study 10%, 20%, 40%, 60%, 80% and 100% </a:t>
            </a:r>
            <a:endParaRPr b="0" lang="en-US" sz="2800" strike="noStrike" u="none">
              <a:solidFill>
                <a:srgbClr val="000000"/>
              </a:solidFill>
              <a:effectLst/>
              <a:uFillTx/>
              <a:latin typeface="Times New Roman"/>
            </a:endParaRPr>
          </a:p>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
        <p:nvSpPr>
          <p:cNvPr id="507"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F8EA89CF-C8F8-489F-B9A3-800BE4949D98}"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ff"/>
                </a:solidFill>
                <a:effectLst/>
                <a:uFillTx/>
                <a:latin typeface="Times New Roman"/>
              </a:rPr>
              <a:t>ERCOT case study, impact of new market entrants, Cournot and competitive price scenario comparison,</a:t>
            </a:r>
            <a:br>
              <a:rPr sz="3200"/>
            </a:br>
            <a:r>
              <a:rPr b="0" lang="en-US" sz="3200" strike="noStrike" u="none">
                <a:solidFill>
                  <a:srgbClr val="3333ff"/>
                </a:solidFill>
                <a:effectLst/>
                <a:uFillTx/>
                <a:latin typeface="Times New Roman"/>
              </a:rPr>
              <a:t> transmission unconstrained</a:t>
            </a:r>
            <a:endParaRPr b="0" lang="en-US" sz="3200" strike="noStrike" u="none">
              <a:solidFill>
                <a:srgbClr val="3333ff"/>
              </a:solidFill>
              <a:effectLst/>
              <a:uFillTx/>
              <a:latin typeface="Times New Roman"/>
            </a:endParaRPr>
          </a:p>
        </p:txBody>
      </p:sp>
      <p:sp>
        <p:nvSpPr>
          <p:cNvPr id="509" name=""/>
          <p:cNvSpPr/>
          <p:nvPr/>
        </p:nvSpPr>
        <p:spPr>
          <a:xfrm>
            <a:off x="2968560" y="2822400"/>
            <a:ext cx="6480" cy="5040"/>
          </a:xfrm>
          <a:prstGeom prst="rect">
            <a:avLst/>
          </a:pr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510" name=""/>
          <p:cNvSpPr/>
          <p:nvPr/>
        </p:nvSpPr>
        <p:spPr>
          <a:xfrm>
            <a:off x="2968560" y="2822400"/>
            <a:ext cx="6480" cy="5040"/>
          </a:xfrm>
          <a:prstGeom prst="rect">
            <a:avLst/>
          </a:pr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511" name=""/>
          <p:cNvSpPr/>
          <p:nvPr/>
        </p:nvSpPr>
        <p:spPr>
          <a:xfrm>
            <a:off x="6473880" y="2822400"/>
            <a:ext cx="6120" cy="5040"/>
          </a:xfrm>
          <a:prstGeom prst="rect">
            <a:avLst/>
          </a:pr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512" name=""/>
          <p:cNvSpPr/>
          <p:nvPr/>
        </p:nvSpPr>
        <p:spPr>
          <a:xfrm>
            <a:off x="6473880" y="2822400"/>
            <a:ext cx="6120" cy="5040"/>
          </a:xfrm>
          <a:prstGeom prst="rect">
            <a:avLst/>
          </a:prstGeom>
          <a:solidFill>
            <a:srgbClr val="000000"/>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513" name=""/>
          <p:cNvSpPr/>
          <p:nvPr/>
        </p:nvSpPr>
        <p:spPr>
          <a:xfrm>
            <a:off x="2968560" y="3949560"/>
            <a:ext cx="64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14" name=""/>
          <p:cNvSpPr/>
          <p:nvPr/>
        </p:nvSpPr>
        <p:spPr>
          <a:xfrm>
            <a:off x="2968560" y="3949560"/>
            <a:ext cx="64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15" name=""/>
          <p:cNvSpPr/>
          <p:nvPr/>
        </p:nvSpPr>
        <p:spPr>
          <a:xfrm>
            <a:off x="6473880" y="3949560"/>
            <a:ext cx="61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16" name=""/>
          <p:cNvSpPr/>
          <p:nvPr/>
        </p:nvSpPr>
        <p:spPr>
          <a:xfrm>
            <a:off x="6473880" y="3949560"/>
            <a:ext cx="61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17" name=""/>
          <p:cNvSpPr/>
          <p:nvPr/>
        </p:nvSpPr>
        <p:spPr>
          <a:xfrm>
            <a:off x="3267000" y="5958000"/>
            <a:ext cx="205596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Peak load only</a:t>
            </a:r>
            <a:endParaRPr b="0" lang="en-US" sz="2400" strike="noStrike" u="none">
              <a:solidFill>
                <a:srgbClr val="000000"/>
              </a:solidFill>
              <a:effectLst/>
              <a:uFillTx/>
              <a:latin typeface="Times New Roman"/>
            </a:endParaRPr>
          </a:p>
        </p:txBody>
      </p:sp>
      <p:sp>
        <p:nvSpPr>
          <p:cNvPr id="518"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519" name="" descr=""/>
          <p:cNvPicPr/>
          <p:nvPr/>
        </p:nvPicPr>
        <p:blipFill>
          <a:blip r:embed="rId1"/>
          <a:stretch/>
        </p:blipFill>
        <p:spPr>
          <a:xfrm>
            <a:off x="1158840" y="2203560"/>
            <a:ext cx="6499440" cy="3813120"/>
          </a:xfrm>
          <a:prstGeom prst="rect">
            <a:avLst/>
          </a:prstGeom>
          <a:noFill/>
          <a:ln w="0">
            <a:noFill/>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840982A8-FAAA-4D98-9531-E629C2D9AAED}"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0" name="PlaceHolder 1"/>
          <p:cNvSpPr>
            <a:spLocks noGrp="1"/>
          </p:cNvSpPr>
          <p:nvPr>
            <p:ph type="title"/>
          </p:nvPr>
        </p:nvSpPr>
        <p:spPr>
          <a:xfrm>
            <a:off x="698400" y="3427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ERCOT case study, impact of new market entrants, non-peak analysis</a:t>
            </a:r>
            <a:endParaRPr b="0" lang="en-US" sz="3600" strike="noStrike" u="none">
              <a:solidFill>
                <a:srgbClr val="3333ff"/>
              </a:solidFill>
              <a:effectLst/>
              <a:uFillTx/>
              <a:latin typeface="Times New Roman"/>
            </a:endParaRPr>
          </a:p>
        </p:txBody>
      </p:sp>
      <p:sp>
        <p:nvSpPr>
          <p:cNvPr id="521" name=""/>
          <p:cNvSpPr/>
          <p:nvPr/>
        </p:nvSpPr>
        <p:spPr>
          <a:xfrm>
            <a:off x="1816200" y="1701720"/>
            <a:ext cx="5727600" cy="433800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10% of announced new entrant capacity</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20% of announced new entrant capacity</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40% of announced new entrant capacity</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Solution presents a dichotomy, new entrants reduce prices both competitively and strategically but over 42% announced capacity fail to make profit annually</a:t>
            </a:r>
            <a:endParaRPr b="0" lang="en-US" sz="2400" strike="noStrike" u="none">
              <a:solidFill>
                <a:srgbClr val="000000"/>
              </a:solidFill>
              <a:effectLst/>
              <a:uFillTx/>
              <a:latin typeface="Times New Roman"/>
            </a:endParaRPr>
          </a:p>
          <a:p>
            <a:pPr lvl="1" marL="457200">
              <a:lnSpc>
                <a:spcPct val="10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2"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B04B6AA4-C9F0-4668-BC76-5EDC95047447}"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Percent of load and hours</a:t>
            </a:r>
            <a:endParaRPr b="0" lang="en-US" sz="3600" strike="noStrike" u="none">
              <a:solidFill>
                <a:srgbClr val="3333ff"/>
              </a:solidFill>
              <a:effectLst/>
              <a:uFillTx/>
              <a:latin typeface="Times New Roman"/>
            </a:endParaRPr>
          </a:p>
        </p:txBody>
      </p:sp>
      <p:pic>
        <p:nvPicPr>
          <p:cNvPr id="524" name="" descr=""/>
          <p:cNvPicPr/>
          <p:nvPr/>
        </p:nvPicPr>
        <p:blipFill>
          <a:blip r:embed="rId1"/>
          <a:stretch/>
        </p:blipFill>
        <p:spPr>
          <a:xfrm>
            <a:off x="1504800" y="2338560"/>
            <a:ext cx="6015240" cy="2328840"/>
          </a:xfrm>
          <a:prstGeom prst="rect">
            <a:avLst/>
          </a:prstGeom>
          <a:noFill/>
          <a:ln w="0">
            <a:noFill/>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2166D144-451B-4482-8303-07EAE387B64A}"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Introduction and Background</a:t>
            </a:r>
            <a:endParaRPr b="0" lang="en-US" sz="3600" strike="noStrike" u="none">
              <a:solidFill>
                <a:srgbClr val="3333ff"/>
              </a:solidFill>
              <a:effectLst/>
              <a:uFillTx/>
              <a:latin typeface="Times New Roman"/>
            </a:endParaRPr>
          </a:p>
        </p:txBody>
      </p:sp>
      <p:sp>
        <p:nvSpPr>
          <p:cNvPr id="25"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44045777-239F-45CE-B5CC-CF20A7314C8C}"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5" name="PlaceHolder 1"/>
          <p:cNvSpPr>
            <a:spLocks noGrp="1"/>
          </p:cNvSpPr>
          <p:nvPr>
            <p:ph type="title"/>
          </p:nvPr>
        </p:nvSpPr>
        <p:spPr>
          <a:xfrm>
            <a:off x="660240" y="409680"/>
            <a:ext cx="7772400" cy="876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Sample cost curves </a:t>
            </a:r>
            <a:endParaRPr b="0" lang="en-US" sz="3600" strike="noStrike" u="none">
              <a:solidFill>
                <a:srgbClr val="3333ff"/>
              </a:solidFill>
              <a:effectLst/>
              <a:uFillTx/>
              <a:latin typeface="Times New Roman"/>
            </a:endParaRPr>
          </a:p>
        </p:txBody>
      </p:sp>
      <p:pic>
        <p:nvPicPr>
          <p:cNvPr id="526" name="" descr=""/>
          <p:cNvPicPr/>
          <p:nvPr/>
        </p:nvPicPr>
        <p:blipFill>
          <a:blip r:embed="rId1"/>
          <a:stretch/>
        </p:blipFill>
        <p:spPr>
          <a:xfrm>
            <a:off x="826920" y="1403280"/>
            <a:ext cx="7467840" cy="4381560"/>
          </a:xfrm>
          <a:prstGeom prst="rect">
            <a:avLst/>
          </a:prstGeom>
          <a:noFill/>
          <a:ln w="0">
            <a:noFill/>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E135BACB-5B2E-4AA6-96AC-4A02C30C270C}"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7" name="PlaceHolder 1"/>
          <p:cNvSpPr>
            <a:spLocks noGrp="1"/>
          </p:cNvSpPr>
          <p:nvPr>
            <p:ph type="title"/>
          </p:nvPr>
        </p:nvSpPr>
        <p:spPr>
          <a:xfrm>
            <a:off x="627120" y="2934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Comparison of Cournot across load ranges</a:t>
            </a:r>
            <a:endParaRPr b="0" lang="en-US" sz="3600" strike="noStrike" u="none">
              <a:solidFill>
                <a:srgbClr val="3333ff"/>
              </a:solidFill>
              <a:effectLst/>
              <a:uFillTx/>
              <a:latin typeface="Times New Roman"/>
            </a:endParaRPr>
          </a:p>
        </p:txBody>
      </p:sp>
      <p:sp>
        <p:nvSpPr>
          <p:cNvPr id="528" name=""/>
          <p:cNvSpPr/>
          <p:nvPr/>
        </p:nvSpPr>
        <p:spPr>
          <a:xfrm>
            <a:off x="3600360" y="1628640"/>
            <a:ext cx="179568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Price Comparison</a:t>
            </a:r>
            <a:endParaRPr b="0" lang="en-US" sz="1600" strike="noStrike" u="none">
              <a:solidFill>
                <a:srgbClr val="000000"/>
              </a:solidFill>
              <a:effectLst/>
              <a:uFillTx/>
              <a:latin typeface="Times New Roman"/>
            </a:endParaRPr>
          </a:p>
        </p:txBody>
      </p:sp>
      <p:sp>
        <p:nvSpPr>
          <p:cNvPr id="529" name=""/>
          <p:cNvSpPr/>
          <p:nvPr/>
        </p:nvSpPr>
        <p:spPr>
          <a:xfrm>
            <a:off x="1106640" y="3976560"/>
            <a:ext cx="73483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Annual % Profit Comparison compared to competitive solution as a baseline</a:t>
            </a:r>
            <a:endParaRPr b="0" lang="en-US" sz="1600" strike="noStrike" u="none">
              <a:solidFill>
                <a:srgbClr val="000000"/>
              </a:solidFill>
              <a:effectLst/>
              <a:uFillTx/>
              <a:latin typeface="Times New Roman"/>
            </a:endParaRPr>
          </a:p>
        </p:txBody>
      </p:sp>
      <p:pic>
        <p:nvPicPr>
          <p:cNvPr id="530" name="" descr=""/>
          <p:cNvPicPr/>
          <p:nvPr/>
        </p:nvPicPr>
        <p:blipFill>
          <a:blip r:embed="rId1"/>
          <a:stretch/>
        </p:blipFill>
        <p:spPr>
          <a:xfrm>
            <a:off x="471600" y="1968480"/>
            <a:ext cx="8016840" cy="1677960"/>
          </a:xfrm>
          <a:prstGeom prst="rect">
            <a:avLst/>
          </a:prstGeom>
          <a:noFill/>
          <a:ln w="0">
            <a:noFill/>
          </a:ln>
        </p:spPr>
      </p:pic>
      <p:pic>
        <p:nvPicPr>
          <p:cNvPr id="531" name="" descr=""/>
          <p:cNvPicPr/>
          <p:nvPr/>
        </p:nvPicPr>
        <p:blipFill>
          <a:blip r:embed="rId2"/>
          <a:stretch/>
        </p:blipFill>
        <p:spPr>
          <a:xfrm>
            <a:off x="1204920" y="4336920"/>
            <a:ext cx="6462720" cy="1650960"/>
          </a:xfrm>
          <a:prstGeom prst="rect">
            <a:avLst/>
          </a:prstGeom>
          <a:noFill/>
          <a:ln w="0">
            <a:noFill/>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204C43E0-996B-41D5-AEEC-CD23A2F7A376}"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2" name="PlaceHolder 1"/>
          <p:cNvSpPr>
            <a:spLocks noGrp="1"/>
          </p:cNvSpPr>
          <p:nvPr>
            <p:ph type="title"/>
          </p:nvPr>
        </p:nvSpPr>
        <p:spPr>
          <a:xfrm>
            <a:off x="685800" y="4694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ff"/>
                </a:solidFill>
                <a:effectLst/>
                <a:uFillTx/>
                <a:latin typeface="Times New Roman"/>
              </a:rPr>
              <a:t>ERCOT case study, impact of new market entrants, Profit Comparison</a:t>
            </a:r>
            <a:endParaRPr b="0" lang="en-US" sz="3200" strike="noStrike" u="none">
              <a:solidFill>
                <a:srgbClr val="3333ff"/>
              </a:solidFill>
              <a:effectLst/>
              <a:uFillTx/>
              <a:latin typeface="Times New Roman"/>
            </a:endParaRPr>
          </a:p>
        </p:txBody>
      </p:sp>
      <p:sp>
        <p:nvSpPr>
          <p:cNvPr id="533" name=""/>
          <p:cNvSpPr/>
          <p:nvPr/>
        </p:nvSpPr>
        <p:spPr>
          <a:xfrm>
            <a:off x="401760" y="1990800"/>
            <a:ext cx="1539720" cy="413244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Single plant profitable</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Above </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 announced capacity is not profitable</a:t>
            </a:r>
            <a:endParaRPr b="0" lang="en-US" sz="2400" strike="noStrike" u="none">
              <a:solidFill>
                <a:srgbClr val="000000"/>
              </a:solidFill>
              <a:effectLst/>
              <a:uFillTx/>
              <a:latin typeface="Times New Roman"/>
            </a:endParaRPr>
          </a:p>
        </p:txBody>
      </p:sp>
      <p:sp>
        <p:nvSpPr>
          <p:cNvPr id="534"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aphicFrame>
        <p:nvGraphicFramePr>
          <p:cNvPr id="535" name=""/>
          <p:cNvGraphicFramePr/>
          <p:nvPr/>
        </p:nvGraphicFramePr>
        <p:xfrm>
          <a:off x="2039760" y="1817640"/>
          <a:ext cx="6820200" cy="3799080"/>
        </p:xfrm>
        <a:graphic>
          <a:graphicData uri="http://schemas.openxmlformats.org/presentationml/2006/ole">
            <p:oleObj progId="Excel.Sheet.12" r:id="rId1" spid="">
              <p:embed/>
              <p:pic>
                <p:nvPicPr>
                  <p:cNvPr id="536" name="" descr=""/>
                  <p:cNvPicPr/>
                  <p:nvPr/>
                </p:nvPicPr>
                <p:blipFill>
                  <a:blip r:embed="rId2"/>
                  <a:stretch/>
                </p:blipFill>
                <p:spPr>
                  <a:xfrm>
                    <a:off x="2039760" y="1817640"/>
                    <a:ext cx="6820200" cy="3799080"/>
                  </a:xfrm>
                  <a:prstGeom prst="rect">
                    <a:avLst/>
                  </a:prstGeom>
                  <a:noFill/>
                  <a:ln w="0">
                    <a:noFill/>
                  </a:ln>
                </p:spPr>
              </p:pic>
            </p:oleObj>
          </a:graphicData>
        </a:graphic>
      </p:graphicFrame>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E728CA9B-5D97-42C8-A457-40281E9DC16B}"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7" name="PlaceHolder 1"/>
          <p:cNvSpPr>
            <a:spLocks noGrp="1"/>
          </p:cNvSpPr>
          <p:nvPr>
            <p:ph type="title"/>
          </p:nvPr>
        </p:nvSpPr>
        <p:spPr>
          <a:xfrm>
            <a:off x="673200" y="17748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ff"/>
                </a:solidFill>
                <a:effectLst/>
                <a:uFillTx/>
                <a:latin typeface="Times New Roman"/>
              </a:rPr>
              <a:t>ERCOT Case Study Summary Remarks</a:t>
            </a:r>
            <a:endParaRPr b="0" lang="en-US" sz="3200" strike="noStrike" u="none">
              <a:solidFill>
                <a:srgbClr val="3333ff"/>
              </a:solidFill>
              <a:effectLst/>
              <a:uFillTx/>
              <a:latin typeface="Times New Roman"/>
            </a:endParaRPr>
          </a:p>
        </p:txBody>
      </p:sp>
      <p:sp>
        <p:nvSpPr>
          <p:cNvPr id="538" name=""/>
          <p:cNvSpPr/>
          <p:nvPr/>
        </p:nvSpPr>
        <p:spPr>
          <a:xfrm>
            <a:off x="1079640" y="965160"/>
            <a:ext cx="6832440" cy="542016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Equivalent model has numerically shown that with no constraints, strategic behavior is possible.</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Because of zone definitions in ERCOT, the lack of a pure strategy Cournot equilibrium does not rule out the possibility of a Stackelberg equilibrium.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Stranded cost can potentially create an uneven playing field between incumbents and entrants, perplexing regulators and legislators alike. Competing goals to encourage new entry to reduce cost and strategic behavior but trade off profit.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large amount of new entry could potentially reduce the difference between the competitive and strategic price.</a:t>
            </a:r>
            <a:endParaRPr b="0" lang="en-US" sz="2400" strike="noStrike" u="none">
              <a:solidFill>
                <a:srgbClr val="000000"/>
              </a:solidFill>
              <a:effectLst/>
              <a:uFillTx/>
              <a:latin typeface="Times New Roman"/>
            </a:endParaRPr>
          </a:p>
        </p:txBody>
      </p:sp>
      <p:sp>
        <p:nvSpPr>
          <p:cNvPr id="539"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028457DA-E0F8-435F-838C-178ED56BD459}"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Historical ERCOT Prices Compared to Houston Ship Channel</a:t>
            </a:r>
            <a:endParaRPr b="0" lang="en-US" sz="3600" strike="noStrike" u="none">
              <a:solidFill>
                <a:srgbClr val="3333ff"/>
              </a:solidFill>
              <a:effectLst/>
              <a:uFillTx/>
              <a:latin typeface="Times New Roman"/>
            </a:endParaRPr>
          </a:p>
        </p:txBody>
      </p:sp>
      <p:pic>
        <p:nvPicPr>
          <p:cNvPr id="541" name="" descr=""/>
          <p:cNvPicPr/>
          <p:nvPr/>
        </p:nvPicPr>
        <p:blipFill>
          <a:blip r:embed="rId1"/>
          <a:stretch/>
        </p:blipFill>
        <p:spPr>
          <a:xfrm>
            <a:off x="790560" y="1895400"/>
            <a:ext cx="7513560" cy="4208400"/>
          </a:xfrm>
          <a:prstGeom prst="rect">
            <a:avLst/>
          </a:prstGeom>
          <a:noFill/>
          <a:ln w="0">
            <a:noFill/>
          </a:ln>
        </p:spPr>
      </p:pic>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B9FCE9FC-0A82-4982-8FFB-05273F33632D}"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2" name="PlaceHolder 1"/>
          <p:cNvSpPr>
            <a:spLocks noGrp="1"/>
          </p:cNvSpPr>
          <p:nvPr>
            <p:ph type="title"/>
          </p:nvPr>
        </p:nvSpPr>
        <p:spPr>
          <a:xfrm>
            <a:off x="685800" y="2286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ff"/>
                </a:solidFill>
                <a:effectLst/>
                <a:uFillTx/>
                <a:latin typeface="Times New Roman"/>
              </a:rPr>
              <a:t>Key Literature</a:t>
            </a:r>
            <a:endParaRPr b="0" lang="en-US" sz="3200" strike="noStrike" u="none">
              <a:solidFill>
                <a:srgbClr val="3333ff"/>
              </a:solidFill>
              <a:effectLst/>
              <a:uFillTx/>
              <a:latin typeface="Times New Roman"/>
            </a:endParaRPr>
          </a:p>
        </p:txBody>
      </p:sp>
      <p:sp>
        <p:nvSpPr>
          <p:cNvPr id="543" name="PlaceHolder 2"/>
          <p:cNvSpPr>
            <a:spLocks noGrp="1"/>
          </p:cNvSpPr>
          <p:nvPr>
            <p:ph/>
          </p:nvPr>
        </p:nvSpPr>
        <p:spPr>
          <a:xfrm>
            <a:off x="838080" y="1219320"/>
            <a:ext cx="7772400" cy="487656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Borenstein, Bushnell and Stoft</a:t>
            </a:r>
            <a:r>
              <a:rPr b="0" lang="en-US" sz="2800" strike="noStrike" u="none">
                <a:solidFill>
                  <a:srgbClr val="000000"/>
                </a:solidFill>
                <a:effectLst/>
                <a:uFillTx/>
                <a:latin typeface="Times New Roman"/>
              </a:rPr>
              <a:t> (1997) </a:t>
            </a:r>
            <a:endParaRPr b="0" lang="en-US" sz="28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Two utility duopoly system using Cournot. </a:t>
            </a:r>
            <a:endParaRPr b="0" lang="en-US" sz="25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California electricity market based on a duopoly.</a:t>
            </a:r>
            <a:endParaRPr b="0" lang="en-US" sz="25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Conclusion: generator limit output can potentially  create congestion</a:t>
            </a:r>
            <a:endParaRPr b="0" lang="en-US" sz="25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Younes and Ilic</a:t>
            </a:r>
            <a:r>
              <a:rPr b="0" lang="en-US" sz="2800" strike="noStrike" u="none">
                <a:solidFill>
                  <a:srgbClr val="000000"/>
                </a:solidFill>
                <a:effectLst/>
                <a:uFillTx/>
                <a:latin typeface="Times New Roman"/>
              </a:rPr>
              <a:t> (1998)</a:t>
            </a:r>
            <a:endParaRPr b="0" lang="en-US" sz="28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Cournot, Bertrand, and supply functions.</a:t>
            </a:r>
            <a:endParaRPr b="0" lang="en-US" sz="2500" strike="noStrike" u="none">
              <a:solidFill>
                <a:srgbClr val="000000"/>
              </a:solidFill>
              <a:effectLst/>
              <a:uFillTx/>
              <a:latin typeface="Times New Roman"/>
            </a:endParaRPr>
          </a:p>
          <a:p>
            <a:pPr lvl="1" marL="743040" indent="-285840">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Conclusion:  transmission line congestion creates sub-markets that could encourage strategic behavior.  </a:t>
            </a:r>
            <a:endParaRPr b="0" lang="en-US" sz="25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p:txBody>
      </p:sp>
      <p:sp>
        <p:nvSpPr>
          <p:cNvPr id="544"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FE4F6748-8B59-4F41-9A2E-A96BABD2479E}"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5" name="PlaceHolder 1"/>
          <p:cNvSpPr>
            <a:spLocks noGrp="1"/>
          </p:cNvSpPr>
          <p:nvPr>
            <p:ph type="title"/>
          </p:nvPr>
        </p:nvSpPr>
        <p:spPr>
          <a:xfrm>
            <a:off x="685800" y="2286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ff"/>
                </a:solidFill>
                <a:effectLst/>
                <a:uFillTx/>
                <a:latin typeface="Times New Roman"/>
              </a:rPr>
              <a:t>Key Literature</a:t>
            </a:r>
            <a:endParaRPr b="0" lang="en-US" sz="3200" strike="noStrike" u="none">
              <a:solidFill>
                <a:srgbClr val="3333ff"/>
              </a:solidFill>
              <a:effectLst/>
              <a:uFillTx/>
              <a:latin typeface="Times New Roman"/>
            </a:endParaRPr>
          </a:p>
        </p:txBody>
      </p:sp>
      <p:sp>
        <p:nvSpPr>
          <p:cNvPr id="546" name="PlaceHolder 2"/>
          <p:cNvSpPr>
            <a:spLocks noGrp="1"/>
          </p:cNvSpPr>
          <p:nvPr>
            <p:ph/>
          </p:nvPr>
        </p:nvSpPr>
        <p:spPr>
          <a:xfrm>
            <a:off x="838080" y="1219320"/>
            <a:ext cx="7772400" cy="487656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Stoft</a:t>
            </a:r>
            <a:r>
              <a:rPr b="0" lang="en-US" sz="2800" strike="noStrike" u="none">
                <a:solidFill>
                  <a:srgbClr val="000000"/>
                </a:solidFill>
                <a:effectLst/>
                <a:uFillTx/>
                <a:latin typeface="Times New Roman"/>
              </a:rPr>
              <a:t> (1999)</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Demand curve that is limited by transmission.</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Economic profit function includes transmission congestion contracts (TCCs).  </a:t>
            </a:r>
            <a:endParaRPr b="0" lang="en-US" sz="24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800" strike="noStrike" u="none">
                <a:solidFill>
                  <a:srgbClr val="000000"/>
                </a:solidFill>
                <a:effectLst/>
                <a:uFillTx/>
                <a:latin typeface="Times New Roman"/>
              </a:rPr>
              <a:t>Transmission congestion contracts are financial instruments that represent tradable transmission rights and pay the owner the difference between two nodal prices. </a:t>
            </a:r>
            <a:endParaRPr b="0" lang="en-US" sz="1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i="1" lang="en-US" sz="2800" strike="noStrike" u="none">
                <a:solidFill>
                  <a:srgbClr val="000000"/>
                </a:solidFill>
                <a:effectLst/>
                <a:uFillTx/>
                <a:latin typeface="Times New Roman"/>
              </a:rPr>
              <a:t>Berry, Hobbs, Meroney, O’Neill and Stewart </a:t>
            </a:r>
            <a:r>
              <a:rPr b="0" lang="en-US" sz="2800" strike="noStrike" u="none">
                <a:solidFill>
                  <a:srgbClr val="000000"/>
                </a:solidFill>
                <a:effectLst/>
                <a:uFillTx/>
                <a:latin typeface="Times New Roman"/>
              </a:rPr>
              <a:t>(1999)</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Competitive and imperfectly competitive markets.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Focus: price and profit impacts to holders of TCCs. </a:t>
            </a: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7"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C28E7BB8-A594-4B5A-ABF2-A1B43FFBC14D}"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8" name="PlaceHolder 1"/>
          <p:cNvSpPr>
            <a:spLocks noGrp="1"/>
          </p:cNvSpPr>
          <p:nvPr>
            <p:ph type="title"/>
          </p:nvPr>
        </p:nvSpPr>
        <p:spPr>
          <a:xfrm>
            <a:off x="601560" y="2268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ff"/>
                </a:solidFill>
                <a:effectLst/>
                <a:uFillTx/>
                <a:latin typeface="Times New Roman"/>
              </a:rPr>
              <a:t>Key Literature</a:t>
            </a:r>
            <a:endParaRPr b="0" lang="en-US" sz="3200" strike="noStrike" u="none">
              <a:solidFill>
                <a:srgbClr val="3333ff"/>
              </a:solidFill>
              <a:effectLst/>
              <a:uFillTx/>
              <a:latin typeface="Times New Roman"/>
            </a:endParaRPr>
          </a:p>
        </p:txBody>
      </p:sp>
      <p:sp>
        <p:nvSpPr>
          <p:cNvPr id="549" name=""/>
          <p:cNvSpPr/>
          <p:nvPr/>
        </p:nvSpPr>
        <p:spPr>
          <a:xfrm>
            <a:off x="723960" y="1309680"/>
            <a:ext cx="7762680" cy="3020400"/>
          </a:xfrm>
          <a:prstGeom prst="rect">
            <a:avLst/>
          </a:prstGeom>
          <a:noFill/>
          <a:ln w="0">
            <a:noFill/>
          </a:ln>
        </p:spPr>
        <p:style>
          <a:lnRef idx="0"/>
          <a:fillRef idx="0"/>
          <a:effectRef idx="0"/>
          <a:fontRef idx="minor"/>
        </p:style>
        <p:txBody>
          <a:bodyPr lIns="90000" rIns="90000" tIns="46800" bIns="46800" anchor="t">
            <a:spAutoFit/>
          </a:bodyPr>
          <a:p>
            <a:pPr>
              <a:spcBef>
                <a:spcPts val="17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 Borenstein, Bushnell and Stoft</a:t>
            </a:r>
            <a:r>
              <a:rPr b="0" lang="en-US" sz="2800" strike="noStrike" u="none">
                <a:solidFill>
                  <a:srgbClr val="000000"/>
                </a:solidFill>
                <a:effectLst/>
                <a:uFillTx/>
                <a:latin typeface="Times New Roman"/>
              </a:rPr>
              <a:t> (1999) </a:t>
            </a:r>
            <a:endParaRPr b="0" lang="en-US" sz="2800" strike="noStrike" u="none">
              <a:solidFill>
                <a:srgbClr val="000000"/>
              </a:solidFill>
              <a:effectLst/>
              <a:uFillTx/>
              <a:latin typeface="Times New Roman"/>
            </a:endParaRPr>
          </a:p>
          <a:p>
            <a:pPr lvl="1" marL="457200">
              <a:lnSpc>
                <a:spcPct val="100000"/>
              </a:lnSpc>
              <a:spcBef>
                <a:spcPts val="1562"/>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 California electricity market modeled all generators with pipeline model (no loop flows)</a:t>
            </a:r>
            <a:endParaRPr b="0" lang="en-US" sz="2500" strike="noStrike" u="none">
              <a:solidFill>
                <a:srgbClr val="000000"/>
              </a:solidFill>
              <a:effectLst/>
              <a:uFillTx/>
              <a:latin typeface="Times New Roman"/>
            </a:endParaRPr>
          </a:p>
          <a:p>
            <a:pPr lvl="1" marL="457200">
              <a:lnSpc>
                <a:spcPct val="100000"/>
              </a:lnSpc>
              <a:spcBef>
                <a:spcPts val="1562"/>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 Conclusion: potential exists in California market for strategic behavior</a:t>
            </a:r>
            <a:endParaRPr b="0" lang="en-US" sz="2500" strike="noStrike" u="none">
              <a:solidFill>
                <a:srgbClr val="000000"/>
              </a:solidFill>
              <a:effectLst/>
              <a:uFillTx/>
              <a:latin typeface="Times New Roman"/>
            </a:endParaRPr>
          </a:p>
          <a:p>
            <a:pPr>
              <a:spcBef>
                <a:spcPts val="15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5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 Lance B. Cunningham, The University of Texas, Austin</a:t>
            </a:r>
          </a:p>
        </p:txBody>
      </p:sp>
      <p:sp>
        <p:nvSpPr>
          <p:cNvPr id="4" name="PlaceHolder 3"/>
          <p:cNvSpPr>
            <a:spLocks noGrp="1"/>
          </p:cNvSpPr>
          <p:nvPr>
            <p:ph type="sldNum" idx="2"/>
          </p:nvPr>
        </p:nvSpPr>
        <p:spPr/>
        <p:txBody>
          <a:bodyPr/>
          <a:p>
            <a:fld id="{6C39CDAC-B94B-44EE-91A8-B31A0A4E3051}" type="slidenum">
              <a:t>47</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Definition of Perfect Competition</a:t>
            </a:r>
            <a:endParaRPr b="0" lang="en-US" sz="3600" strike="noStrike" u="none">
              <a:solidFill>
                <a:srgbClr val="3333ff"/>
              </a:solidFill>
              <a:effectLst/>
              <a:uFillTx/>
              <a:latin typeface="Times New Roman"/>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Firms produce homogenous products</a:t>
            </a:r>
            <a:endParaRPr b="0" lang="en-US" sz="3000" strike="noStrike" u="none">
              <a:solidFill>
                <a:srgbClr val="000000"/>
              </a:solidFill>
              <a:effectLst/>
              <a:uFillTx/>
              <a:latin typeface="Times New Roman"/>
            </a:endParaRPr>
          </a:p>
          <a:p>
            <a:pPr marL="343080" indent="-34308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Divisible  </a:t>
            </a:r>
            <a:endParaRPr b="0" lang="en-US" sz="3000" strike="noStrike" u="none">
              <a:solidFill>
                <a:srgbClr val="000000"/>
              </a:solidFill>
              <a:effectLst/>
              <a:uFillTx/>
              <a:latin typeface="Times New Roman"/>
            </a:endParaRPr>
          </a:p>
          <a:p>
            <a:pPr marL="343080" indent="-34308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No barriers to entry or exit</a:t>
            </a:r>
            <a:endParaRPr b="0" lang="en-US" sz="3000" strike="noStrike" u="none">
              <a:solidFill>
                <a:srgbClr val="000000"/>
              </a:solidFill>
              <a:effectLst/>
              <a:uFillTx/>
              <a:latin typeface="Times New Roman"/>
            </a:endParaRPr>
          </a:p>
          <a:p>
            <a:pPr marL="343080" indent="-34308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Consumers have price information </a:t>
            </a:r>
            <a:endParaRPr b="0" lang="en-US" sz="3000" strike="noStrike" u="none">
              <a:solidFill>
                <a:srgbClr val="000000"/>
              </a:solidFill>
              <a:effectLst/>
              <a:uFillTx/>
              <a:latin typeface="Times New Roman"/>
            </a:endParaRPr>
          </a:p>
          <a:p>
            <a:pPr marL="343080" indent="-34308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Suppliers and consumers are price takers </a:t>
            </a:r>
            <a:endParaRPr b="0" lang="en-US" sz="3000" strike="noStrike" u="none">
              <a:solidFill>
                <a:srgbClr val="000000"/>
              </a:solidFill>
              <a:effectLst/>
              <a:uFillTx/>
              <a:latin typeface="Times New Roman"/>
            </a:endParaRPr>
          </a:p>
        </p:txBody>
      </p:sp>
      <p:sp>
        <p:nvSpPr>
          <p:cNvPr id="28"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65E48945-C8EA-44DF-9F80-93B98152F803}"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762120" y="3934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Monopoly Definition</a:t>
            </a:r>
            <a:endParaRPr b="0" lang="en-US" sz="3600" strike="noStrike" u="none">
              <a:solidFill>
                <a:srgbClr val="3333ff"/>
              </a:solidFill>
              <a:effectLst/>
              <a:uFillTx/>
              <a:latin typeface="Times New Roman"/>
            </a:endParaRPr>
          </a:p>
        </p:txBody>
      </p:sp>
      <p:sp>
        <p:nvSpPr>
          <p:cNvPr id="30" name="PlaceHolder 2"/>
          <p:cNvSpPr>
            <a:spLocks noGrp="1"/>
          </p:cNvSpPr>
          <p:nvPr>
            <p:ph/>
          </p:nvPr>
        </p:nvSpPr>
        <p:spPr>
          <a:xfrm>
            <a:off x="685800" y="1980720"/>
            <a:ext cx="7772400" cy="358164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Only one supplier</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Product has no close substitute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Set price above marginal cost</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31"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DA2BB130-20CD-4B15-8740-2A371F64DA64}"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Oligopoly Definition</a:t>
            </a:r>
            <a:br>
              <a:rPr sz="3600"/>
            </a:br>
            <a:r>
              <a:rPr b="0" lang="en-US" sz="2800" strike="noStrike" u="none">
                <a:solidFill>
                  <a:srgbClr val="3333ff"/>
                </a:solidFill>
                <a:effectLst/>
                <a:uFillTx/>
                <a:latin typeface="Times New Roman"/>
              </a:rPr>
              <a:t>(Imperfect Competition)</a:t>
            </a:r>
            <a:endParaRPr b="0" lang="en-US" sz="2800" strike="noStrike" u="none">
              <a:solidFill>
                <a:srgbClr val="3333ff"/>
              </a:solidFill>
              <a:effectLst/>
              <a:uFillTx/>
              <a:latin typeface="Times New Roman"/>
            </a:endParaRPr>
          </a:p>
        </p:txBody>
      </p:sp>
      <p:sp>
        <p:nvSpPr>
          <p:cNvPr id="33" name="PlaceHolder 2"/>
          <p:cNvSpPr>
            <a:spLocks noGrp="1"/>
          </p:cNvSpPr>
          <p:nvPr>
            <p:ph/>
          </p:nvPr>
        </p:nvSpPr>
        <p:spPr>
          <a:xfrm>
            <a:off x="825480" y="228600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Small number of firms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Act independently</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One firm’s actions impact all others</a:t>
            </a:r>
            <a:endParaRPr b="0" lang="en-US" sz="3200" strike="noStrike" u="none">
              <a:solidFill>
                <a:srgbClr val="000000"/>
              </a:solidFill>
              <a:effectLst/>
              <a:uFillTx/>
              <a:latin typeface="Times New Roman"/>
            </a:endParaRPr>
          </a:p>
        </p:txBody>
      </p:sp>
      <p:sp>
        <p:nvSpPr>
          <p:cNvPr id="34"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E4AB59C6-B444-40DC-A9F9-9BEE7C6B3713}"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76212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Oligopoly</a:t>
            </a:r>
            <a:endParaRPr b="0" lang="en-US" sz="3600" strike="noStrike" u="none">
              <a:solidFill>
                <a:srgbClr val="3333ff"/>
              </a:solidFill>
              <a:effectLst/>
              <a:uFillTx/>
              <a:latin typeface="Times New Roman"/>
            </a:endParaRPr>
          </a:p>
        </p:txBody>
      </p:sp>
      <p:sp>
        <p:nvSpPr>
          <p:cNvPr id="36" name="PlaceHolder 2"/>
          <p:cNvSpPr>
            <a:spLocks noGrp="1"/>
          </p:cNvSpPr>
          <p:nvPr>
            <p:ph/>
          </p:nvPr>
        </p:nvSpPr>
        <p:spPr>
          <a:xfrm>
            <a:off x="736560" y="2031480"/>
            <a:ext cx="7772400" cy="3264120"/>
          </a:xfrm>
          <a:prstGeom prst="rect">
            <a:avLst/>
          </a:prstGeom>
          <a:noFill/>
          <a:ln w="0">
            <a:noFill/>
          </a:ln>
        </p:spPr>
        <p:txBody>
          <a:bodyPr lIns="90000" rIns="90000" tIns="46800" bIns="46800" anchor="t">
            <a:normAutofit/>
          </a:bodyPr>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Cournot models the quantity as the strategic variable</a:t>
            </a:r>
            <a:endParaRPr b="0" lang="en-US" sz="2800" strike="noStrike" u="none">
              <a:solidFill>
                <a:srgbClr val="000000"/>
              </a:solidFill>
              <a:effectLst/>
              <a:uFillTx/>
              <a:latin typeface="Times New Roman"/>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p:txBody>
      </p:sp>
      <p:sp>
        <p:nvSpPr>
          <p:cNvPr id="37"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8B722B35-4CEF-4BA3-9446-4ED57BB26470}"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ff"/>
                </a:solidFill>
                <a:effectLst/>
                <a:uFillTx/>
                <a:latin typeface="Times New Roman"/>
              </a:rPr>
              <a:t>Definition of Market Power</a:t>
            </a:r>
            <a:endParaRPr b="0" lang="en-US" sz="3600" strike="noStrike" u="none">
              <a:solidFill>
                <a:srgbClr val="3333ff"/>
              </a:solidFill>
              <a:effectLst/>
              <a:uFillTx/>
              <a:latin typeface="Times New Roman"/>
            </a:endParaRPr>
          </a:p>
        </p:txBody>
      </p:sp>
      <p:sp>
        <p:nvSpPr>
          <p:cNvPr id="3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 company has sufficient ability to impact market price and thus is able to charge above marginal cost.    </a:t>
            </a:r>
            <a:endParaRPr b="0" lang="en-US" sz="2800" strike="noStrike" u="none">
              <a:solidFill>
                <a:srgbClr val="000000"/>
              </a:solidFill>
              <a:effectLst/>
              <a:uFillTx/>
              <a:latin typeface="Times New Roman"/>
            </a:endParaRPr>
          </a:p>
        </p:txBody>
      </p:sp>
      <p:sp>
        <p:nvSpPr>
          <p:cNvPr id="40" name=""/>
          <p:cNvSpPr/>
          <p:nvPr/>
        </p:nvSpPr>
        <p:spPr>
          <a:xfrm>
            <a:off x="4295880" y="301464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 Lance B. Cunningham, The University of Texas, Austin</a:t>
            </a:r>
          </a:p>
        </p:txBody>
      </p:sp>
      <p:sp>
        <p:nvSpPr>
          <p:cNvPr id="5" name="PlaceHolder 4"/>
          <p:cNvSpPr>
            <a:spLocks noGrp="1"/>
          </p:cNvSpPr>
          <p:nvPr>
            <p:ph type="sldNum" idx="2"/>
          </p:nvPr>
        </p:nvSpPr>
        <p:spPr/>
        <p:txBody>
          <a:bodyPr/>
          <a:p>
            <a:fld id="{F83B464C-6029-4D53-871F-225DF26BE6B0}"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4500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1999-08-11T23:48:05Z</dcterms:created>
  <dc:creator>Lance B. Cunningham</dc:creator>
  <dc:description/>
  <dc:language>en-US</dc:language>
  <cp:lastModifiedBy>lcunnin2</cp:lastModifiedBy>
  <cp:lastPrinted>2001-03-23T14:17:26Z</cp:lastPrinted>
  <dcterms:modified xsi:type="dcterms:W3CDTF">2001-07-25T13:07:35Z</dcterms:modified>
  <cp:revision>228</cp:revision>
  <dc:subject/>
  <dc:title>IEEE PES Summer Meeting 07 18 2001</dc:title>
</cp:coreProperties>
</file>