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emf" ContentType="image/x-emf"/>
  <Override PartName="/ppt/media/image7.wmf" ContentType="image/x-wmf"/>
  <Override PartName="/ppt/media/image6.wmf" ContentType="image/x-wmf"/>
  <Override PartName="/ppt/media/image8.emf" ContentType="image/x-emf"/>
  <Override PartName="/ppt/media/image9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0288588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Img"/>
          </p:nvPr>
        </p:nvSpPr>
        <p:spPr>
          <a:xfrm>
            <a:off x="2671920" y="522000"/>
            <a:ext cx="3938400" cy="26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8400" cy="2625480"/>
          </a:xfrm>
          <a:prstGeom prst="rect">
            <a:avLst/>
          </a:prstGeom>
          <a:ln w="0">
            <a:noFill/>
          </a:ln>
        </p:spPr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12920" y="1338120"/>
            <a:ext cx="949464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12920" y="1338120"/>
            <a:ext cx="949464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920" y="1338120"/>
            <a:ext cx="949464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image" Target="../media/image8.emf"/><Relationship Id="rId4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71120" y="3466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Risk Management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Petroleum Industry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542960" y="4724280"/>
            <a:ext cx="7274160" cy="1625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Zimin Lu  and  Alex Huang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2000 International Chinese Petroleum &amp; Petrochemical Technology Conference, Houston, Dec. 1-4, 2000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20955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422280" y="307080"/>
            <a:ext cx="9288360" cy="86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Hedging Production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Using Futures Contract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846000" y="1593720"/>
            <a:ext cx="8094960" cy="471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XYZ crude oil production in March,2001 is projected at 600 Bbl/day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volume=30*600=18,000 Bbl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March WTI futures is traded at $32/Bbl.  XYZ company is bearish. In order to lock in today’s (nice)  price, XYZ needs to enter a short position of 18 contract.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Suppose March crude oil ends up at $28/Bbl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from futures position = 32-28=$4/Bbl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from spot sale = $27.5 /Bbl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gain = 4+27.5 = $31.5 /Bbl  with hedging error = -0.5 $/Bbl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 rot="18900000">
            <a:off x="596520" y="28382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18900000">
            <a:off x="606600" y="1728360"/>
            <a:ext cx="1206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609480" y="465408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622440" y="533988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 rot="18900000">
            <a:off x="634680" y="600048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Options Pricing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934920" y="1239120"/>
            <a:ext cx="8399520" cy="357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option: gives the holder a right but not obligation to buy the underlying commodity at a fixed price.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option: give the holder a right but no obligation to sell the underlying commodity at a fixed price.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Black-Scholes Formula (73)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are securitized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8900000">
            <a:off x="698400" y="22791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695160" y="1360440"/>
            <a:ext cx="12096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723600" y="31557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723600" y="45399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90" name=""/>
              <p:cNvSpPr txBox="1"/>
              <p:nvPr/>
            </p:nvSpPr>
            <p:spPr>
              <a:xfrm>
                <a:off x="1295280" y="3503520"/>
                <a:ext cx="3132360" cy="885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rT</m:t>
                            </m:r>
                          </m:sup>
                        </m:sSup>
                        <m:r>
                          <m:t xml:space="preserve">E</m:t>
                        </m:r>
                        <m:r>
                          <m:t xml:space="preserve">(</m:t>
                        </m:r>
                        <m:r>
                          <m:rPr>
                            <m:lit/>
                            <m:nor/>
                          </m:rPr>
                          <m:t xml:space="preserve">max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K</m:t>
                        </m:r>
                        <m:r>
                          <m:t xml:space="preserve">,</m:t>
                        </m:r>
                        <m:r>
                          <m:t xml:space="preserve">0</m:t>
                        </m:r>
                        <m:r>
                          <m:t xml:space="preserve">)</m:t>
                        </m:r>
                        <m:r>
                          <m:t xml:space="preserve">)</m:t>
                        </m:r>
                      </m:e>
                      <m:e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qT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rT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90" name=""/>
              <p:cNvSpPr txBox="1"/>
              <p:nvPr/>
            </p:nvSpPr>
            <p:spPr>
              <a:xfrm>
                <a:off x="1295280" y="3503520"/>
                <a:ext cx="3132360" cy="8859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pic>
        <p:nvPicPr>
          <p:cNvPr id="91" name="" descr=""/>
          <p:cNvPicPr/>
          <p:nvPr/>
        </p:nvPicPr>
        <p:blipFill>
          <a:blip r:embed="rId2"/>
          <a:stretch/>
        </p:blipFill>
        <p:spPr>
          <a:xfrm>
            <a:off x="4489560" y="2730600"/>
            <a:ext cx="4324320" cy="359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Engineering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1049400" y="1284480"/>
            <a:ext cx="8399520" cy="38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covered call + long underlying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collar + long underlying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707760" y="1436400"/>
            <a:ext cx="1206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749160" y="41587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 flipV="1">
            <a:off x="3149640" y="2349360"/>
            <a:ext cx="1054080" cy="106704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 flipV="1">
            <a:off x="4216320" y="1942920"/>
            <a:ext cx="368280" cy="39348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241880" y="2349360"/>
            <a:ext cx="584280" cy="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2540160" y="3594240"/>
            <a:ext cx="2412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4203720" y="3441600"/>
            <a:ext cx="0" cy="11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3968640" y="366336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079960" y="6032520"/>
            <a:ext cx="2413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5778360" y="4711680"/>
            <a:ext cx="736920" cy="77472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6527880" y="4711680"/>
            <a:ext cx="457200" cy="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5333760" y="5511960"/>
            <a:ext cx="469800" cy="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6540480" y="4343040"/>
            <a:ext cx="317520" cy="3301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5524560" y="5524560"/>
            <a:ext cx="241200" cy="2538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5180040" y="3440520"/>
            <a:ext cx="98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Oil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7578000" y="5878800"/>
            <a:ext cx="1330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1409760" y="5562720"/>
            <a:ext cx="711000" cy="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2120760" y="5562720"/>
            <a:ext cx="355680" cy="48240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 flipH="1" flipV="1">
            <a:off x="1053720" y="5079600"/>
            <a:ext cx="343080" cy="46980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3162240" y="4927680"/>
            <a:ext cx="990720" cy="109224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2654280" y="528336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2819520" y="5092560"/>
            <a:ext cx="0" cy="3556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654280" y="5092560"/>
            <a:ext cx="304920" cy="36828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4330800" y="5435640"/>
            <a:ext cx="368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4330800" y="5638680"/>
            <a:ext cx="368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Monitoring: VAR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1023840" y="1369440"/>
            <a:ext cx="8209080" cy="11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at Risk is a statistical measure of risk exposure. VaR is the amount one expects to lose over a time horizon at a given confidence level.  For example, if one day VaR is $1.7m at 95% confidence level, it means that the company will have less than 5% chance to lose more than $1.7m in one day.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1" name=""/>
          <p:cNvGraphicFramePr/>
          <p:nvPr/>
        </p:nvGraphicFramePr>
        <p:xfrm>
          <a:off x="1973160" y="3409920"/>
          <a:ext cx="5524560" cy="2828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73160" y="3409920"/>
                    <a:ext cx="5524560" cy="282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mc:AlternateContent>
        <mc:Choice xmlns:a14="http://schemas.microsoft.com/office/drawing/2010/main" Requires="a14">
          <p:sp>
            <p:nvSpPr>
              <p:cNvPr id="123" name=""/>
              <p:cNvSpPr txBox="1"/>
              <p:nvPr/>
            </p:nvSpPr>
            <p:spPr>
              <a:xfrm>
                <a:off x="2552760" y="2368440"/>
                <a:ext cx="3898800" cy="1016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VaR</m:t>
                    </m:r>
                    <m:r>
                      <m:t xml:space="preserve">=</m:t>
                    </m:r>
                    <m:d>
                      <m:dPr>
                        <m:begChr m:val="{"/>
                        <m:endChr m:val="}"/>
                      </m:dPr>
                      <m:e>
                        <m:r>
                          <m:t xml:space="preserve">x</m:t>
                        </m:r>
                        <m:r>
                          <m:t xml:space="preserve">:</m:t>
                        </m:r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−</m:t>
                            </m:r>
                            <m:r>
                              <m:t xml:space="preserve">∞</m:t>
                            </m:r>
                          </m:sub>
                          <m:sup>
                            <m:r>
                              <m:t xml:space="preserve">x</m:t>
                            </m:r>
                          </m:sup>
                          <m:e>
                            <m:r>
                              <m:t xml:space="preserve">P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,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ds</m:t>
                            </m:r>
                          </m:e>
                        </m:nary>
                        <m:r>
                          <m:t xml:space="preserve">=</m:t>
                        </m:r>
                        <m:r>
                          <m:t xml:space="preserve">5</m:t>
                        </m:r>
                        <m:r>
                          <m:rPr>
                            <m:lit/>
                            <m:nor/>
                          </m:rPr>
                          <m:t xml:space="preserve">%</m:t>
                        </m:r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123" name=""/>
              <p:cNvSpPr txBox="1"/>
              <p:nvPr/>
            </p:nvSpPr>
            <p:spPr>
              <a:xfrm>
                <a:off x="2552760" y="2368440"/>
                <a:ext cx="3898800" cy="10162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960480" y="1561320"/>
            <a:ext cx="818352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3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 rot="18900000">
            <a:off x="685440" y="2393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 rot="18900000">
            <a:off x="685800" y="287604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 rot="18900000">
            <a:off x="662040" y="3315960"/>
            <a:ext cx="1364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893880" y="1339920"/>
            <a:ext cx="8480160" cy="39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internal quantitative consulting group advises Enron 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Derivatives pricing and assets 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and credit risk assessment and control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and broadband trading and marketing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business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markets support: weather derivatives, insurance, agriculture commodities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 and FX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rot="18900000">
            <a:off x="672840" y="3752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 rot="18900000">
            <a:off x="673200" y="424764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 rot="18900000">
            <a:off x="685440" y="49971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960480" y="1561320"/>
            <a:ext cx="818352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3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 rot="18900000">
            <a:off x="685440" y="234288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 rot="18900000">
            <a:off x="672840" y="31557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919080" y="1768680"/>
            <a:ext cx="8480520" cy="347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is essential to enhance an oil company’s bottom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Appropriate risk management policy enables an oil company to take business risks at its core competence while mitigating the market risks it does not want to bear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assessment and control rely heavily on quantitative financial modeling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 rot="18900000">
            <a:off x="698040" y="42098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" descr=""/>
          <p:cNvPicPr/>
          <p:nvPr/>
        </p:nvPicPr>
        <p:blipFill>
          <a:blip r:embed="rId1"/>
          <a:stretch/>
        </p:blipFill>
        <p:spPr>
          <a:xfrm>
            <a:off x="1320840" y="1746360"/>
            <a:ext cx="7277040" cy="466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" name=""/>
          <p:cNvSpPr/>
          <p:nvPr/>
        </p:nvSpPr>
        <p:spPr>
          <a:xfrm>
            <a:off x="1357200" y="344880"/>
            <a:ext cx="6540840" cy="11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Gas,Power,Broadband,and Endless Probabilities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A Business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781200" y="4844880"/>
            <a:ext cx="136440" cy="19872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1023840" y="1108800"/>
            <a:ext cx="8056800" cy="548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90000"/>
              </a:lnSpc>
              <a:spcBef>
                <a:spcPts val="46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oil company is vibrant and financially healthy only if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20000"/>
              </a:lnSpc>
              <a:spcBef>
                <a:spcPts val="46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 = Revenue - Cost  &gt; 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40000"/>
              </a:lnSpc>
              <a:spcBef>
                <a:spcPts val="46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= Fixed Cost + Variable Cost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4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Excellent job in engineering and technology leads to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cost in production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46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= Sale Price * Sale Volume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swings and demand shocks can make corporate earning volatile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6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806400" y="2571840"/>
            <a:ext cx="136440" cy="19836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620640" y="1768320"/>
          <a:ext cx="4375080" cy="3279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0640" y="1768320"/>
                    <a:ext cx="4375080" cy="327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" name=""/>
          <p:cNvGraphicFramePr/>
          <p:nvPr/>
        </p:nvGraphicFramePr>
        <p:xfrm>
          <a:off x="5192640" y="1768320"/>
          <a:ext cx="4415040" cy="3311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192640" y="1768320"/>
                    <a:ext cx="4415040" cy="331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3134520" y="658080"/>
            <a:ext cx="3546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Crude Oil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Risk Management 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857160" y="1987560"/>
            <a:ext cx="136440" cy="19836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1049400" y="1878480"/>
            <a:ext cx="8132760" cy="36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is defined as organized treatment of loss exposures.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process is defined as the process for making and carrying out decisions that will minimize the adverse effects of potential loss.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various degree of formality, the risk management function is performed by virtually every individual, family, business, or organization.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870120" y="3143160"/>
            <a:ext cx="136440" cy="19836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895320" y="4514760"/>
            <a:ext cx="136440" cy="19836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Management Examples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074600" y="1446480"/>
            <a:ext cx="8209080" cy="30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Car insurance: the holder of the policy has a put option when an accident occurs resulting a loss of the car value.  The strike price is the amount of  deductible.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Fixed rate mortgage with prepayment option:  the borrower entered a floating to fixed swap with the lender.  The borrower also hold a put option, to put back the loan to the lender with the strike price being the refinancing cost.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Oil swap: forward sale at a fixed price. An oil company hedges part of their production when the market price is favorable.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1206360" y="5740200"/>
            <a:ext cx="2641680" cy="12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1460520" y="5753160"/>
            <a:ext cx="812880" cy="7365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4889520"/>
            <a:ext cx="876240" cy="812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530000" y="4704480"/>
            <a:ext cx="189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option payoff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2044800" y="5702400"/>
            <a:ext cx="1612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1143000" y="5956200"/>
            <a:ext cx="901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1307880" y="5626080"/>
            <a:ext cx="12600" cy="114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1320840" y="5968800"/>
            <a:ext cx="0" cy="17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817000" y="5901840"/>
            <a:ext cx="1115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566040" y="6235560"/>
            <a:ext cx="2565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6985080" y="4686120"/>
            <a:ext cx="1473120" cy="1409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946920" y="5283360"/>
            <a:ext cx="17780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7450560" y="5509440"/>
            <a:ext cx="1086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25 $/bbl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7808400" y="6346440"/>
            <a:ext cx="1183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4241880" y="575316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762440" y="4940280"/>
            <a:ext cx="812880" cy="647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flipH="1" flipV="1">
            <a:off x="4419360" y="4635360"/>
            <a:ext cx="330120" cy="29232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343400" y="4915080"/>
            <a:ext cx="393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4444560" y="5778360"/>
            <a:ext cx="304920" cy="30492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5170320" y="5967720"/>
            <a:ext cx="1283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5011200" y="4653720"/>
            <a:ext cx="1769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Lender’s Payoff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4978440" y="5118120"/>
            <a:ext cx="74520" cy="74520"/>
          </a:xfrm>
          <a:prstGeom prst="ellipse">
            <a:avLst/>
          </a:prstGeom>
          <a:solidFill>
            <a:srgbClr val="ffe80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Management Procedures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947880" y="2266560"/>
            <a:ext cx="8208720" cy="313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Identifying and analyzing loss exposures or risk factors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Examining the feasibility of alternative risk management techniques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Selecting the best risk management technique(s)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4) Implementing the techniques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5) Monitoring the program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Factors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858960" y="1528200"/>
            <a:ext cx="8234280" cy="46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impossible to manage risks that have not been recognized.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Upstream: Production and Exploration                                       Downstream: Refinery and Marketing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risks are the risks that a corporation is willing to take:         Geological risk, environmental risk, technology risk;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risks:  political risk, regulatory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risks are the risk that a corporation is trying to avoid:         market risk, legal risk, credit risk, liquidity risk, operational risk;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price risk  : Crude oil price, crack spread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Volumetric risk    :  mild winter would decrease the demand for heating oil    Foreign exchange risk:  global company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rot="18900000">
            <a:off x="685440" y="335880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 rot="18900000">
            <a:off x="685440" y="243180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 rot="18900000">
            <a:off x="698040" y="44384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rot="18900000">
            <a:off x="685440" y="37652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Feasibility of Alternative RM Tools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871560" y="1559160"/>
            <a:ext cx="8209080" cy="48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avoidance:  MTBE is found in drinking water in CA which would render potential law suit.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Sharing/Pooling: Joint venture, Co-develop an oil concession,vertical integration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for pure risks: insurable exposures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4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Risk Management Tools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3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Futures, forwards and swaps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3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Exchange traded options and OTC exotic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3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engineering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660240" y="258408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 rot="18900000">
            <a:off x="669600" y="1665000"/>
            <a:ext cx="1206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 rot="18900000">
            <a:off x="685800" y="347292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 rot="18900000">
            <a:off x="723960" y="4882680"/>
            <a:ext cx="128520" cy="114480"/>
          </a:xfrm>
          <a:prstGeom prst="rect">
            <a:avLst/>
          </a:prstGeom>
          <a:solidFill>
            <a:srgbClr val="063de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8900000">
            <a:off x="736200" y="5492520"/>
            <a:ext cx="128520" cy="114120"/>
          </a:xfrm>
          <a:prstGeom prst="rect">
            <a:avLst/>
          </a:prstGeom>
          <a:solidFill>
            <a:srgbClr val="063de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rot="18900000">
            <a:off x="698400" y="423504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 rot="18900000">
            <a:off x="736200" y="6102000"/>
            <a:ext cx="128520" cy="114120"/>
          </a:xfrm>
          <a:prstGeom prst="rect">
            <a:avLst/>
          </a:prstGeom>
          <a:solidFill>
            <a:srgbClr val="063de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Futures, Forward and Swaps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896760" y="1564200"/>
            <a:ext cx="7993080" cy="449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forward contract is an bilateral agreement between buyer and seller for delivery physical commodity on a future date at a price agreed today.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E.g. you can transact with Enron on 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futures contract is an exchange traded forward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E.g. NYMEX light, sweat crude oil futures; Contract size: 1,000 bbl;          Price quote: $/Bbl, Grade: WTI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 is a portfolio of forwards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Fixed-floating swap: pay floating and receive fixed - forward sale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18900000">
            <a:off x="647640" y="347292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669960" y="1690200"/>
            <a:ext cx="1206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660240" y="50605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adupont</cp:lastModifiedBy>
  <cp:lastPrinted>2000-11-17T19:02:49Z</cp:lastPrinted>
  <dcterms:modified xsi:type="dcterms:W3CDTF">2000-12-08T15:56:06Z</dcterms:modified>
  <cp:revision>521</cp:revision>
  <dc:subject/>
  <dc:title>No Slide Title</dc:title>
</cp:coreProperties>
</file>