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7138988" cy="9436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2911320" y="2241720"/>
            <a:ext cx="3218040" cy="310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68440" y="396360"/>
            <a:ext cx="811512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68440" y="1460520"/>
            <a:ext cx="811512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008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99"/>
              </a:spcBef>
              <a:buClr>
                <a:srgbClr val="008000"/>
              </a:buClr>
              <a:buSzPct val="90000"/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85000"/>
              </a:lnSpc>
              <a:spcBef>
                <a:spcPts val="499"/>
              </a:spcBef>
              <a:buClr>
                <a:srgbClr val="008000"/>
              </a:buClr>
              <a:buSzPct val="90000"/>
              <a:buFont typeface="Monotype Sorts" charset="2"/>
              <a:buChar char="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85000"/>
              </a:lnSpc>
              <a:spcBef>
                <a:spcPts val="499"/>
              </a:spcBef>
              <a:buClr>
                <a:srgbClr val="008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lnSpc>
                <a:spcPct val="85000"/>
              </a:lnSpc>
              <a:spcBef>
                <a:spcPts val="499"/>
              </a:spcBef>
              <a:buClr>
                <a:srgbClr val="008000"/>
              </a:buClr>
              <a:buSzPct val="9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lnSpc>
                <a:spcPct val="85000"/>
              </a:lnSpc>
              <a:spcBef>
                <a:spcPts val="499"/>
              </a:spcBef>
              <a:buClr>
                <a:srgbClr val="000000"/>
              </a:buClr>
              <a:buSzPct val="9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lnSpc>
                <a:spcPct val="85000"/>
              </a:lnSpc>
              <a:spcBef>
                <a:spcPts val="499"/>
              </a:spcBef>
              <a:buClr>
                <a:srgbClr val="000000"/>
              </a:buClr>
              <a:buSzPct val="9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1"/>
          </p:nvPr>
        </p:nvSpPr>
        <p:spPr>
          <a:xfrm>
            <a:off x="4397400" y="6562800"/>
            <a:ext cx="380880" cy="30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AB76723-685C-4D85-94C3-9C0DC61B5E3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1104840"/>
            <a:ext cx="9144000" cy="15264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f2f8f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logotag_rev" descr=""/>
          <p:cNvPicPr/>
          <p:nvPr/>
        </p:nvPicPr>
        <p:blipFill>
          <a:blip r:embed="rId3"/>
          <a:srcRect l="0" t="0" r="715" b="36397"/>
          <a:stretch/>
        </p:blipFill>
        <p:spPr>
          <a:xfrm>
            <a:off x="7816680" y="6573960"/>
            <a:ext cx="1319400" cy="249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777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1104840"/>
            <a:ext cx="9144000" cy="15264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f2f8f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logotag_rev" descr=""/>
          <p:cNvPicPr/>
          <p:nvPr/>
        </p:nvPicPr>
        <p:blipFill>
          <a:blip r:embed="rId2"/>
          <a:srcRect l="0" t="0" r="715" b="36397"/>
          <a:stretch/>
        </p:blipFill>
        <p:spPr>
          <a:xfrm>
            <a:off x="1066680" y="1371600"/>
            <a:ext cx="7328160" cy="138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lnSpc>
                <a:spcPct val="85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lnSpc>
                <a:spcPct val="85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lnSpc>
                <a:spcPct val="85000"/>
              </a:lnSpc>
              <a:spcBef>
                <a:spcPts val="400"/>
              </a:spcBef>
              <a:buClr>
                <a:srgbClr val="008000"/>
              </a:buClr>
              <a:buSzPct val="90000"/>
              <a:buFont typeface="Monotype Sorts" charset="2"/>
              <a:buChar char="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lnSpc>
                <a:spcPct val="85000"/>
              </a:lnSpc>
              <a:spcBef>
                <a:spcPts val="400"/>
              </a:spcBef>
              <a:buClr>
                <a:srgbClr val="008000"/>
              </a:buClr>
              <a:buSzPct val="90000"/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lnSpc>
                <a:spcPct val="85000"/>
              </a:lnSpc>
              <a:spcBef>
                <a:spcPts val="400"/>
              </a:spcBef>
              <a:buClr>
                <a:srgbClr val="008000"/>
              </a:buClr>
              <a:buSzPct val="90000"/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00"/>
              </a:spcBef>
              <a:buClr>
                <a:srgbClr val="000000"/>
              </a:buClr>
              <a:buSzPct val="9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00"/>
              </a:spcBef>
              <a:buClr>
                <a:srgbClr val="000000"/>
              </a:buClr>
              <a:buSzPct val="9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61760" y="2819160"/>
            <a:ext cx="7467480" cy="125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Installed Capacity in PJM and Retail Market Development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2285640" y="5714640"/>
            <a:ext cx="42670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24, 2001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219320" y="4114800"/>
            <a:ext cx="7010280" cy="162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Presented by:</a:t>
            </a:r>
            <a:br>
              <a:rPr sz="1800"/>
            </a:b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Susan Covino</a:t>
            </a:r>
            <a:br>
              <a:rPr sz="1800"/>
            </a:b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Director, Government Affairs</a:t>
            </a: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ICAP Working Group - New York ISO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3DD7842-EBF5-47AC-BDC6-A691DFF1D633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68440" y="396360"/>
            <a:ext cx="811512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Mismatched Constructs - ICAP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33520" y="1371600"/>
            <a:ext cx="811512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008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Inelastic demand versus concentrated ownership of generation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008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Daily, monthly, three to five month interval markets for ICAP versus three plus years to develop and build generation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008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sharing versus at risk generation owners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008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Fully regulated (pass through) rates versus expanded market opportunities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008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Recipients of ICAP payments versus incentive to build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85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85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85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85000"/>
              </a:lnSpc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3A3371E-3825-47C5-9D38-68B9D4D934B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68440" y="396360"/>
            <a:ext cx="811512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Confusion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33520" y="1371600"/>
            <a:ext cx="811512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008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ISO New England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85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008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 ISO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51"/>
              </a:spcBef>
              <a:buClr>
                <a:srgbClr val="008000"/>
              </a:buClr>
              <a:buSzPct val="90000"/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July 12th RTO order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85000"/>
              </a:lnSpc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51"/>
              </a:spcBef>
              <a:buClr>
                <a:srgbClr val="008000"/>
              </a:buClr>
              <a:buSzPct val="90000"/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July 6th ICAP filing reducing the ICAP obligation period from six months to one month.  FERC Docket No. ER01-2536-000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85000"/>
              </a:lnSpc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008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51"/>
              </a:spcBef>
              <a:buClr>
                <a:srgbClr val="008000"/>
              </a:buClr>
              <a:buSzPct val="90000"/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Reallocation of ICAP deficiency penalty payments.  FERC Docket No. ER01 - 1440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85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51"/>
              </a:spcBef>
              <a:buClr>
                <a:srgbClr val="008000"/>
              </a:buClr>
              <a:buSzPct val="90000"/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filing expanding the UICAP obligation period to three to five month intervals.  FERC Docket No. EL01-63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85000"/>
              </a:lnSpc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85000"/>
              </a:lnSpc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43AAE71-01A5-48EB-8388-57B5E5BB812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68440" y="396360"/>
            <a:ext cx="811512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Section 206 Complaint of NewPower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33520" y="1599840"/>
            <a:ext cx="811512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008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July 19th Section 206 Complaint of NewPower, FERC Docket No. EL01-105-000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5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51"/>
              </a:spcBef>
              <a:buClr>
                <a:srgbClr val="008000"/>
              </a:buClr>
              <a:buSzPct val="90000"/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Unjust and unreasonable ICAP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85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51"/>
              </a:spcBef>
              <a:buClr>
                <a:srgbClr val="008000"/>
              </a:buClr>
              <a:buSzPct val="90000"/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Discriminatory effects on market entrants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85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5000"/>
              </a:lnSpc>
              <a:spcBef>
                <a:spcPts val="451"/>
              </a:spcBef>
              <a:buClr>
                <a:srgbClr val="008000"/>
              </a:buClr>
              <a:buSzPct val="90000"/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ICAP deficiency penalty unjust and unreasonable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85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85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008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Short term and long term remedies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8B091CE-CF79-4D82-9B9A-8ED6C009CBC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2001-04-01T22:14:29Z</dcterms:created>
  <dc:creator>liannott</dc:creator>
  <dc:description/>
  <dc:language>en-US</dc:language>
  <cp:lastModifiedBy>jdupres</cp:lastModifiedBy>
  <cp:lastPrinted>2001-09-07T13:37:08Z</cp:lastPrinted>
  <dcterms:modified xsi:type="dcterms:W3CDTF">2001-09-18T16:25:38Z</dcterms:modified>
  <cp:revision>43</cp:revision>
  <dc:subject/>
  <dc:title>No Slide Title</dc:title>
</cp:coreProperties>
</file>