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0.wmf" ContentType="image/x-wmf"/>
  <Override PartName="/ppt/media/image21.wmf" ContentType="image/x-wmf"/>
  <Override PartName="/ppt/media/image19.wmf" ContentType="image/x-wmf"/>
  <Override PartName="/ppt/media/image1.png" ContentType="image/png"/>
  <Override PartName="/ppt/media/image5.wmf" ContentType="image/x-wmf"/>
  <Override PartName="/ppt/media/image14.wmf" ContentType="image/x-wmf"/>
  <Override PartName="/ppt/media/image6.wmf" ContentType="image/x-wmf"/>
  <Override PartName="/ppt/media/image15.wmf" ContentType="image/x-wmf"/>
  <Override PartName="/ppt/media/image7.wmf" ContentType="image/x-wmf"/>
  <Override PartName="/ppt/media/image16.wmf" ContentType="image/x-wmf"/>
  <Override PartName="/ppt/embeddings/oleObject1.bin" ContentType="application/vnd.openxmlformats-officedocument.oleObject"/>
  <Override PartName="/ppt/embeddings/oleObject2.docx" ContentType="application/vnd.openxmlformats-officedocument.wordprocessingml.document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6858000" cy="91900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9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1800" y="-1800"/>
            <a:ext cx="297324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4400" y="-1800"/>
            <a:ext cx="297324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5"/>
          </p:nvPr>
        </p:nvSpPr>
        <p:spPr>
          <a:xfrm>
            <a:off x="-1800" y="8729280"/>
            <a:ext cx="297324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6"/>
          </p:nvPr>
        </p:nvSpPr>
        <p:spPr>
          <a:xfrm>
            <a:off x="3884400" y="8729280"/>
            <a:ext cx="2973240" cy="46188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fld id="{1E67CBE0-4F5B-4BF1-9F4B-9DB355F83D9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7520" bIns="4752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2797200" y="8751960"/>
            <a:ext cx="12686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7480" rIns="87480" tIns="44280" bIns="44280" anchor="t">
            <a:sp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890640"/>
                <a:tab algn="l" pos="1781280"/>
                <a:tab algn="l" pos="2671920"/>
                <a:tab algn="l" pos="3562200"/>
                <a:tab algn="l" pos="4452840"/>
                <a:tab algn="l" pos="5343480"/>
                <a:tab algn="l" pos="6234120"/>
                <a:tab algn="l" pos="7124760"/>
                <a:tab algn="l" pos="8015400"/>
                <a:tab algn="l" pos="8906040"/>
                <a:tab algn="l" pos="9796320"/>
                <a:tab algn="l" pos="1068696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Page </a:t>
            </a:r>
            <a:fld id="{5F31998A-BD80-4A7D-9430-539BCF39961B}" type="slidenum"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Img"/>
          </p:nvPr>
        </p:nvSpPr>
        <p:spPr>
          <a:xfrm>
            <a:off x="1139760" y="694800"/>
            <a:ext cx="4578480" cy="3434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8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8000"/>
                </a:solidFill>
                <a:effectLst/>
                <a:uFillTx/>
                <a:latin typeface="Book Antiqua"/>
              </a:rPr>
              <a:t>Click to move the slide</a:t>
            </a:r>
            <a:endParaRPr b="1" lang="en-US" sz="3600" strike="noStrike" u="none">
              <a:solidFill>
                <a:srgbClr val="ff8000"/>
              </a:solidFill>
              <a:effectLst/>
              <a:uFillTx/>
              <a:latin typeface="Book Antiqu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452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564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578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466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480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16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494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16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508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6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PlaceHolder 1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PlaceHolder 2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536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388476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388476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36720"/>
                <a:tab algn="l" pos="1873080"/>
                <a:tab algn="l" pos="2809800"/>
                <a:tab algn="l" pos="3746520"/>
                <a:tab algn="l" pos="4683240"/>
                <a:tab algn="l" pos="5619600"/>
                <a:tab algn="l" pos="6556320"/>
                <a:tab algn="l" pos="7493040"/>
                <a:tab algn="l" pos="8429760"/>
                <a:tab algn="l" pos="9366120"/>
                <a:tab algn="l" pos="10302840"/>
              </a:tabLst>
            </a:pPr>
            <a:r>
              <a:rPr b="0" i="1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-1440" y="8728200"/>
            <a:ext cx="29732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-1440" y="-1440"/>
            <a:ext cx="2973240" cy="46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578480" cy="3434040"/>
          </a:xfrm>
          <a:prstGeom prst="rect">
            <a:avLst/>
          </a:prstGeom>
          <a:ln w="0">
            <a:noFill/>
          </a:ln>
        </p:spPr>
      </p:sp>
      <p:sp>
        <p:nvSpPr>
          <p:cNvPr id="550" name="PlaceHolder 2"/>
          <p:cNvSpPr>
            <a:spLocks noGrp="1"/>
          </p:cNvSpPr>
          <p:nvPr>
            <p:ph type="body"/>
          </p:nvPr>
        </p:nvSpPr>
        <p:spPr>
          <a:xfrm>
            <a:off x="914400" y="4363920"/>
            <a:ext cx="5027760" cy="413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88000"/>
              </a:lnSpc>
              <a:spcBef>
                <a:spcPts val="601"/>
              </a:spcBef>
              <a:buNone/>
              <a:tabLst>
                <a:tab algn="l" pos="0"/>
                <a:tab algn="l" pos="946080"/>
                <a:tab algn="l" pos="1892160"/>
                <a:tab algn="l" pos="2838600"/>
                <a:tab algn="l" pos="3784680"/>
                <a:tab algn="l" pos="4730760"/>
                <a:tab algn="l" pos="5676840"/>
                <a:tab algn="l" pos="6622920"/>
                <a:tab algn="l" pos="7569360"/>
                <a:tab algn="l" pos="8515440"/>
                <a:tab algn="l" pos="9461520"/>
                <a:tab algn="l" pos="104076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639A26-C6EB-4633-A9CC-2787F8A73CA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363320" y="59004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88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8000"/>
              </a:solidFill>
              <a:effectLst/>
              <a:uFillTx/>
              <a:latin typeface="Book Antiqu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88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B5C2C2-9716-4B18-AF6E-8C6BC3863F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838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4D453F-CB73-4DBA-9FFE-98F4DF10E02D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4286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4744CE-E449-4B71-B4DB-66C2467A043F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0" y="0"/>
            <a:ext cx="801720" cy="6846840"/>
            <a:chOff x="0" y="0"/>
            <a:chExt cx="801720" cy="6846840"/>
          </a:xfrm>
        </p:grpSpPr>
        <p:sp>
          <p:nvSpPr>
            <p:cNvPr id="4" name=""/>
            <p:cNvSpPr/>
            <p:nvPr/>
          </p:nvSpPr>
          <p:spPr>
            <a:xfrm>
              <a:off x="0" y="0"/>
              <a:ext cx="800280" cy="6845400"/>
            </a:xfrm>
            <a:prstGeom prst="rect">
              <a:avLst/>
            </a:prstGeom>
            <a:gradFill rotWithShape="0">
              <a:gsLst>
                <a:gs pos="0">
                  <a:srgbClr val="063de8"/>
                </a:gs>
                <a:gs pos="100000">
                  <a:srgbClr val="011244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0" y="0"/>
              <a:ext cx="801720" cy="6846840"/>
            </a:xfrm>
            <a:custGeom>
              <a:avLst/>
              <a:gdLst/>
              <a:ahLst/>
              <a:rect l="l" t="t" r="r" b="b"/>
              <a:pathLst>
                <a:path w="505" h="4313">
                  <a:moveTo>
                    <a:pt x="0" y="0"/>
                  </a:moveTo>
                  <a:lnTo>
                    <a:pt x="0" y="4312"/>
                  </a:lnTo>
                  <a:lnTo>
                    <a:pt x="168" y="4312"/>
                  </a:lnTo>
                  <a:lnTo>
                    <a:pt x="168" y="0"/>
                  </a:lnTo>
                  <a:lnTo>
                    <a:pt x="336" y="0"/>
                  </a:lnTo>
                  <a:lnTo>
                    <a:pt x="336" y="4312"/>
                  </a:lnTo>
                  <a:lnTo>
                    <a:pt x="504" y="4312"/>
                  </a:lnTo>
                  <a:lnTo>
                    <a:pt x="504" y="0"/>
                  </a:lnTo>
                  <a:lnTo>
                    <a:pt x="504" y="149"/>
                  </a:lnTo>
                  <a:lnTo>
                    <a:pt x="0" y="149"/>
                  </a:lnTo>
                  <a:lnTo>
                    <a:pt x="0" y="297"/>
                  </a:lnTo>
                  <a:lnTo>
                    <a:pt x="504" y="297"/>
                  </a:lnTo>
                  <a:lnTo>
                    <a:pt x="504" y="446"/>
                  </a:lnTo>
                  <a:lnTo>
                    <a:pt x="0" y="446"/>
                  </a:lnTo>
                  <a:lnTo>
                    <a:pt x="0" y="595"/>
                  </a:lnTo>
                  <a:lnTo>
                    <a:pt x="504" y="595"/>
                  </a:lnTo>
                  <a:lnTo>
                    <a:pt x="504" y="743"/>
                  </a:lnTo>
                  <a:lnTo>
                    <a:pt x="0" y="743"/>
                  </a:lnTo>
                  <a:lnTo>
                    <a:pt x="0" y="892"/>
                  </a:lnTo>
                  <a:lnTo>
                    <a:pt x="504" y="892"/>
                  </a:lnTo>
                  <a:lnTo>
                    <a:pt x="504" y="1041"/>
                  </a:lnTo>
                  <a:lnTo>
                    <a:pt x="0" y="1041"/>
                  </a:lnTo>
                  <a:lnTo>
                    <a:pt x="0" y="1190"/>
                  </a:lnTo>
                  <a:lnTo>
                    <a:pt x="504" y="1190"/>
                  </a:lnTo>
                  <a:lnTo>
                    <a:pt x="504" y="1338"/>
                  </a:lnTo>
                  <a:lnTo>
                    <a:pt x="0" y="1338"/>
                  </a:lnTo>
                  <a:lnTo>
                    <a:pt x="0" y="1487"/>
                  </a:lnTo>
                  <a:lnTo>
                    <a:pt x="504" y="1487"/>
                  </a:lnTo>
                  <a:lnTo>
                    <a:pt x="504" y="1636"/>
                  </a:lnTo>
                  <a:lnTo>
                    <a:pt x="0" y="1636"/>
                  </a:lnTo>
                  <a:lnTo>
                    <a:pt x="0" y="1784"/>
                  </a:lnTo>
                  <a:lnTo>
                    <a:pt x="504" y="1784"/>
                  </a:lnTo>
                  <a:lnTo>
                    <a:pt x="504" y="1933"/>
                  </a:lnTo>
                  <a:lnTo>
                    <a:pt x="0" y="1933"/>
                  </a:lnTo>
                  <a:lnTo>
                    <a:pt x="0" y="2082"/>
                  </a:lnTo>
                  <a:lnTo>
                    <a:pt x="504" y="2082"/>
                  </a:lnTo>
                  <a:lnTo>
                    <a:pt x="504" y="2230"/>
                  </a:lnTo>
                  <a:lnTo>
                    <a:pt x="0" y="2230"/>
                  </a:lnTo>
                  <a:lnTo>
                    <a:pt x="0" y="2379"/>
                  </a:lnTo>
                  <a:lnTo>
                    <a:pt x="504" y="2379"/>
                  </a:lnTo>
                  <a:lnTo>
                    <a:pt x="504" y="2528"/>
                  </a:lnTo>
                  <a:lnTo>
                    <a:pt x="0" y="2528"/>
                  </a:lnTo>
                  <a:lnTo>
                    <a:pt x="0" y="2676"/>
                  </a:lnTo>
                  <a:lnTo>
                    <a:pt x="504" y="2676"/>
                  </a:lnTo>
                  <a:lnTo>
                    <a:pt x="504" y="2825"/>
                  </a:lnTo>
                  <a:lnTo>
                    <a:pt x="0" y="2825"/>
                  </a:lnTo>
                  <a:lnTo>
                    <a:pt x="0" y="2974"/>
                  </a:lnTo>
                  <a:lnTo>
                    <a:pt x="504" y="2974"/>
                  </a:lnTo>
                  <a:lnTo>
                    <a:pt x="504" y="3122"/>
                  </a:lnTo>
                  <a:lnTo>
                    <a:pt x="0" y="3122"/>
                  </a:lnTo>
                  <a:lnTo>
                    <a:pt x="0" y="3271"/>
                  </a:lnTo>
                  <a:lnTo>
                    <a:pt x="504" y="3271"/>
                  </a:lnTo>
                  <a:lnTo>
                    <a:pt x="504" y="3420"/>
                  </a:lnTo>
                  <a:lnTo>
                    <a:pt x="0" y="3420"/>
                  </a:lnTo>
                  <a:lnTo>
                    <a:pt x="0" y="3569"/>
                  </a:lnTo>
                  <a:lnTo>
                    <a:pt x="504" y="3569"/>
                  </a:lnTo>
                  <a:lnTo>
                    <a:pt x="504" y="3717"/>
                  </a:lnTo>
                  <a:lnTo>
                    <a:pt x="0" y="3717"/>
                  </a:lnTo>
                  <a:lnTo>
                    <a:pt x="0" y="3866"/>
                  </a:lnTo>
                  <a:lnTo>
                    <a:pt x="504" y="3866"/>
                  </a:lnTo>
                  <a:lnTo>
                    <a:pt x="504" y="4015"/>
                  </a:lnTo>
                  <a:lnTo>
                    <a:pt x="0" y="4015"/>
                  </a:lnTo>
                  <a:lnTo>
                    <a:pt x="0" y="4163"/>
                  </a:lnTo>
                  <a:lnTo>
                    <a:pt x="504" y="4163"/>
                  </a:lnTo>
                  <a:lnTo>
                    <a:pt x="504" y="4312"/>
                  </a:lnTo>
                  <a:lnTo>
                    <a:pt x="0" y="4312"/>
                  </a:lnTo>
                  <a:lnTo>
                    <a:pt x="504" y="4312"/>
                  </a:lnTo>
                  <a:lnTo>
                    <a:pt x="504" y="0"/>
                  </a:lnTo>
                  <a:lnTo>
                    <a:pt x="0" y="0"/>
                  </a:lnTo>
                </a:path>
              </a:pathLst>
            </a:custGeom>
            <a:noFill/>
            <a:ln cap="rnd" w="12600">
              <a:solidFill>
                <a:srgbClr val="063de8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" name="PlaceHolder 4"/>
          <p:cNvSpPr>
            <a:spLocks noGrp="1"/>
          </p:cNvSpPr>
          <p:nvPr>
            <p:ph type="title"/>
          </p:nvPr>
        </p:nvSpPr>
        <p:spPr>
          <a:xfrm>
            <a:off x="1363320" y="59004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8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8000"/>
                </a:solidFill>
                <a:effectLst/>
                <a:uFillTx/>
                <a:latin typeface="Book Antiqua"/>
              </a:rPr>
              <a:t>Click to edit the title text format</a:t>
            </a:r>
            <a:endParaRPr b="1" lang="en-US" sz="3600" strike="noStrike" u="none">
              <a:solidFill>
                <a:srgbClr val="ff8000"/>
              </a:solidFill>
              <a:effectLst/>
              <a:uFillTx/>
              <a:latin typeface="Book Antiqua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85840" indent="-285840">
              <a:lnSpc>
                <a:spcPct val="88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88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88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542960" indent="-171360">
              <a:lnSpc>
                <a:spcPct val="88000"/>
              </a:lnSpc>
              <a:spcBef>
                <a:spcPts val="524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0160" indent="-171360">
              <a:lnSpc>
                <a:spcPct val="88000"/>
              </a:lnSpc>
              <a:spcBef>
                <a:spcPts val="524"/>
              </a:spcBef>
              <a:buClr>
                <a:srgbClr val="ffff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0160" indent="-171360">
              <a:spcBef>
                <a:spcPts val="3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0160" indent="-171360">
              <a:spcBef>
                <a:spcPts val="34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9.wmf"/><Relationship Id="rId3" Type="http://schemas.openxmlformats.org/officeDocument/2006/relationships/image" Target="../media/image10.wmf"/><Relationship Id="rId4" Type="http://schemas.openxmlformats.org/officeDocument/2006/relationships/image" Target="../media/image11.wmf"/><Relationship Id="rId5" Type="http://schemas.openxmlformats.org/officeDocument/2006/relationships/image" Target="../media/image12.wmf"/><Relationship Id="rId6" Type="http://schemas.openxmlformats.org/officeDocument/2006/relationships/image" Target="../media/image13.wmf"/><Relationship Id="rId7" Type="http://schemas.openxmlformats.org/officeDocument/2006/relationships/package" Target="../embeddings/oleObject1.docx"/><Relationship Id="rId8" Type="http://schemas.openxmlformats.org/officeDocument/2006/relationships/image" Target="../media/image7.wmf"/><Relationship Id="rId9" Type="http://schemas.openxmlformats.org/officeDocument/2006/relationships/image" Target="../media/image14.wmf"/><Relationship Id="rId10" Type="http://schemas.openxmlformats.org/officeDocument/2006/relationships/image" Target="../media/image15.wmf"/><Relationship Id="rId11" Type="http://schemas.openxmlformats.org/officeDocument/2006/relationships/image" Target="../media/image16.wmf"/><Relationship Id="rId12" Type="http://schemas.openxmlformats.org/officeDocument/2006/relationships/image" Target="../media/image17.wmf"/><Relationship Id="rId13" Type="http://schemas.openxmlformats.org/officeDocument/2006/relationships/image" Target="../media/image18.wmf"/><Relationship Id="rId14" Type="http://schemas.openxmlformats.org/officeDocument/2006/relationships/image" Target="../media/image19.wmf"/><Relationship Id="rId15" Type="http://schemas.openxmlformats.org/officeDocument/2006/relationships/image" Target="../media/image20.wmf"/><Relationship Id="rId16" Type="http://schemas.openxmlformats.org/officeDocument/2006/relationships/image" Target="../media/image21.wmf"/><Relationship Id="rId17" Type="http://schemas.openxmlformats.org/officeDocument/2006/relationships/slideLayout" Target="../slideLayouts/slideLayout2.xml"/><Relationship Id="rId18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package" Target="../embeddings/oleObject1.docx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 txBox="1"/>
          <p:nvPr/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AF1710-BA18-4E5E-8093-C38F2FE656F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 txBox="1"/>
          <p:nvPr/>
        </p:nvSpPr>
        <p:spPr>
          <a:xfrm>
            <a:off x="34286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838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BA2B2A-23ED-4E3A-A351-251711D56E61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833640" y="-861840"/>
            <a:ext cx="2948040" cy="5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7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</a:t>
            </a:r>
            <a:endParaRPr b="0" lang="en-US" sz="2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05680" y="-730080"/>
            <a:ext cx="4381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459480" y="-792000"/>
            <a:ext cx="355680" cy="50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19560" y="460440"/>
            <a:ext cx="2948040" cy="5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7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</a:t>
            </a:r>
            <a:endParaRPr b="0" lang="en-US" sz="27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691240" y="593640"/>
            <a:ext cx="4381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45040" y="531720"/>
            <a:ext cx="355680" cy="5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581280" y="5334120"/>
            <a:ext cx="2133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33600" y="5361120"/>
            <a:ext cx="21718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 txBox="1"/>
          <p:nvPr/>
        </p:nvSpPr>
        <p:spPr>
          <a:xfrm>
            <a:off x="609480" y="5105520"/>
            <a:ext cx="7829640" cy="8571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8000"/>
                </a:solidFill>
                <a:uFillTx/>
                <a:latin typeface="Arial Black"/>
              </a:rPr>
              <a:t>Providing Technology Solutions Today ...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8000"/>
              </a:solidFill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8000"/>
                </a:solidFill>
                <a:uFillTx/>
                <a:latin typeface="Arial Black"/>
              </a:rPr>
              <a:t>for the Power Generation Industry of Tomorrow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8000"/>
              </a:solidFill>
              <a:uFillTx/>
              <a:latin typeface="Arial Black"/>
              <a:ea typeface="Arial Black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5334120" y="762120"/>
            <a:ext cx="3352680" cy="373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685800" y="1523880"/>
            <a:ext cx="3962520" cy="144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1227960" y="3200400"/>
            <a:ext cx="27687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www.IBS-Tampa.com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(813) 814-2550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/>
          </p:nvPr>
        </p:nvSpPr>
        <p:spPr>
          <a:xfrm>
            <a:off x="0" y="1676520"/>
            <a:ext cx="91440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25000" lnSpcReduction="19999"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  Strategic Direction = Rapid Growth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Added New CEO - May 1,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Recruiting Additional Senior Management Personnel       (i.e., CFO, COO) and Sales &amp; Marketing Staff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Expediting the Development of New Products /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E-Business Applications (eFuelinfo and eFuelbuy)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ASP version of Existing Products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International Version of FMS available in December,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Gas and FPO Products available in December,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533520" y="228600"/>
            <a:ext cx="3595680" cy="1123920"/>
            <a:chOff x="533520" y="228600"/>
            <a:chExt cx="3595680" cy="1123920"/>
          </a:xfrm>
        </p:grpSpPr>
        <p:sp>
          <p:nvSpPr>
            <p:cNvPr id="351" name=""/>
            <p:cNvSpPr/>
            <p:nvPr/>
          </p:nvSpPr>
          <p:spPr>
            <a:xfrm>
              <a:off x="533520" y="228600"/>
              <a:ext cx="3595680" cy="112392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2" name=""/>
            <p:cNvGrpSpPr/>
            <p:nvPr/>
          </p:nvGrpSpPr>
          <p:grpSpPr>
            <a:xfrm>
              <a:off x="600120" y="342720"/>
              <a:ext cx="1011240" cy="906120"/>
              <a:chOff x="600120" y="342720"/>
              <a:chExt cx="1011240" cy="906120"/>
            </a:xfrm>
          </p:grpSpPr>
          <p:sp>
            <p:nvSpPr>
              <p:cNvPr id="353" name=""/>
              <p:cNvSpPr/>
              <p:nvPr/>
            </p:nvSpPr>
            <p:spPr>
              <a:xfrm>
                <a:off x="600120" y="342720"/>
                <a:ext cx="1011240" cy="90612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354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701640" y="475560"/>
                <a:ext cx="873000" cy="50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355" name=""/>
            <p:cNvSpPr/>
            <p:nvPr/>
          </p:nvSpPr>
          <p:spPr>
            <a:xfrm>
              <a:off x="1625040" y="350640"/>
              <a:ext cx="1284120" cy="978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1920" rIns="61920" tIns="31680" bIns="31680" anchor="t">
              <a:spAutoFit/>
            </a:bodyPr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Innovative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Business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Solutions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3014640" y="342720"/>
              <a:ext cx="1011240" cy="9061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7" name=""/>
            <p:cNvGrpSpPr/>
            <p:nvPr/>
          </p:nvGrpSpPr>
          <p:grpSpPr>
            <a:xfrm>
              <a:off x="3244680" y="345960"/>
              <a:ext cx="552600" cy="711360"/>
              <a:chOff x="3244680" y="345960"/>
              <a:chExt cx="552600" cy="711360"/>
            </a:xfrm>
          </p:grpSpPr>
          <p:grpSp>
            <p:nvGrpSpPr>
              <p:cNvPr id="358" name=""/>
              <p:cNvGrpSpPr/>
              <p:nvPr/>
            </p:nvGrpSpPr>
            <p:grpSpPr>
              <a:xfrm>
                <a:off x="3382920" y="488520"/>
                <a:ext cx="291960" cy="568800"/>
                <a:chOff x="3382920" y="488520"/>
                <a:chExt cx="291960" cy="568800"/>
              </a:xfrm>
            </p:grpSpPr>
            <p:sp>
              <p:nvSpPr>
                <p:cNvPr id="359" name=""/>
                <p:cNvSpPr/>
                <p:nvPr/>
              </p:nvSpPr>
              <p:spPr>
                <a:xfrm>
                  <a:off x="3382920" y="488520"/>
                  <a:ext cx="291960" cy="437760"/>
                </a:xfrm>
                <a:custGeom>
                  <a:avLst/>
                  <a:gdLst/>
                  <a:ahLst/>
                  <a:rect l="l" t="t" r="r" b="b"/>
                  <a:pathLst>
                    <a:path w="184" h="276">
                      <a:moveTo>
                        <a:pt x="28" y="181"/>
                      </a:moveTo>
                      <a:lnTo>
                        <a:pt x="20" y="165"/>
                      </a:lnTo>
                      <a:lnTo>
                        <a:pt x="9" y="146"/>
                      </a:lnTo>
                      <a:lnTo>
                        <a:pt x="2" y="131"/>
                      </a:lnTo>
                      <a:lnTo>
                        <a:pt x="0" y="111"/>
                      </a:lnTo>
                      <a:lnTo>
                        <a:pt x="0" y="95"/>
                      </a:lnTo>
                      <a:lnTo>
                        <a:pt x="2" y="70"/>
                      </a:lnTo>
                      <a:lnTo>
                        <a:pt x="10" y="52"/>
                      </a:lnTo>
                      <a:lnTo>
                        <a:pt x="23" y="31"/>
                      </a:lnTo>
                      <a:lnTo>
                        <a:pt x="40" y="18"/>
                      </a:lnTo>
                      <a:lnTo>
                        <a:pt x="54" y="8"/>
                      </a:lnTo>
                      <a:lnTo>
                        <a:pt x="70" y="2"/>
                      </a:lnTo>
                      <a:lnTo>
                        <a:pt x="94" y="0"/>
                      </a:lnTo>
                      <a:lnTo>
                        <a:pt x="115" y="2"/>
                      </a:lnTo>
                      <a:lnTo>
                        <a:pt x="128" y="7"/>
                      </a:lnTo>
                      <a:lnTo>
                        <a:pt x="144" y="17"/>
                      </a:lnTo>
                      <a:lnTo>
                        <a:pt x="154" y="27"/>
                      </a:lnTo>
                      <a:lnTo>
                        <a:pt x="164" y="39"/>
                      </a:lnTo>
                      <a:lnTo>
                        <a:pt x="171" y="51"/>
                      </a:lnTo>
                      <a:lnTo>
                        <a:pt x="177" y="64"/>
                      </a:lnTo>
                      <a:lnTo>
                        <a:pt x="180" y="78"/>
                      </a:lnTo>
                      <a:lnTo>
                        <a:pt x="183" y="95"/>
                      </a:lnTo>
                      <a:lnTo>
                        <a:pt x="182" y="112"/>
                      </a:lnTo>
                      <a:lnTo>
                        <a:pt x="177" y="128"/>
                      </a:lnTo>
                      <a:lnTo>
                        <a:pt x="171" y="146"/>
                      </a:lnTo>
                      <a:lnTo>
                        <a:pt x="161" y="167"/>
                      </a:lnTo>
                      <a:lnTo>
                        <a:pt x="155" y="181"/>
                      </a:lnTo>
                      <a:lnTo>
                        <a:pt x="150" y="197"/>
                      </a:lnTo>
                      <a:lnTo>
                        <a:pt x="144" y="216"/>
                      </a:lnTo>
                      <a:lnTo>
                        <a:pt x="141" y="233"/>
                      </a:lnTo>
                      <a:lnTo>
                        <a:pt x="138" y="251"/>
                      </a:lnTo>
                      <a:lnTo>
                        <a:pt x="138" y="275"/>
                      </a:lnTo>
                      <a:lnTo>
                        <a:pt x="52" y="275"/>
                      </a:lnTo>
                      <a:lnTo>
                        <a:pt x="52" y="256"/>
                      </a:lnTo>
                      <a:lnTo>
                        <a:pt x="47" y="232"/>
                      </a:lnTo>
                      <a:lnTo>
                        <a:pt x="41" y="215"/>
                      </a:lnTo>
                      <a:lnTo>
                        <a:pt x="35" y="196"/>
                      </a:lnTo>
                      <a:lnTo>
                        <a:pt x="28" y="181"/>
                      </a:lnTo>
                    </a:path>
                  </a:pathLst>
                </a:custGeom>
                <a:solidFill>
                  <a:srgbClr val="ffffff"/>
                </a:solidFill>
                <a:ln cap="rnd" w="1260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360" name=""/>
                <p:cNvGrpSpPr/>
                <p:nvPr/>
              </p:nvGrpSpPr>
              <p:grpSpPr>
                <a:xfrm>
                  <a:off x="3462480" y="915120"/>
                  <a:ext cx="137880" cy="142200"/>
                  <a:chOff x="3462480" y="915120"/>
                  <a:chExt cx="137880" cy="142200"/>
                </a:xfrm>
              </p:grpSpPr>
              <p:sp>
                <p:nvSpPr>
                  <p:cNvPr id="361" name=""/>
                  <p:cNvSpPr/>
                  <p:nvPr/>
                </p:nvSpPr>
                <p:spPr>
                  <a:xfrm>
                    <a:off x="3487680" y="1044720"/>
                    <a:ext cx="79560" cy="126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2" name=""/>
                  <p:cNvSpPr/>
                  <p:nvPr/>
                </p:nvSpPr>
                <p:spPr>
                  <a:xfrm>
                    <a:off x="3462480" y="915120"/>
                    <a:ext cx="137880" cy="439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8">
                        <a:moveTo>
                          <a:pt x="0" y="0"/>
                        </a:moveTo>
                        <a:lnTo>
                          <a:pt x="0" y="27"/>
                        </a:lnTo>
                        <a:lnTo>
                          <a:pt x="18" y="27"/>
                        </a:lnTo>
                        <a:lnTo>
                          <a:pt x="86" y="8"/>
                        </a:lnTo>
                        <a:lnTo>
                          <a:pt x="86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" bIns="-2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3" name=""/>
                  <p:cNvSpPr/>
                  <p:nvPr/>
                </p:nvSpPr>
                <p:spPr>
                  <a:xfrm>
                    <a:off x="3462480" y="929160"/>
                    <a:ext cx="137880" cy="532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4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0" y="33"/>
                        </a:lnTo>
                        <a:lnTo>
                          <a:pt x="18" y="33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6480" bIns="6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4" name=""/>
                  <p:cNvSpPr/>
                  <p:nvPr/>
                </p:nvSpPr>
                <p:spPr>
                  <a:xfrm>
                    <a:off x="3462480" y="959040"/>
                    <a:ext cx="137880" cy="48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1">
                        <a:moveTo>
                          <a:pt x="18" y="14"/>
                        </a:moveTo>
                        <a:lnTo>
                          <a:pt x="0" y="14"/>
                        </a:lnTo>
                        <a:lnTo>
                          <a:pt x="0" y="30"/>
                        </a:lnTo>
                        <a:lnTo>
                          <a:pt x="18" y="30"/>
                        </a:lnTo>
                        <a:lnTo>
                          <a:pt x="86" y="14"/>
                        </a:lnTo>
                        <a:lnTo>
                          <a:pt x="86" y="0"/>
                        </a:lnTo>
                        <a:lnTo>
                          <a:pt x="18" y="14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" bIns="2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5" name=""/>
                  <p:cNvSpPr/>
                  <p:nvPr/>
                </p:nvSpPr>
                <p:spPr>
                  <a:xfrm>
                    <a:off x="3462480" y="981360"/>
                    <a:ext cx="13788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3">
                        <a:moveTo>
                          <a:pt x="18" y="16"/>
                        </a:moveTo>
                        <a:lnTo>
                          <a:pt x="16" y="16"/>
                        </a:lnTo>
                        <a:lnTo>
                          <a:pt x="0" y="16"/>
                        </a:lnTo>
                        <a:lnTo>
                          <a:pt x="0" y="32"/>
                        </a:lnTo>
                        <a:lnTo>
                          <a:pt x="18" y="32"/>
                        </a:lnTo>
                        <a:lnTo>
                          <a:pt x="86" y="16"/>
                        </a:lnTo>
                        <a:lnTo>
                          <a:pt x="86" y="0"/>
                        </a:lnTo>
                        <a:lnTo>
                          <a:pt x="18" y="16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5400" bIns="5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6" name=""/>
                  <p:cNvSpPr/>
                  <p:nvPr/>
                </p:nvSpPr>
                <p:spPr>
                  <a:xfrm>
                    <a:off x="3462480" y="1006920"/>
                    <a:ext cx="137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7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9" y="26"/>
                        </a:lnTo>
                        <a:lnTo>
                          <a:pt x="76" y="26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20" bIns="-4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367" name=""/>
              <p:cNvGrpSpPr/>
              <p:nvPr/>
            </p:nvGrpSpPr>
            <p:grpSpPr>
              <a:xfrm>
                <a:off x="3244680" y="345960"/>
                <a:ext cx="552600" cy="459720"/>
                <a:chOff x="3244680" y="345960"/>
                <a:chExt cx="552600" cy="459720"/>
              </a:xfrm>
            </p:grpSpPr>
            <p:sp>
              <p:nvSpPr>
                <p:cNvPr id="368" name=""/>
                <p:cNvSpPr/>
                <p:nvPr/>
              </p:nvSpPr>
              <p:spPr>
                <a:xfrm flipH="1">
                  <a:off x="3619440" y="399600"/>
                  <a:ext cx="44640" cy="93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440" bIns="464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9" name=""/>
                <p:cNvSpPr/>
                <p:nvPr/>
              </p:nvSpPr>
              <p:spPr>
                <a:xfrm flipH="1">
                  <a:off x="3594240" y="418680"/>
                  <a:ext cx="15840" cy="550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280" bIns="8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0" name=""/>
                <p:cNvSpPr/>
                <p:nvPr/>
              </p:nvSpPr>
              <p:spPr>
                <a:xfrm flipH="1">
                  <a:off x="3559320" y="353520"/>
                  <a:ext cx="7920" cy="1108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1" name=""/>
                <p:cNvSpPr/>
                <p:nvPr/>
              </p:nvSpPr>
              <p:spPr>
                <a:xfrm>
                  <a:off x="3525840" y="408960"/>
                  <a:ext cx="1440" cy="48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2" name=""/>
                <p:cNvSpPr/>
                <p:nvPr/>
              </p:nvSpPr>
              <p:spPr>
                <a:xfrm>
                  <a:off x="3481200" y="345960"/>
                  <a:ext cx="14400" cy="1123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3" name=""/>
                <p:cNvSpPr/>
                <p:nvPr/>
              </p:nvSpPr>
              <p:spPr>
                <a:xfrm flipH="1" flipV="1">
                  <a:off x="3450960" y="421560"/>
                  <a:ext cx="3240" cy="410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4" name=""/>
                <p:cNvSpPr/>
                <p:nvPr/>
              </p:nvSpPr>
              <p:spPr>
                <a:xfrm flipH="1" flipV="1">
                  <a:off x="3390840" y="381960"/>
                  <a:ext cx="38160" cy="1044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5" name=""/>
                <p:cNvSpPr/>
                <p:nvPr/>
              </p:nvSpPr>
              <p:spPr>
                <a:xfrm flipH="1" flipV="1">
                  <a:off x="3384000" y="475200"/>
                  <a:ext cx="9720" cy="37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9000" bIns="-9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6" name=""/>
                <p:cNvSpPr/>
                <p:nvPr/>
              </p:nvSpPr>
              <p:spPr>
                <a:xfrm flipH="1" flipV="1">
                  <a:off x="3306600" y="475560"/>
                  <a:ext cx="74880" cy="64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000" bIns="18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7" name=""/>
                <p:cNvSpPr/>
                <p:nvPr/>
              </p:nvSpPr>
              <p:spPr>
                <a:xfrm flipH="1" flipV="1">
                  <a:off x="3322440" y="550440"/>
                  <a:ext cx="34920" cy="216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0" bIns="-252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8" name=""/>
                <p:cNvSpPr/>
                <p:nvPr/>
              </p:nvSpPr>
              <p:spPr>
                <a:xfrm flipH="1" flipV="1">
                  <a:off x="3257280" y="574200"/>
                  <a:ext cx="88920" cy="266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160" bIns="-20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9" name=""/>
                <p:cNvSpPr/>
                <p:nvPr/>
              </p:nvSpPr>
              <p:spPr>
                <a:xfrm flipH="1" flipV="1">
                  <a:off x="3300120" y="631440"/>
                  <a:ext cx="42840" cy="57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040" bIns="-410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0" name=""/>
                <p:cNvSpPr/>
                <p:nvPr/>
              </p:nvSpPr>
              <p:spPr>
                <a:xfrm flipH="1" flipV="1">
                  <a:off x="3244680" y="668880"/>
                  <a:ext cx="98640" cy="126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1" name=""/>
                <p:cNvSpPr/>
                <p:nvPr/>
              </p:nvSpPr>
              <p:spPr>
                <a:xfrm flipH="1">
                  <a:off x="3309480" y="717120"/>
                  <a:ext cx="34920" cy="12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560" bIns="-34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2" name=""/>
                <p:cNvSpPr/>
                <p:nvPr/>
              </p:nvSpPr>
              <p:spPr>
                <a:xfrm flipH="1">
                  <a:off x="3251160" y="750240"/>
                  <a:ext cx="115920" cy="48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3" name=""/>
                <p:cNvSpPr/>
                <p:nvPr/>
              </p:nvSpPr>
              <p:spPr>
                <a:xfrm flipH="1">
                  <a:off x="3359160" y="789840"/>
                  <a:ext cx="23760" cy="158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0960" bIns="-309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4" name=""/>
                <p:cNvSpPr/>
                <p:nvPr/>
              </p:nvSpPr>
              <p:spPr>
                <a:xfrm flipV="1">
                  <a:off x="3664080" y="464760"/>
                  <a:ext cx="72720" cy="583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1520" bIns="115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5" name=""/>
                <p:cNvSpPr/>
                <p:nvPr/>
              </p:nvSpPr>
              <p:spPr>
                <a:xfrm flipV="1">
                  <a:off x="3683160" y="532800"/>
                  <a:ext cx="36360" cy="187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080" bIns="-280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6" name=""/>
                <p:cNvSpPr/>
                <p:nvPr/>
              </p:nvSpPr>
              <p:spPr>
                <a:xfrm flipV="1">
                  <a:off x="3692520" y="553320"/>
                  <a:ext cx="90360" cy="33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680" bIns="-13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7" name=""/>
                <p:cNvSpPr/>
                <p:nvPr/>
              </p:nvSpPr>
              <p:spPr>
                <a:xfrm flipV="1">
                  <a:off x="3700440" y="614880"/>
                  <a:ext cx="36360" cy="6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8" name=""/>
                <p:cNvSpPr/>
                <p:nvPr/>
              </p:nvSpPr>
              <p:spPr>
                <a:xfrm flipV="1">
                  <a:off x="3700440" y="648720"/>
                  <a:ext cx="96840" cy="10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9" name=""/>
                <p:cNvSpPr/>
                <p:nvPr/>
              </p:nvSpPr>
              <p:spPr>
                <a:xfrm>
                  <a:off x="3701880" y="701280"/>
                  <a:ext cx="33480" cy="2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0" name=""/>
                <p:cNvSpPr/>
                <p:nvPr/>
              </p:nvSpPr>
              <p:spPr>
                <a:xfrm>
                  <a:off x="3676680" y="734400"/>
                  <a:ext cx="115920" cy="471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" bIns="3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1" name=""/>
                <p:cNvSpPr/>
                <p:nvPr/>
              </p:nvSpPr>
              <p:spPr>
                <a:xfrm>
                  <a:off x="3659040" y="772560"/>
                  <a:ext cx="28800" cy="169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9880" bIns="-298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2" name=""/>
                <p:cNvSpPr/>
                <p:nvPr/>
              </p:nvSpPr>
              <p:spPr>
                <a:xfrm flipH="1">
                  <a:off x="3641760" y="466200"/>
                  <a:ext cx="25200" cy="410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pic>
        <p:nvPicPr>
          <p:cNvPr id="393" name="" descr=""/>
          <p:cNvPicPr/>
          <p:nvPr/>
        </p:nvPicPr>
        <p:blipFill>
          <a:blip r:embed="rId2"/>
          <a:stretch/>
        </p:blipFill>
        <p:spPr>
          <a:xfrm>
            <a:off x="7089840" y="0"/>
            <a:ext cx="2054160" cy="20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018663-01D9-407E-8794-95040ED80729}" type="slidenum">
              <a:t>10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460BC95-E851-444E-9EE9-BB21B92223E1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/>
          </p:nvPr>
        </p:nvSpPr>
        <p:spPr>
          <a:xfrm>
            <a:off x="0" y="1600200"/>
            <a:ext cx="91440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25000" lnSpcReduction="19999"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  Strategic Direction = Rapid Growth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Establishing Strategic Alliances and Channel Partners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Domestic &amp; International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Complimentary Products (i.e.,risk management / trading, real-time auctioning, products &amp; services with energy industry focus)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6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Looking at Acquisition Opportunities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Gain Entry into Related Markets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 Suppliers, Shippers, Industrial Users of Fuel, etc.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6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95" name=""/>
          <p:cNvGrpSpPr/>
          <p:nvPr/>
        </p:nvGrpSpPr>
        <p:grpSpPr>
          <a:xfrm>
            <a:off x="533520" y="0"/>
            <a:ext cx="3595680" cy="1123920"/>
            <a:chOff x="533520" y="0"/>
            <a:chExt cx="3595680" cy="1123920"/>
          </a:xfrm>
        </p:grpSpPr>
        <p:sp>
          <p:nvSpPr>
            <p:cNvPr id="396" name=""/>
            <p:cNvSpPr/>
            <p:nvPr/>
          </p:nvSpPr>
          <p:spPr>
            <a:xfrm>
              <a:off x="533520" y="0"/>
              <a:ext cx="3595680" cy="112392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97" name=""/>
            <p:cNvGrpSpPr/>
            <p:nvPr/>
          </p:nvGrpSpPr>
          <p:grpSpPr>
            <a:xfrm>
              <a:off x="600120" y="114120"/>
              <a:ext cx="1011240" cy="906120"/>
              <a:chOff x="600120" y="114120"/>
              <a:chExt cx="1011240" cy="906120"/>
            </a:xfrm>
          </p:grpSpPr>
          <p:sp>
            <p:nvSpPr>
              <p:cNvPr id="398" name=""/>
              <p:cNvSpPr/>
              <p:nvPr/>
            </p:nvSpPr>
            <p:spPr>
              <a:xfrm>
                <a:off x="600120" y="114120"/>
                <a:ext cx="1011240" cy="90612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399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701640" y="246960"/>
                <a:ext cx="873000" cy="50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400" name=""/>
            <p:cNvSpPr/>
            <p:nvPr/>
          </p:nvSpPr>
          <p:spPr>
            <a:xfrm>
              <a:off x="1625040" y="122040"/>
              <a:ext cx="1284120" cy="978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1920" rIns="61920" tIns="31680" bIns="31680" anchor="t">
              <a:spAutoFit/>
            </a:bodyPr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Innovative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Business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Solutions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3014640" y="114120"/>
              <a:ext cx="1011240" cy="9061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02" name=""/>
            <p:cNvGrpSpPr/>
            <p:nvPr/>
          </p:nvGrpSpPr>
          <p:grpSpPr>
            <a:xfrm>
              <a:off x="3244680" y="117360"/>
              <a:ext cx="552600" cy="711360"/>
              <a:chOff x="3244680" y="117360"/>
              <a:chExt cx="552600" cy="711360"/>
            </a:xfrm>
          </p:grpSpPr>
          <p:grpSp>
            <p:nvGrpSpPr>
              <p:cNvPr id="403" name=""/>
              <p:cNvGrpSpPr/>
              <p:nvPr/>
            </p:nvGrpSpPr>
            <p:grpSpPr>
              <a:xfrm>
                <a:off x="3382920" y="259920"/>
                <a:ext cx="291960" cy="568800"/>
                <a:chOff x="3382920" y="259920"/>
                <a:chExt cx="291960" cy="568800"/>
              </a:xfrm>
            </p:grpSpPr>
            <p:sp>
              <p:nvSpPr>
                <p:cNvPr id="404" name=""/>
                <p:cNvSpPr/>
                <p:nvPr/>
              </p:nvSpPr>
              <p:spPr>
                <a:xfrm>
                  <a:off x="3382920" y="259920"/>
                  <a:ext cx="291960" cy="437760"/>
                </a:xfrm>
                <a:custGeom>
                  <a:avLst/>
                  <a:gdLst/>
                  <a:ahLst/>
                  <a:rect l="l" t="t" r="r" b="b"/>
                  <a:pathLst>
                    <a:path w="184" h="276">
                      <a:moveTo>
                        <a:pt x="28" y="181"/>
                      </a:moveTo>
                      <a:lnTo>
                        <a:pt x="20" y="165"/>
                      </a:lnTo>
                      <a:lnTo>
                        <a:pt x="9" y="146"/>
                      </a:lnTo>
                      <a:lnTo>
                        <a:pt x="2" y="131"/>
                      </a:lnTo>
                      <a:lnTo>
                        <a:pt x="0" y="111"/>
                      </a:lnTo>
                      <a:lnTo>
                        <a:pt x="0" y="95"/>
                      </a:lnTo>
                      <a:lnTo>
                        <a:pt x="2" y="70"/>
                      </a:lnTo>
                      <a:lnTo>
                        <a:pt x="10" y="52"/>
                      </a:lnTo>
                      <a:lnTo>
                        <a:pt x="23" y="31"/>
                      </a:lnTo>
                      <a:lnTo>
                        <a:pt x="40" y="18"/>
                      </a:lnTo>
                      <a:lnTo>
                        <a:pt x="54" y="8"/>
                      </a:lnTo>
                      <a:lnTo>
                        <a:pt x="70" y="2"/>
                      </a:lnTo>
                      <a:lnTo>
                        <a:pt x="94" y="0"/>
                      </a:lnTo>
                      <a:lnTo>
                        <a:pt x="115" y="2"/>
                      </a:lnTo>
                      <a:lnTo>
                        <a:pt x="128" y="7"/>
                      </a:lnTo>
                      <a:lnTo>
                        <a:pt x="144" y="17"/>
                      </a:lnTo>
                      <a:lnTo>
                        <a:pt x="154" y="27"/>
                      </a:lnTo>
                      <a:lnTo>
                        <a:pt x="164" y="39"/>
                      </a:lnTo>
                      <a:lnTo>
                        <a:pt x="171" y="51"/>
                      </a:lnTo>
                      <a:lnTo>
                        <a:pt x="177" y="64"/>
                      </a:lnTo>
                      <a:lnTo>
                        <a:pt x="180" y="78"/>
                      </a:lnTo>
                      <a:lnTo>
                        <a:pt x="183" y="95"/>
                      </a:lnTo>
                      <a:lnTo>
                        <a:pt x="182" y="112"/>
                      </a:lnTo>
                      <a:lnTo>
                        <a:pt x="177" y="128"/>
                      </a:lnTo>
                      <a:lnTo>
                        <a:pt x="171" y="146"/>
                      </a:lnTo>
                      <a:lnTo>
                        <a:pt x="161" y="167"/>
                      </a:lnTo>
                      <a:lnTo>
                        <a:pt x="155" y="181"/>
                      </a:lnTo>
                      <a:lnTo>
                        <a:pt x="150" y="197"/>
                      </a:lnTo>
                      <a:lnTo>
                        <a:pt x="144" y="216"/>
                      </a:lnTo>
                      <a:lnTo>
                        <a:pt x="141" y="233"/>
                      </a:lnTo>
                      <a:lnTo>
                        <a:pt x="138" y="251"/>
                      </a:lnTo>
                      <a:lnTo>
                        <a:pt x="138" y="275"/>
                      </a:lnTo>
                      <a:lnTo>
                        <a:pt x="52" y="275"/>
                      </a:lnTo>
                      <a:lnTo>
                        <a:pt x="52" y="256"/>
                      </a:lnTo>
                      <a:lnTo>
                        <a:pt x="47" y="232"/>
                      </a:lnTo>
                      <a:lnTo>
                        <a:pt x="41" y="215"/>
                      </a:lnTo>
                      <a:lnTo>
                        <a:pt x="35" y="196"/>
                      </a:lnTo>
                      <a:lnTo>
                        <a:pt x="28" y="181"/>
                      </a:lnTo>
                    </a:path>
                  </a:pathLst>
                </a:custGeom>
                <a:solidFill>
                  <a:srgbClr val="ffffff"/>
                </a:solidFill>
                <a:ln cap="rnd" w="1260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405" name=""/>
                <p:cNvGrpSpPr/>
                <p:nvPr/>
              </p:nvGrpSpPr>
              <p:grpSpPr>
                <a:xfrm>
                  <a:off x="3462480" y="686520"/>
                  <a:ext cx="137880" cy="142200"/>
                  <a:chOff x="3462480" y="686520"/>
                  <a:chExt cx="137880" cy="142200"/>
                </a:xfrm>
              </p:grpSpPr>
              <p:sp>
                <p:nvSpPr>
                  <p:cNvPr id="406" name=""/>
                  <p:cNvSpPr/>
                  <p:nvPr/>
                </p:nvSpPr>
                <p:spPr>
                  <a:xfrm>
                    <a:off x="3487680" y="816120"/>
                    <a:ext cx="79560" cy="126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7" name=""/>
                  <p:cNvSpPr/>
                  <p:nvPr/>
                </p:nvSpPr>
                <p:spPr>
                  <a:xfrm>
                    <a:off x="3462480" y="686520"/>
                    <a:ext cx="137880" cy="439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8">
                        <a:moveTo>
                          <a:pt x="0" y="0"/>
                        </a:moveTo>
                        <a:lnTo>
                          <a:pt x="0" y="27"/>
                        </a:lnTo>
                        <a:lnTo>
                          <a:pt x="18" y="27"/>
                        </a:lnTo>
                        <a:lnTo>
                          <a:pt x="86" y="8"/>
                        </a:lnTo>
                        <a:lnTo>
                          <a:pt x="86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" bIns="-2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8" name=""/>
                  <p:cNvSpPr/>
                  <p:nvPr/>
                </p:nvSpPr>
                <p:spPr>
                  <a:xfrm>
                    <a:off x="3462480" y="700560"/>
                    <a:ext cx="137880" cy="532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4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0" y="33"/>
                        </a:lnTo>
                        <a:lnTo>
                          <a:pt x="18" y="33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6480" bIns="6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9" name=""/>
                  <p:cNvSpPr/>
                  <p:nvPr/>
                </p:nvSpPr>
                <p:spPr>
                  <a:xfrm>
                    <a:off x="3462480" y="730440"/>
                    <a:ext cx="137880" cy="48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1">
                        <a:moveTo>
                          <a:pt x="18" y="14"/>
                        </a:moveTo>
                        <a:lnTo>
                          <a:pt x="0" y="14"/>
                        </a:lnTo>
                        <a:lnTo>
                          <a:pt x="0" y="30"/>
                        </a:lnTo>
                        <a:lnTo>
                          <a:pt x="18" y="30"/>
                        </a:lnTo>
                        <a:lnTo>
                          <a:pt x="86" y="14"/>
                        </a:lnTo>
                        <a:lnTo>
                          <a:pt x="86" y="0"/>
                        </a:lnTo>
                        <a:lnTo>
                          <a:pt x="18" y="14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" bIns="2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0" name=""/>
                  <p:cNvSpPr/>
                  <p:nvPr/>
                </p:nvSpPr>
                <p:spPr>
                  <a:xfrm>
                    <a:off x="3462480" y="752760"/>
                    <a:ext cx="13788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3">
                        <a:moveTo>
                          <a:pt x="18" y="16"/>
                        </a:moveTo>
                        <a:lnTo>
                          <a:pt x="16" y="16"/>
                        </a:lnTo>
                        <a:lnTo>
                          <a:pt x="0" y="16"/>
                        </a:lnTo>
                        <a:lnTo>
                          <a:pt x="0" y="32"/>
                        </a:lnTo>
                        <a:lnTo>
                          <a:pt x="18" y="32"/>
                        </a:lnTo>
                        <a:lnTo>
                          <a:pt x="86" y="16"/>
                        </a:lnTo>
                        <a:lnTo>
                          <a:pt x="86" y="0"/>
                        </a:lnTo>
                        <a:lnTo>
                          <a:pt x="18" y="16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5400" bIns="5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1" name=""/>
                  <p:cNvSpPr/>
                  <p:nvPr/>
                </p:nvSpPr>
                <p:spPr>
                  <a:xfrm>
                    <a:off x="3462480" y="778320"/>
                    <a:ext cx="137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7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9" y="26"/>
                        </a:lnTo>
                        <a:lnTo>
                          <a:pt x="76" y="26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20" bIns="-4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412" name=""/>
              <p:cNvGrpSpPr/>
              <p:nvPr/>
            </p:nvGrpSpPr>
            <p:grpSpPr>
              <a:xfrm>
                <a:off x="3244680" y="117360"/>
                <a:ext cx="552600" cy="459720"/>
                <a:chOff x="3244680" y="117360"/>
                <a:chExt cx="552600" cy="459720"/>
              </a:xfrm>
            </p:grpSpPr>
            <p:sp>
              <p:nvSpPr>
                <p:cNvPr id="413" name=""/>
                <p:cNvSpPr/>
                <p:nvPr/>
              </p:nvSpPr>
              <p:spPr>
                <a:xfrm flipH="1">
                  <a:off x="3619440" y="171000"/>
                  <a:ext cx="44640" cy="93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440" bIns="464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4" name=""/>
                <p:cNvSpPr/>
                <p:nvPr/>
              </p:nvSpPr>
              <p:spPr>
                <a:xfrm flipH="1">
                  <a:off x="3594240" y="190080"/>
                  <a:ext cx="15840" cy="550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280" bIns="8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5" name=""/>
                <p:cNvSpPr/>
                <p:nvPr/>
              </p:nvSpPr>
              <p:spPr>
                <a:xfrm flipH="1">
                  <a:off x="3559320" y="124920"/>
                  <a:ext cx="7920" cy="1108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6" name=""/>
                <p:cNvSpPr/>
                <p:nvPr/>
              </p:nvSpPr>
              <p:spPr>
                <a:xfrm>
                  <a:off x="3525840" y="180360"/>
                  <a:ext cx="1440" cy="48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7" name=""/>
                <p:cNvSpPr/>
                <p:nvPr/>
              </p:nvSpPr>
              <p:spPr>
                <a:xfrm>
                  <a:off x="3481200" y="117360"/>
                  <a:ext cx="14400" cy="1123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8" name=""/>
                <p:cNvSpPr/>
                <p:nvPr/>
              </p:nvSpPr>
              <p:spPr>
                <a:xfrm flipH="1" flipV="1">
                  <a:off x="3450960" y="192960"/>
                  <a:ext cx="3240" cy="410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9" name=""/>
                <p:cNvSpPr/>
                <p:nvPr/>
              </p:nvSpPr>
              <p:spPr>
                <a:xfrm flipH="1" flipV="1">
                  <a:off x="3390840" y="153360"/>
                  <a:ext cx="38160" cy="1044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0" name=""/>
                <p:cNvSpPr/>
                <p:nvPr/>
              </p:nvSpPr>
              <p:spPr>
                <a:xfrm flipH="1" flipV="1">
                  <a:off x="3384000" y="246600"/>
                  <a:ext cx="9720" cy="37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9000" bIns="-9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1" name=""/>
                <p:cNvSpPr/>
                <p:nvPr/>
              </p:nvSpPr>
              <p:spPr>
                <a:xfrm flipH="1" flipV="1">
                  <a:off x="3306600" y="246960"/>
                  <a:ext cx="74880" cy="64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000" bIns="18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2" name=""/>
                <p:cNvSpPr/>
                <p:nvPr/>
              </p:nvSpPr>
              <p:spPr>
                <a:xfrm flipH="1" flipV="1">
                  <a:off x="3322440" y="321840"/>
                  <a:ext cx="34920" cy="216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0" bIns="-252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3" name=""/>
                <p:cNvSpPr/>
                <p:nvPr/>
              </p:nvSpPr>
              <p:spPr>
                <a:xfrm flipH="1" flipV="1">
                  <a:off x="3257280" y="345600"/>
                  <a:ext cx="88920" cy="266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160" bIns="-20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4" name=""/>
                <p:cNvSpPr/>
                <p:nvPr/>
              </p:nvSpPr>
              <p:spPr>
                <a:xfrm flipH="1" flipV="1">
                  <a:off x="3300120" y="402840"/>
                  <a:ext cx="42840" cy="57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040" bIns="-410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5" name=""/>
                <p:cNvSpPr/>
                <p:nvPr/>
              </p:nvSpPr>
              <p:spPr>
                <a:xfrm flipH="1" flipV="1">
                  <a:off x="3244680" y="440280"/>
                  <a:ext cx="98640" cy="126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6" name=""/>
                <p:cNvSpPr/>
                <p:nvPr/>
              </p:nvSpPr>
              <p:spPr>
                <a:xfrm flipH="1">
                  <a:off x="3309480" y="488520"/>
                  <a:ext cx="34920" cy="12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560" bIns="-34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7" name=""/>
                <p:cNvSpPr/>
                <p:nvPr/>
              </p:nvSpPr>
              <p:spPr>
                <a:xfrm flipH="1">
                  <a:off x="3251160" y="521640"/>
                  <a:ext cx="115920" cy="48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8" name=""/>
                <p:cNvSpPr/>
                <p:nvPr/>
              </p:nvSpPr>
              <p:spPr>
                <a:xfrm flipH="1">
                  <a:off x="3359160" y="561240"/>
                  <a:ext cx="23760" cy="158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0960" bIns="-309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9" name=""/>
                <p:cNvSpPr/>
                <p:nvPr/>
              </p:nvSpPr>
              <p:spPr>
                <a:xfrm flipV="1">
                  <a:off x="3664080" y="236160"/>
                  <a:ext cx="72720" cy="583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1520" bIns="115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0" name=""/>
                <p:cNvSpPr/>
                <p:nvPr/>
              </p:nvSpPr>
              <p:spPr>
                <a:xfrm flipV="1">
                  <a:off x="3683160" y="304200"/>
                  <a:ext cx="36360" cy="187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080" bIns="-280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1" name=""/>
                <p:cNvSpPr/>
                <p:nvPr/>
              </p:nvSpPr>
              <p:spPr>
                <a:xfrm flipV="1">
                  <a:off x="3692520" y="324720"/>
                  <a:ext cx="90360" cy="33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680" bIns="-13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2" name=""/>
                <p:cNvSpPr/>
                <p:nvPr/>
              </p:nvSpPr>
              <p:spPr>
                <a:xfrm flipV="1">
                  <a:off x="3700440" y="386280"/>
                  <a:ext cx="36360" cy="6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3" name=""/>
                <p:cNvSpPr/>
                <p:nvPr/>
              </p:nvSpPr>
              <p:spPr>
                <a:xfrm flipV="1">
                  <a:off x="3700440" y="420120"/>
                  <a:ext cx="96840" cy="10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4" name=""/>
                <p:cNvSpPr/>
                <p:nvPr/>
              </p:nvSpPr>
              <p:spPr>
                <a:xfrm>
                  <a:off x="3701880" y="472680"/>
                  <a:ext cx="33480" cy="2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5" name=""/>
                <p:cNvSpPr/>
                <p:nvPr/>
              </p:nvSpPr>
              <p:spPr>
                <a:xfrm>
                  <a:off x="3676680" y="505800"/>
                  <a:ext cx="115920" cy="471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" bIns="3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6" name=""/>
                <p:cNvSpPr/>
                <p:nvPr/>
              </p:nvSpPr>
              <p:spPr>
                <a:xfrm>
                  <a:off x="3659040" y="543960"/>
                  <a:ext cx="28800" cy="169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9880" bIns="-298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7" name=""/>
                <p:cNvSpPr/>
                <p:nvPr/>
              </p:nvSpPr>
              <p:spPr>
                <a:xfrm flipH="1">
                  <a:off x="3641760" y="237600"/>
                  <a:ext cx="25200" cy="410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pic>
        <p:nvPicPr>
          <p:cNvPr id="438" name="" descr=""/>
          <p:cNvPicPr/>
          <p:nvPr/>
        </p:nvPicPr>
        <p:blipFill>
          <a:blip r:embed="rId2"/>
          <a:stretch/>
        </p:blipFill>
        <p:spPr>
          <a:xfrm>
            <a:off x="6705720" y="0"/>
            <a:ext cx="2205000" cy="220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17D9A2-05E4-4D4A-994F-3E31648066C3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3849BDE-696E-4B62-A82D-FFCAA475BFD0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0" y="1523520"/>
            <a:ext cx="914400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Founded in 1992 - Tampa, Florida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Target Market - Providers, Shippers and Large Consumers of Coal, Oil or Natural Gas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 Power Generators (200+ IOU’s, 1,000 Municipal &amp; Co-ops, IPP’s)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100+ Fuel Suppliers / Traders, Railroads, Barge &amp; Trucking Companies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1,000’s of Industrial natural gas, coal and oil end-users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International Power and Industrial 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304920" y="228600"/>
            <a:ext cx="3595680" cy="1123920"/>
            <a:chOff x="304920" y="228600"/>
            <a:chExt cx="3595680" cy="1123920"/>
          </a:xfrm>
        </p:grpSpPr>
        <p:sp>
          <p:nvSpPr>
            <p:cNvPr id="35" name=""/>
            <p:cNvSpPr/>
            <p:nvPr/>
          </p:nvSpPr>
          <p:spPr>
            <a:xfrm>
              <a:off x="304920" y="228600"/>
              <a:ext cx="3595680" cy="112392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6" name=""/>
            <p:cNvGrpSpPr/>
            <p:nvPr/>
          </p:nvGrpSpPr>
          <p:grpSpPr>
            <a:xfrm>
              <a:off x="371520" y="342720"/>
              <a:ext cx="1011240" cy="906120"/>
              <a:chOff x="371520" y="342720"/>
              <a:chExt cx="1011240" cy="906120"/>
            </a:xfrm>
          </p:grpSpPr>
          <p:sp>
            <p:nvSpPr>
              <p:cNvPr id="37" name=""/>
              <p:cNvSpPr/>
              <p:nvPr/>
            </p:nvSpPr>
            <p:spPr>
              <a:xfrm>
                <a:off x="371520" y="342720"/>
                <a:ext cx="1011240" cy="90612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38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473040" y="475560"/>
                <a:ext cx="873000" cy="50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39" name=""/>
            <p:cNvSpPr/>
            <p:nvPr/>
          </p:nvSpPr>
          <p:spPr>
            <a:xfrm>
              <a:off x="1396440" y="350640"/>
              <a:ext cx="1284120" cy="978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1920" rIns="61920" tIns="31680" bIns="31680" anchor="t">
              <a:spAutoFit/>
            </a:bodyPr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Innovative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Business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Solutions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2786040" y="342720"/>
              <a:ext cx="1011240" cy="9061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1" name=""/>
            <p:cNvGrpSpPr/>
            <p:nvPr/>
          </p:nvGrpSpPr>
          <p:grpSpPr>
            <a:xfrm>
              <a:off x="3016080" y="345960"/>
              <a:ext cx="552600" cy="711360"/>
              <a:chOff x="3016080" y="345960"/>
              <a:chExt cx="552600" cy="711360"/>
            </a:xfrm>
          </p:grpSpPr>
          <p:grpSp>
            <p:nvGrpSpPr>
              <p:cNvPr id="42" name=""/>
              <p:cNvGrpSpPr/>
              <p:nvPr/>
            </p:nvGrpSpPr>
            <p:grpSpPr>
              <a:xfrm>
                <a:off x="3154320" y="488520"/>
                <a:ext cx="291960" cy="568800"/>
                <a:chOff x="3154320" y="488520"/>
                <a:chExt cx="291960" cy="568800"/>
              </a:xfrm>
            </p:grpSpPr>
            <p:sp>
              <p:nvSpPr>
                <p:cNvPr id="43" name=""/>
                <p:cNvSpPr/>
                <p:nvPr/>
              </p:nvSpPr>
              <p:spPr>
                <a:xfrm>
                  <a:off x="3154320" y="488520"/>
                  <a:ext cx="291960" cy="437760"/>
                </a:xfrm>
                <a:custGeom>
                  <a:avLst/>
                  <a:gdLst/>
                  <a:ahLst/>
                  <a:rect l="l" t="t" r="r" b="b"/>
                  <a:pathLst>
                    <a:path w="184" h="276">
                      <a:moveTo>
                        <a:pt x="28" y="181"/>
                      </a:moveTo>
                      <a:lnTo>
                        <a:pt x="20" y="165"/>
                      </a:lnTo>
                      <a:lnTo>
                        <a:pt x="9" y="146"/>
                      </a:lnTo>
                      <a:lnTo>
                        <a:pt x="2" y="131"/>
                      </a:lnTo>
                      <a:lnTo>
                        <a:pt x="0" y="111"/>
                      </a:lnTo>
                      <a:lnTo>
                        <a:pt x="0" y="95"/>
                      </a:lnTo>
                      <a:lnTo>
                        <a:pt x="2" y="70"/>
                      </a:lnTo>
                      <a:lnTo>
                        <a:pt x="10" y="52"/>
                      </a:lnTo>
                      <a:lnTo>
                        <a:pt x="23" y="31"/>
                      </a:lnTo>
                      <a:lnTo>
                        <a:pt x="40" y="18"/>
                      </a:lnTo>
                      <a:lnTo>
                        <a:pt x="54" y="8"/>
                      </a:lnTo>
                      <a:lnTo>
                        <a:pt x="70" y="2"/>
                      </a:lnTo>
                      <a:lnTo>
                        <a:pt x="94" y="0"/>
                      </a:lnTo>
                      <a:lnTo>
                        <a:pt x="115" y="2"/>
                      </a:lnTo>
                      <a:lnTo>
                        <a:pt x="128" y="7"/>
                      </a:lnTo>
                      <a:lnTo>
                        <a:pt x="144" y="17"/>
                      </a:lnTo>
                      <a:lnTo>
                        <a:pt x="154" y="27"/>
                      </a:lnTo>
                      <a:lnTo>
                        <a:pt x="164" y="39"/>
                      </a:lnTo>
                      <a:lnTo>
                        <a:pt x="171" y="51"/>
                      </a:lnTo>
                      <a:lnTo>
                        <a:pt x="177" y="64"/>
                      </a:lnTo>
                      <a:lnTo>
                        <a:pt x="180" y="78"/>
                      </a:lnTo>
                      <a:lnTo>
                        <a:pt x="183" y="95"/>
                      </a:lnTo>
                      <a:lnTo>
                        <a:pt x="182" y="112"/>
                      </a:lnTo>
                      <a:lnTo>
                        <a:pt x="177" y="128"/>
                      </a:lnTo>
                      <a:lnTo>
                        <a:pt x="171" y="146"/>
                      </a:lnTo>
                      <a:lnTo>
                        <a:pt x="161" y="167"/>
                      </a:lnTo>
                      <a:lnTo>
                        <a:pt x="155" y="181"/>
                      </a:lnTo>
                      <a:lnTo>
                        <a:pt x="150" y="197"/>
                      </a:lnTo>
                      <a:lnTo>
                        <a:pt x="144" y="216"/>
                      </a:lnTo>
                      <a:lnTo>
                        <a:pt x="141" y="233"/>
                      </a:lnTo>
                      <a:lnTo>
                        <a:pt x="138" y="251"/>
                      </a:lnTo>
                      <a:lnTo>
                        <a:pt x="138" y="275"/>
                      </a:lnTo>
                      <a:lnTo>
                        <a:pt x="52" y="275"/>
                      </a:lnTo>
                      <a:lnTo>
                        <a:pt x="52" y="256"/>
                      </a:lnTo>
                      <a:lnTo>
                        <a:pt x="47" y="232"/>
                      </a:lnTo>
                      <a:lnTo>
                        <a:pt x="41" y="215"/>
                      </a:lnTo>
                      <a:lnTo>
                        <a:pt x="35" y="196"/>
                      </a:lnTo>
                      <a:lnTo>
                        <a:pt x="28" y="181"/>
                      </a:lnTo>
                    </a:path>
                  </a:pathLst>
                </a:custGeom>
                <a:solidFill>
                  <a:srgbClr val="ffffff"/>
                </a:solidFill>
                <a:ln cap="rnd" w="1260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44" name=""/>
                <p:cNvGrpSpPr/>
                <p:nvPr/>
              </p:nvGrpSpPr>
              <p:grpSpPr>
                <a:xfrm>
                  <a:off x="3233880" y="915120"/>
                  <a:ext cx="137880" cy="142200"/>
                  <a:chOff x="3233880" y="915120"/>
                  <a:chExt cx="137880" cy="142200"/>
                </a:xfrm>
              </p:grpSpPr>
              <p:sp>
                <p:nvSpPr>
                  <p:cNvPr id="45" name=""/>
                  <p:cNvSpPr/>
                  <p:nvPr/>
                </p:nvSpPr>
                <p:spPr>
                  <a:xfrm>
                    <a:off x="3259080" y="1044720"/>
                    <a:ext cx="79560" cy="1260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3233880" y="915120"/>
                    <a:ext cx="137880" cy="439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8">
                        <a:moveTo>
                          <a:pt x="0" y="0"/>
                        </a:moveTo>
                        <a:lnTo>
                          <a:pt x="0" y="27"/>
                        </a:lnTo>
                        <a:lnTo>
                          <a:pt x="18" y="27"/>
                        </a:lnTo>
                        <a:lnTo>
                          <a:pt x="86" y="8"/>
                        </a:lnTo>
                        <a:lnTo>
                          <a:pt x="86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" bIns="-2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3233880" y="929160"/>
                    <a:ext cx="137880" cy="532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4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0" y="33"/>
                        </a:lnTo>
                        <a:lnTo>
                          <a:pt x="18" y="33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6480" bIns="6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3233880" y="959040"/>
                    <a:ext cx="137880" cy="48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1">
                        <a:moveTo>
                          <a:pt x="18" y="14"/>
                        </a:moveTo>
                        <a:lnTo>
                          <a:pt x="0" y="14"/>
                        </a:lnTo>
                        <a:lnTo>
                          <a:pt x="0" y="30"/>
                        </a:lnTo>
                        <a:lnTo>
                          <a:pt x="18" y="30"/>
                        </a:lnTo>
                        <a:lnTo>
                          <a:pt x="86" y="14"/>
                        </a:lnTo>
                        <a:lnTo>
                          <a:pt x="86" y="0"/>
                        </a:lnTo>
                        <a:lnTo>
                          <a:pt x="18" y="14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" bIns="21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3233880" y="981360"/>
                    <a:ext cx="13788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3">
                        <a:moveTo>
                          <a:pt x="18" y="16"/>
                        </a:moveTo>
                        <a:lnTo>
                          <a:pt x="16" y="16"/>
                        </a:lnTo>
                        <a:lnTo>
                          <a:pt x="0" y="16"/>
                        </a:lnTo>
                        <a:lnTo>
                          <a:pt x="0" y="32"/>
                        </a:lnTo>
                        <a:lnTo>
                          <a:pt x="18" y="32"/>
                        </a:lnTo>
                        <a:lnTo>
                          <a:pt x="86" y="16"/>
                        </a:lnTo>
                        <a:lnTo>
                          <a:pt x="86" y="0"/>
                        </a:lnTo>
                        <a:lnTo>
                          <a:pt x="18" y="16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5400" bIns="5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3233880" y="1006920"/>
                    <a:ext cx="137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7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9" y="26"/>
                        </a:lnTo>
                        <a:lnTo>
                          <a:pt x="76" y="26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20" bIns="-4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51" name=""/>
              <p:cNvGrpSpPr/>
              <p:nvPr/>
            </p:nvGrpSpPr>
            <p:grpSpPr>
              <a:xfrm>
                <a:off x="3016080" y="345960"/>
                <a:ext cx="552600" cy="459720"/>
                <a:chOff x="3016080" y="345960"/>
                <a:chExt cx="552600" cy="459720"/>
              </a:xfrm>
            </p:grpSpPr>
            <p:sp>
              <p:nvSpPr>
                <p:cNvPr id="52" name=""/>
                <p:cNvSpPr/>
                <p:nvPr/>
              </p:nvSpPr>
              <p:spPr>
                <a:xfrm flipH="1">
                  <a:off x="3390840" y="399600"/>
                  <a:ext cx="44640" cy="93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440" bIns="464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" name=""/>
                <p:cNvSpPr/>
                <p:nvPr/>
              </p:nvSpPr>
              <p:spPr>
                <a:xfrm flipH="1">
                  <a:off x="3365640" y="418680"/>
                  <a:ext cx="15840" cy="550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280" bIns="8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 flipH="1">
                  <a:off x="3330720" y="353520"/>
                  <a:ext cx="7920" cy="1108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5" name=""/>
                <p:cNvSpPr/>
                <p:nvPr/>
              </p:nvSpPr>
              <p:spPr>
                <a:xfrm>
                  <a:off x="3297240" y="408960"/>
                  <a:ext cx="1440" cy="48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6" name=""/>
                <p:cNvSpPr/>
                <p:nvPr/>
              </p:nvSpPr>
              <p:spPr>
                <a:xfrm>
                  <a:off x="3252600" y="345960"/>
                  <a:ext cx="14400" cy="1123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7" name=""/>
                <p:cNvSpPr/>
                <p:nvPr/>
              </p:nvSpPr>
              <p:spPr>
                <a:xfrm flipH="1" flipV="1">
                  <a:off x="3222360" y="421560"/>
                  <a:ext cx="3240" cy="410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8" name=""/>
                <p:cNvSpPr/>
                <p:nvPr/>
              </p:nvSpPr>
              <p:spPr>
                <a:xfrm flipH="1" flipV="1">
                  <a:off x="3162240" y="381960"/>
                  <a:ext cx="38160" cy="1044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9" name=""/>
                <p:cNvSpPr/>
                <p:nvPr/>
              </p:nvSpPr>
              <p:spPr>
                <a:xfrm flipH="1" flipV="1">
                  <a:off x="3155400" y="475200"/>
                  <a:ext cx="9720" cy="37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9000" bIns="-9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0" name=""/>
                <p:cNvSpPr/>
                <p:nvPr/>
              </p:nvSpPr>
              <p:spPr>
                <a:xfrm flipH="1" flipV="1">
                  <a:off x="3078000" y="475560"/>
                  <a:ext cx="74880" cy="64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000" bIns="18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1" name=""/>
                <p:cNvSpPr/>
                <p:nvPr/>
              </p:nvSpPr>
              <p:spPr>
                <a:xfrm flipH="1" flipV="1">
                  <a:off x="3093840" y="550440"/>
                  <a:ext cx="34920" cy="216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0" bIns="-252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2" name=""/>
                <p:cNvSpPr/>
                <p:nvPr/>
              </p:nvSpPr>
              <p:spPr>
                <a:xfrm flipH="1" flipV="1">
                  <a:off x="3028680" y="574200"/>
                  <a:ext cx="88920" cy="266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160" bIns="-20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" name=""/>
                <p:cNvSpPr/>
                <p:nvPr/>
              </p:nvSpPr>
              <p:spPr>
                <a:xfrm flipH="1" flipV="1">
                  <a:off x="3071520" y="631440"/>
                  <a:ext cx="42840" cy="57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040" bIns="-410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" name=""/>
                <p:cNvSpPr/>
                <p:nvPr/>
              </p:nvSpPr>
              <p:spPr>
                <a:xfrm flipH="1" flipV="1">
                  <a:off x="3016080" y="668880"/>
                  <a:ext cx="98640" cy="126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5" name=""/>
                <p:cNvSpPr/>
                <p:nvPr/>
              </p:nvSpPr>
              <p:spPr>
                <a:xfrm flipH="1">
                  <a:off x="3080880" y="717120"/>
                  <a:ext cx="34920" cy="12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560" bIns="-34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6" name=""/>
                <p:cNvSpPr/>
                <p:nvPr/>
              </p:nvSpPr>
              <p:spPr>
                <a:xfrm flipH="1">
                  <a:off x="3022560" y="750240"/>
                  <a:ext cx="115920" cy="48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7" name=""/>
                <p:cNvSpPr/>
                <p:nvPr/>
              </p:nvSpPr>
              <p:spPr>
                <a:xfrm flipH="1">
                  <a:off x="3130560" y="789840"/>
                  <a:ext cx="23760" cy="158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0960" bIns="-309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8" name=""/>
                <p:cNvSpPr/>
                <p:nvPr/>
              </p:nvSpPr>
              <p:spPr>
                <a:xfrm flipV="1">
                  <a:off x="3435480" y="464760"/>
                  <a:ext cx="72720" cy="583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1520" bIns="115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9" name=""/>
                <p:cNvSpPr/>
                <p:nvPr/>
              </p:nvSpPr>
              <p:spPr>
                <a:xfrm flipV="1">
                  <a:off x="3454560" y="532800"/>
                  <a:ext cx="36360" cy="187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080" bIns="-280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0" name=""/>
                <p:cNvSpPr/>
                <p:nvPr/>
              </p:nvSpPr>
              <p:spPr>
                <a:xfrm flipV="1">
                  <a:off x="3463920" y="553320"/>
                  <a:ext cx="90360" cy="33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680" bIns="-13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1" name=""/>
                <p:cNvSpPr/>
                <p:nvPr/>
              </p:nvSpPr>
              <p:spPr>
                <a:xfrm flipV="1">
                  <a:off x="3471840" y="614880"/>
                  <a:ext cx="36360" cy="6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2" name=""/>
                <p:cNvSpPr/>
                <p:nvPr/>
              </p:nvSpPr>
              <p:spPr>
                <a:xfrm flipV="1">
                  <a:off x="3471840" y="648720"/>
                  <a:ext cx="96840" cy="10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3" name=""/>
                <p:cNvSpPr/>
                <p:nvPr/>
              </p:nvSpPr>
              <p:spPr>
                <a:xfrm>
                  <a:off x="3473280" y="701280"/>
                  <a:ext cx="33480" cy="2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4" name=""/>
                <p:cNvSpPr/>
                <p:nvPr/>
              </p:nvSpPr>
              <p:spPr>
                <a:xfrm>
                  <a:off x="3448080" y="734400"/>
                  <a:ext cx="115920" cy="471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" bIns="3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5" name=""/>
                <p:cNvSpPr/>
                <p:nvPr/>
              </p:nvSpPr>
              <p:spPr>
                <a:xfrm>
                  <a:off x="3430440" y="772560"/>
                  <a:ext cx="28800" cy="169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9880" bIns="-298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6" name=""/>
                <p:cNvSpPr/>
                <p:nvPr/>
              </p:nvSpPr>
              <p:spPr>
                <a:xfrm flipH="1">
                  <a:off x="3413160" y="466200"/>
                  <a:ext cx="25200" cy="410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760" bIns="-5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grpSp>
        <p:nvGrpSpPr>
          <p:cNvPr id="77" name=""/>
          <p:cNvGrpSpPr/>
          <p:nvPr/>
        </p:nvGrpSpPr>
        <p:grpSpPr>
          <a:xfrm>
            <a:off x="7696080" y="0"/>
            <a:ext cx="1219320" cy="2362320"/>
            <a:chOff x="7696080" y="0"/>
            <a:chExt cx="1219320" cy="2362320"/>
          </a:xfrm>
        </p:grpSpPr>
        <p:sp>
          <p:nvSpPr>
            <p:cNvPr id="78" name=""/>
            <p:cNvSpPr/>
            <p:nvPr/>
          </p:nvSpPr>
          <p:spPr>
            <a:xfrm>
              <a:off x="7696080" y="0"/>
              <a:ext cx="1219320" cy="236232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79" name="" descr=""/>
            <p:cNvPicPr/>
            <p:nvPr/>
          </p:nvPicPr>
          <p:blipFill>
            <a:blip r:embed="rId2"/>
            <a:stretch/>
          </p:blipFill>
          <p:spPr>
            <a:xfrm>
              <a:off x="7862040" y="256680"/>
              <a:ext cx="879840" cy="17460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DE8A9D-0A40-4C62-A325-22503692E87E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F10F80C-69FF-42B3-818C-DC09FA07CD2E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/>
          </p:nvPr>
        </p:nvSpPr>
        <p:spPr>
          <a:xfrm>
            <a:off x="0" y="1295280"/>
            <a:ext cx="87631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Software Products (client / server or ASP version)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License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Customization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Training and Implementation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Maintenance Support Program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B2B Services (supply chain management)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 Consulting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9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Consulting Services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304920" y="228600"/>
            <a:ext cx="3352680" cy="1094400"/>
            <a:chOff x="304920" y="228600"/>
            <a:chExt cx="3352680" cy="1094400"/>
          </a:xfrm>
        </p:grpSpPr>
        <p:sp>
          <p:nvSpPr>
            <p:cNvPr id="82" name=""/>
            <p:cNvSpPr/>
            <p:nvPr/>
          </p:nvSpPr>
          <p:spPr>
            <a:xfrm>
              <a:off x="304920" y="228600"/>
              <a:ext cx="3352680" cy="106668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3" name=""/>
            <p:cNvGrpSpPr/>
            <p:nvPr/>
          </p:nvGrpSpPr>
          <p:grpSpPr>
            <a:xfrm>
              <a:off x="366840" y="336960"/>
              <a:ext cx="942840" cy="860040"/>
              <a:chOff x="366840" y="336960"/>
              <a:chExt cx="942840" cy="860040"/>
            </a:xfrm>
          </p:grpSpPr>
          <p:sp>
            <p:nvSpPr>
              <p:cNvPr id="84" name=""/>
              <p:cNvSpPr/>
              <p:nvPr/>
            </p:nvSpPr>
            <p:spPr>
              <a:xfrm>
                <a:off x="366840" y="336960"/>
                <a:ext cx="942840" cy="86004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85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461160" y="463320"/>
                <a:ext cx="813960" cy="4834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86" name=""/>
            <p:cNvSpPr/>
            <p:nvPr/>
          </p:nvSpPr>
          <p:spPr>
            <a:xfrm>
              <a:off x="1279080" y="344520"/>
              <a:ext cx="1284120" cy="978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1920" rIns="61920" tIns="31680" bIns="31680" anchor="t">
              <a:spAutoFit/>
            </a:bodyPr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Innovative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Business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Solutions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2618280" y="336960"/>
              <a:ext cx="942840" cy="860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8" name=""/>
            <p:cNvGrpSpPr/>
            <p:nvPr/>
          </p:nvGrpSpPr>
          <p:grpSpPr>
            <a:xfrm>
              <a:off x="2832480" y="340200"/>
              <a:ext cx="515160" cy="675000"/>
              <a:chOff x="2832480" y="340200"/>
              <a:chExt cx="515160" cy="675000"/>
            </a:xfrm>
          </p:grpSpPr>
          <p:grpSp>
            <p:nvGrpSpPr>
              <p:cNvPr id="89" name=""/>
              <p:cNvGrpSpPr/>
              <p:nvPr/>
            </p:nvGrpSpPr>
            <p:grpSpPr>
              <a:xfrm>
                <a:off x="2961720" y="475560"/>
                <a:ext cx="272160" cy="539640"/>
                <a:chOff x="2961720" y="475560"/>
                <a:chExt cx="272160" cy="539640"/>
              </a:xfrm>
            </p:grpSpPr>
            <p:sp>
              <p:nvSpPr>
                <p:cNvPr id="90" name=""/>
                <p:cNvSpPr/>
                <p:nvPr/>
              </p:nvSpPr>
              <p:spPr>
                <a:xfrm>
                  <a:off x="2961720" y="475560"/>
                  <a:ext cx="272160" cy="415080"/>
                </a:xfrm>
                <a:custGeom>
                  <a:avLst/>
                  <a:gdLst/>
                  <a:ahLst/>
                  <a:rect l="l" t="t" r="r" b="b"/>
                  <a:pathLst>
                    <a:path w="184" h="276">
                      <a:moveTo>
                        <a:pt x="28" y="181"/>
                      </a:moveTo>
                      <a:lnTo>
                        <a:pt x="20" y="165"/>
                      </a:lnTo>
                      <a:lnTo>
                        <a:pt x="9" y="146"/>
                      </a:lnTo>
                      <a:lnTo>
                        <a:pt x="2" y="131"/>
                      </a:lnTo>
                      <a:lnTo>
                        <a:pt x="0" y="111"/>
                      </a:lnTo>
                      <a:lnTo>
                        <a:pt x="0" y="95"/>
                      </a:lnTo>
                      <a:lnTo>
                        <a:pt x="2" y="70"/>
                      </a:lnTo>
                      <a:lnTo>
                        <a:pt x="10" y="52"/>
                      </a:lnTo>
                      <a:lnTo>
                        <a:pt x="23" y="31"/>
                      </a:lnTo>
                      <a:lnTo>
                        <a:pt x="40" y="18"/>
                      </a:lnTo>
                      <a:lnTo>
                        <a:pt x="54" y="8"/>
                      </a:lnTo>
                      <a:lnTo>
                        <a:pt x="70" y="2"/>
                      </a:lnTo>
                      <a:lnTo>
                        <a:pt x="94" y="0"/>
                      </a:lnTo>
                      <a:lnTo>
                        <a:pt x="115" y="2"/>
                      </a:lnTo>
                      <a:lnTo>
                        <a:pt x="128" y="7"/>
                      </a:lnTo>
                      <a:lnTo>
                        <a:pt x="144" y="17"/>
                      </a:lnTo>
                      <a:lnTo>
                        <a:pt x="154" y="27"/>
                      </a:lnTo>
                      <a:lnTo>
                        <a:pt x="164" y="39"/>
                      </a:lnTo>
                      <a:lnTo>
                        <a:pt x="171" y="51"/>
                      </a:lnTo>
                      <a:lnTo>
                        <a:pt x="177" y="64"/>
                      </a:lnTo>
                      <a:lnTo>
                        <a:pt x="180" y="78"/>
                      </a:lnTo>
                      <a:lnTo>
                        <a:pt x="183" y="95"/>
                      </a:lnTo>
                      <a:lnTo>
                        <a:pt x="182" y="112"/>
                      </a:lnTo>
                      <a:lnTo>
                        <a:pt x="177" y="128"/>
                      </a:lnTo>
                      <a:lnTo>
                        <a:pt x="171" y="146"/>
                      </a:lnTo>
                      <a:lnTo>
                        <a:pt x="161" y="167"/>
                      </a:lnTo>
                      <a:lnTo>
                        <a:pt x="155" y="181"/>
                      </a:lnTo>
                      <a:lnTo>
                        <a:pt x="150" y="197"/>
                      </a:lnTo>
                      <a:lnTo>
                        <a:pt x="144" y="216"/>
                      </a:lnTo>
                      <a:lnTo>
                        <a:pt x="141" y="233"/>
                      </a:lnTo>
                      <a:lnTo>
                        <a:pt x="138" y="251"/>
                      </a:lnTo>
                      <a:lnTo>
                        <a:pt x="138" y="275"/>
                      </a:lnTo>
                      <a:lnTo>
                        <a:pt x="52" y="275"/>
                      </a:lnTo>
                      <a:lnTo>
                        <a:pt x="52" y="256"/>
                      </a:lnTo>
                      <a:lnTo>
                        <a:pt x="47" y="232"/>
                      </a:lnTo>
                      <a:lnTo>
                        <a:pt x="41" y="215"/>
                      </a:lnTo>
                      <a:lnTo>
                        <a:pt x="35" y="196"/>
                      </a:lnTo>
                      <a:lnTo>
                        <a:pt x="28" y="181"/>
                      </a:lnTo>
                    </a:path>
                  </a:pathLst>
                </a:custGeom>
                <a:solidFill>
                  <a:srgbClr val="ffffff"/>
                </a:solidFill>
                <a:ln cap="rnd" w="1260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91" name=""/>
                <p:cNvGrpSpPr/>
                <p:nvPr/>
              </p:nvGrpSpPr>
              <p:grpSpPr>
                <a:xfrm>
                  <a:off x="3035880" y="880200"/>
                  <a:ext cx="128520" cy="135000"/>
                  <a:chOff x="3035880" y="880200"/>
                  <a:chExt cx="128520" cy="135000"/>
                </a:xfrm>
              </p:grpSpPr>
              <p:sp>
                <p:nvSpPr>
                  <p:cNvPr id="92" name=""/>
                  <p:cNvSpPr/>
                  <p:nvPr/>
                </p:nvSpPr>
                <p:spPr>
                  <a:xfrm>
                    <a:off x="3059280" y="1002960"/>
                    <a:ext cx="74160" cy="1224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160" bIns="-38160" anchor="ctr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3035880" y="880200"/>
                    <a:ext cx="128520" cy="4176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8">
                        <a:moveTo>
                          <a:pt x="0" y="0"/>
                        </a:moveTo>
                        <a:lnTo>
                          <a:pt x="0" y="27"/>
                        </a:lnTo>
                        <a:lnTo>
                          <a:pt x="18" y="27"/>
                        </a:lnTo>
                        <a:lnTo>
                          <a:pt x="86" y="8"/>
                        </a:lnTo>
                        <a:lnTo>
                          <a:pt x="86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5040" bIns="-5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3035880" y="893520"/>
                    <a:ext cx="128520" cy="5076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4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0" y="33"/>
                        </a:lnTo>
                        <a:lnTo>
                          <a:pt x="18" y="33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960" bIns="3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3035880" y="921960"/>
                    <a:ext cx="128520" cy="4644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1">
                        <a:moveTo>
                          <a:pt x="18" y="14"/>
                        </a:moveTo>
                        <a:lnTo>
                          <a:pt x="0" y="14"/>
                        </a:lnTo>
                        <a:lnTo>
                          <a:pt x="0" y="30"/>
                        </a:lnTo>
                        <a:lnTo>
                          <a:pt x="18" y="30"/>
                        </a:lnTo>
                        <a:lnTo>
                          <a:pt x="86" y="14"/>
                        </a:lnTo>
                        <a:lnTo>
                          <a:pt x="86" y="0"/>
                        </a:lnTo>
                        <a:lnTo>
                          <a:pt x="18" y="14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60" bIns="-3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3035880" y="943200"/>
                    <a:ext cx="128520" cy="496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3">
                        <a:moveTo>
                          <a:pt x="18" y="16"/>
                        </a:moveTo>
                        <a:lnTo>
                          <a:pt x="16" y="16"/>
                        </a:lnTo>
                        <a:lnTo>
                          <a:pt x="0" y="16"/>
                        </a:lnTo>
                        <a:lnTo>
                          <a:pt x="0" y="32"/>
                        </a:lnTo>
                        <a:lnTo>
                          <a:pt x="18" y="32"/>
                        </a:lnTo>
                        <a:lnTo>
                          <a:pt x="86" y="16"/>
                        </a:lnTo>
                        <a:lnTo>
                          <a:pt x="86" y="0"/>
                        </a:lnTo>
                        <a:lnTo>
                          <a:pt x="18" y="16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80" bIns="28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3035880" y="967320"/>
                    <a:ext cx="128520" cy="403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7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9" y="26"/>
                        </a:lnTo>
                        <a:lnTo>
                          <a:pt x="76" y="26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6480" bIns="-648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98" name=""/>
              <p:cNvGrpSpPr/>
              <p:nvPr/>
            </p:nvGrpSpPr>
            <p:grpSpPr>
              <a:xfrm>
                <a:off x="2832480" y="340200"/>
                <a:ext cx="515160" cy="436320"/>
                <a:chOff x="2832480" y="340200"/>
                <a:chExt cx="515160" cy="436320"/>
              </a:xfrm>
            </p:grpSpPr>
            <p:sp>
              <p:nvSpPr>
                <p:cNvPr id="99" name=""/>
                <p:cNvSpPr/>
                <p:nvPr/>
              </p:nvSpPr>
              <p:spPr>
                <a:xfrm flipH="1">
                  <a:off x="3181680" y="391320"/>
                  <a:ext cx="41400" cy="885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1760" bIns="41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0" name=""/>
                <p:cNvSpPr/>
                <p:nvPr/>
              </p:nvSpPr>
              <p:spPr>
                <a:xfrm flipH="1">
                  <a:off x="3158280" y="409320"/>
                  <a:ext cx="14760" cy="525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5760" bIns="5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1" name=""/>
                <p:cNvSpPr/>
                <p:nvPr/>
              </p:nvSpPr>
              <p:spPr>
                <a:xfrm flipH="1">
                  <a:off x="3125880" y="347400"/>
                  <a:ext cx="7200" cy="1054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2" name=""/>
                <p:cNvSpPr/>
                <p:nvPr/>
              </p:nvSpPr>
              <p:spPr>
                <a:xfrm>
                  <a:off x="3094920" y="399960"/>
                  <a:ext cx="1080" cy="464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" bIns="-3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3" name=""/>
                <p:cNvSpPr/>
                <p:nvPr/>
              </p:nvSpPr>
              <p:spPr>
                <a:xfrm>
                  <a:off x="3053160" y="340200"/>
                  <a:ext cx="13320" cy="1065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4" name=""/>
                <p:cNvSpPr/>
                <p:nvPr/>
              </p:nvSpPr>
              <p:spPr>
                <a:xfrm flipH="1" flipV="1">
                  <a:off x="3025440" y="411840"/>
                  <a:ext cx="2880" cy="39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560" bIns="-7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5" name=""/>
                <p:cNvSpPr/>
                <p:nvPr/>
              </p:nvSpPr>
              <p:spPr>
                <a:xfrm flipH="1" flipV="1">
                  <a:off x="2968920" y="374040"/>
                  <a:ext cx="35280" cy="990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6" name=""/>
                <p:cNvSpPr/>
                <p:nvPr/>
              </p:nvSpPr>
              <p:spPr>
                <a:xfrm flipH="1" flipV="1">
                  <a:off x="2962440" y="463320"/>
                  <a:ext cx="9000" cy="360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0800" bIns="-10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7" name=""/>
                <p:cNvSpPr/>
                <p:nvPr/>
              </p:nvSpPr>
              <p:spPr>
                <a:xfrm flipH="1" flipV="1">
                  <a:off x="2890080" y="462960"/>
                  <a:ext cx="69480" cy="615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4760" bIns="147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8" name=""/>
                <p:cNvSpPr/>
                <p:nvPr/>
              </p:nvSpPr>
              <p:spPr>
                <a:xfrm flipH="1" flipV="1">
                  <a:off x="2905560" y="533880"/>
                  <a:ext cx="32400" cy="20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280" bIns="-26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9" name=""/>
                <p:cNvSpPr/>
                <p:nvPr/>
              </p:nvSpPr>
              <p:spPr>
                <a:xfrm flipH="1" flipV="1">
                  <a:off x="2844720" y="556560"/>
                  <a:ext cx="82800" cy="255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 flipH="1" flipV="1">
                  <a:off x="2884680" y="611280"/>
                  <a:ext cx="39600" cy="57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040" bIns="-410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 flipH="1" flipV="1">
                  <a:off x="2832480" y="646920"/>
                  <a:ext cx="91800" cy="12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560" bIns="-34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 flipH="1">
                  <a:off x="2893320" y="692280"/>
                  <a:ext cx="32400" cy="118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920" bIns="-349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 flipH="1">
                  <a:off x="2838600" y="723960"/>
                  <a:ext cx="108000" cy="464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" bIns="-3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 flipH="1">
                  <a:off x="2939040" y="761400"/>
                  <a:ext cx="21960" cy="15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1680" bIns="-31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 flipV="1">
                  <a:off x="3223800" y="452880"/>
                  <a:ext cx="67680" cy="554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640" bIns="86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 flipV="1">
                  <a:off x="3241440" y="517680"/>
                  <a:ext cx="33840" cy="180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800" bIns="-28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 flipV="1">
                  <a:off x="3250080" y="537120"/>
                  <a:ext cx="84240" cy="316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 flipV="1">
                  <a:off x="3257640" y="595440"/>
                  <a:ext cx="33840" cy="6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 flipV="1">
                  <a:off x="3257640" y="627120"/>
                  <a:ext cx="90000" cy="104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360" bIns="-363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3259080" y="677520"/>
                  <a:ext cx="30960" cy="2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3235320" y="708840"/>
                  <a:ext cx="108000" cy="450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800" bIns="-1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3219120" y="744840"/>
                  <a:ext cx="26640" cy="162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0600" bIns="-306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 flipH="1">
                  <a:off x="3202560" y="454320"/>
                  <a:ext cx="23400" cy="39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560" bIns="-7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pic>
        <p:nvPicPr>
          <p:cNvPr id="124" name="" descr=""/>
          <p:cNvPicPr/>
          <p:nvPr/>
        </p:nvPicPr>
        <p:blipFill>
          <a:blip r:embed="rId2"/>
          <a:stretch/>
        </p:blipFill>
        <p:spPr>
          <a:xfrm>
            <a:off x="7010280" y="2895480"/>
            <a:ext cx="1838520" cy="2743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"/>
          <p:cNvSpPr/>
          <p:nvPr/>
        </p:nvSpPr>
        <p:spPr>
          <a:xfrm>
            <a:off x="4040640" y="457200"/>
            <a:ext cx="3888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8000"/>
                </a:solidFill>
                <a:effectLst/>
                <a:uFillTx/>
                <a:latin typeface="Times New Roman"/>
              </a:rPr>
              <a:t>Products / Services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287684-DA55-49E2-9479-74DE39834F6D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4ECC41F-9167-4902-A3F5-F4BF0A53A864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 txBox="1"/>
          <p:nvPr/>
        </p:nvSpPr>
        <p:spPr>
          <a:xfrm>
            <a:off x="72388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D98E89-E6F7-4F68-AE03-DA221F2F03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 txBox="1"/>
          <p:nvPr/>
        </p:nvSpPr>
        <p:spPr>
          <a:xfrm>
            <a:off x="34286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 txBox="1"/>
          <p:nvPr/>
        </p:nvSpPr>
        <p:spPr>
          <a:xfrm>
            <a:off x="838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162430-44CC-4E27-9897-34D7DA4C952F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200400" y="762120"/>
            <a:ext cx="1371600" cy="83808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Online Auction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952880" y="1600200"/>
            <a:ext cx="1219320" cy="6094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Procurement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Optimizer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858000" y="1219320"/>
            <a:ext cx="1905120" cy="68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Procurement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200400" y="1600200"/>
            <a:ext cx="1371600" cy="762120"/>
          </a:xfrm>
          <a:prstGeom prst="rect">
            <a:avLst/>
          </a:prstGeom>
          <a:solidFill>
            <a:srgbClr val="ff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eFuelbuy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200400" y="2743200"/>
            <a:ext cx="1371600" cy="1523880"/>
          </a:xfrm>
          <a:prstGeom prst="rect">
            <a:avLst/>
          </a:prstGeom>
          <a:solidFill>
            <a:srgbClr val="ff99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eFuelinfo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200400" y="0"/>
            <a:ext cx="1371600" cy="76212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Trading/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Mgmt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676520" y="4648320"/>
            <a:ext cx="2209680" cy="4572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Railcar Maintenance / Repair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934320" y="4952880"/>
            <a:ext cx="1828800" cy="60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Quality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858000" y="2286000"/>
            <a:ext cx="1828800" cy="1143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Shipment Scheduling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Tracking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Receipts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Consumption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800600" y="2819520"/>
            <a:ext cx="106668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Shipment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Distribution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Optimizer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086600" y="5867280"/>
            <a:ext cx="1447920" cy="7621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 Escalation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Budget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800600" y="838080"/>
            <a:ext cx="3124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924680" y="838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800600" y="10666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803120" y="609480"/>
            <a:ext cx="170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Purchase FOB Delivered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228600" y="1523880"/>
            <a:ext cx="1523880" cy="8384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Suppliers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(coal, gas, oil)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28600" y="2590920"/>
            <a:ext cx="1523880" cy="914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Carriers (rail,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barge, truck, pipe)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28600" y="3733920"/>
            <a:ext cx="1447920" cy="9144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Independent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Labs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803120" y="838080"/>
            <a:ext cx="1348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Purchase Fuel only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486400" y="106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219320" y="1523880"/>
            <a:ext cx="1676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752480" y="19051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514600" y="19051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514600" y="28195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449360" y="1295280"/>
            <a:ext cx="1501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Needs,  Supply,  Bids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V="1">
            <a:off x="2895480" y="38052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895480" y="114300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895480" y="1905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895480" y="380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04920" y="762120"/>
            <a:ext cx="1371600" cy="76176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Consumers,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Marketers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54640" y="1905120"/>
            <a:ext cx="760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Manifest,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Quality,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Noms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752480" y="31240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755720" y="2895480"/>
            <a:ext cx="96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Logistic info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831320" y="3886200"/>
            <a:ext cx="63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Quality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858000" y="3886200"/>
            <a:ext cx="1905120" cy="8380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Inventory Management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Payment Processing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Accounting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676520" y="5715000"/>
            <a:ext cx="1676160" cy="9144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Generation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Cost /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Reporting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895480" y="1143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72000" y="3808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0" y="1066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572000" y="1905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800600" y="380880"/>
            <a:ext cx="0" cy="1524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172200" y="16765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870160" y="1219320"/>
            <a:ext cx="781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Delivered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  Cost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flipH="1">
            <a:off x="5638320" y="41148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5638680" y="36576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867280" y="320040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869440" y="3200400"/>
            <a:ext cx="79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869800" y="2895480"/>
            <a:ext cx="688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trainsets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 flipH="1">
            <a:off x="5867280" y="28954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5240" y="4038480"/>
            <a:ext cx="105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Inventory info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869800" y="5181480"/>
            <a:ext cx="63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Quality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915400" y="2057400"/>
            <a:ext cx="0" cy="4191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flipH="1">
            <a:off x="8762760" y="525780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696080" y="1905120"/>
            <a:ext cx="100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Contract Info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8534520" y="62485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>
            <a:off x="5866920" y="3581280"/>
            <a:ext cx="3048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H="1">
            <a:off x="8686440" y="2819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924680" y="34290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3809880" y="251424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809880" y="2514600"/>
            <a:ext cx="3048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108400" y="2286000"/>
            <a:ext cx="96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Logistic info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278880" y="4267080"/>
            <a:ext cx="722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Repairs,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mileage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809880" y="5791320"/>
            <a:ext cx="1524240" cy="83808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Corporate G/L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and A/P Systems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rot="21555600">
            <a:off x="5562360" y="4419360"/>
            <a:ext cx="1003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cost &amp;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Payment info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H="1">
            <a:off x="3352680" y="63244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276720" y="5867280"/>
            <a:ext cx="54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O&amp;M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Cost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676520" y="41911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43800" y="1905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543800" y="2057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8686800" y="2057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419720" y="42670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419720" y="525780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H="1">
            <a:off x="4723920" y="449568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724280" y="44956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86400" y="3657600"/>
            <a:ext cx="0" cy="2590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486400" y="62485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641920" y="5638680"/>
            <a:ext cx="102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Forecasted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Shipment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Requirements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0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67652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7" name=""/>
          <p:cNvSpPr/>
          <p:nvPr/>
        </p:nvSpPr>
        <p:spPr>
          <a:xfrm>
            <a:off x="7010280" y="0"/>
            <a:ext cx="2381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Power Software Series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            Proprietary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10280" y="0"/>
            <a:ext cx="2133720" cy="609480"/>
          </a:xfrm>
          <a:prstGeom prst="rect">
            <a:avLst/>
          </a:prstGeom>
          <a:noFill/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3276720" y="42670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080" y="6340320"/>
            <a:ext cx="95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June, 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629400" y="685800"/>
            <a:ext cx="2514600" cy="5029200"/>
          </a:xfrm>
          <a:prstGeom prst="rect">
            <a:avLst/>
          </a:prstGeom>
          <a:noFill/>
          <a:ln cap="rnd" w="63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8001360" y="762120"/>
            <a:ext cx="874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FMS/CO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H="1">
            <a:off x="8762760" y="42670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724280" y="5486400"/>
            <a:ext cx="0" cy="0"/>
          </a:xfrm>
          <a:prstGeom prst="line">
            <a:avLst/>
          </a:prstGeom>
          <a:ln w="2556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2590920" y="5486400"/>
            <a:ext cx="2133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590920" y="5486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278880" y="5257800"/>
            <a:ext cx="73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Fuel cost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334120" y="65530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546880" y="6161040"/>
            <a:ext cx="1839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869440" y="6324480"/>
            <a:ext cx="64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Actuals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1142640" y="-36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8000"/>
                </a:solidFill>
                <a:effectLst/>
                <a:uFillTx/>
                <a:latin typeface="Book Antiqua"/>
              </a:rPr>
              <a:t>Benefits</a:t>
            </a:r>
            <a:endParaRPr b="1" lang="en-US" sz="4000" strike="noStrike" u="none">
              <a:solidFill>
                <a:srgbClr val="ff8000"/>
              </a:solidFill>
              <a:effectLst/>
              <a:uFillTx/>
              <a:latin typeface="Book Antiqua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/>
          </p:nvPr>
        </p:nvSpPr>
        <p:spPr>
          <a:xfrm>
            <a:off x="837720" y="1219320"/>
            <a:ext cx="80010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Eliminate Duplicate Data Entry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 Productivity and / or Reduce Staff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Real-time Fuel / Generation Cost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Real-time Inventory Information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Monitor Vendor Performance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29" name=""/>
          <p:cNvGraphicFramePr/>
          <p:nvPr/>
        </p:nvGraphicFramePr>
        <p:xfrm>
          <a:off x="7772400" y="0"/>
          <a:ext cx="137160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2400" y="0"/>
                    <a:ext cx="137160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1" name=""/>
          <p:cNvGraphicFramePr/>
          <p:nvPr/>
        </p:nvGraphicFramePr>
        <p:xfrm>
          <a:off x="47520" y="38160"/>
          <a:ext cx="1452600" cy="4809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23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520" y="38160"/>
                    <a:ext cx="1452600" cy="48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87E14A-D3CB-4340-9B37-9AA565B4BFB2}" type="slidenum">
              <a:t>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9A3ACB9-BD8B-48DB-A14E-B8356B0F414B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142640" y="-36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8000"/>
                </a:solidFill>
                <a:effectLst/>
                <a:uFillTx/>
                <a:latin typeface="Book Antiqua"/>
              </a:rPr>
              <a:t>Benefits</a:t>
            </a:r>
            <a:endParaRPr b="1" lang="en-US" sz="4000" strike="noStrike" u="none">
              <a:solidFill>
                <a:srgbClr val="ff8000"/>
              </a:solidFill>
              <a:effectLst/>
              <a:uFillTx/>
              <a:latin typeface="Book Antiqua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837720" y="1295280"/>
            <a:ext cx="80010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Tools For Competitive Environment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Fuel / Generation Costs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 Cash Flow to Supplier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LP Model Optimizes Purchasing and Scheduling Decisions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75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Reduce Railcar Repair Cost and Pool Cars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IT Costs (Integrated Solution)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Timely, Accurate, Accessible Information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10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41" name=""/>
          <p:cNvGraphicFramePr/>
          <p:nvPr/>
        </p:nvGraphicFramePr>
        <p:xfrm>
          <a:off x="7772400" y="0"/>
          <a:ext cx="137160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2400" y="0"/>
                    <a:ext cx="137160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3" name=""/>
          <p:cNvGraphicFramePr/>
          <p:nvPr/>
        </p:nvGraphicFramePr>
        <p:xfrm>
          <a:off x="47520" y="38160"/>
          <a:ext cx="1452600" cy="48096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24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520" y="38160"/>
                    <a:ext cx="1452600" cy="48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57A816-659C-4948-91C4-B48FDB255F63}" type="slidenum">
              <a:t>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CEFE5C7-0EFF-4E42-B938-96EA24B580BA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2735280" y="-360"/>
            <a:ext cx="54180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8000"/>
                </a:solidFill>
                <a:effectLst/>
                <a:uFillTx/>
                <a:latin typeface="Book Antiqua"/>
              </a:rPr>
              <a:t>IBS Customer List (6/00)</a:t>
            </a:r>
            <a:endParaRPr b="1" lang="en-US" sz="3600" strike="noStrike" u="none">
              <a:solidFill>
                <a:srgbClr val="ff8000"/>
              </a:solidFill>
              <a:effectLst/>
              <a:uFillTx/>
              <a:latin typeface="Book Antiqua"/>
            </a:endParaRPr>
          </a:p>
        </p:txBody>
      </p:sp>
      <p:pic>
        <p:nvPicPr>
          <p:cNvPr id="246" name="" descr=""/>
          <p:cNvPicPr/>
          <p:nvPr/>
        </p:nvPicPr>
        <p:blipFill>
          <a:blip r:embed="rId1"/>
          <a:stretch/>
        </p:blipFill>
        <p:spPr>
          <a:xfrm>
            <a:off x="361800" y="2309760"/>
            <a:ext cx="5083200" cy="332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7" name=""/>
          <p:cNvSpPr/>
          <p:nvPr/>
        </p:nvSpPr>
        <p:spPr>
          <a:xfrm>
            <a:off x="5431680" y="1447920"/>
            <a:ext cx="3411720" cy="67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Rochester Gas &amp; Electric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5562720" y="4800600"/>
            <a:ext cx="335268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Lakeland Electric &amp; Water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Florida Power Corp.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Tampa Electric Company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40400" y="720720"/>
            <a:ext cx="296712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Wisconsin Public Service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Wisconsin Electric Power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50" name="" descr=""/>
          <p:cNvPicPr/>
          <p:nvPr/>
        </p:nvPicPr>
        <p:blipFill>
          <a:blip r:embed="rId2"/>
          <a:stretch/>
        </p:blipFill>
        <p:spPr>
          <a:xfrm>
            <a:off x="4552920" y="2908440"/>
            <a:ext cx="358920" cy="29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1" name="" descr=""/>
          <p:cNvPicPr/>
          <p:nvPr/>
        </p:nvPicPr>
        <p:blipFill>
          <a:blip r:embed="rId3"/>
          <a:stretch/>
        </p:blipFill>
        <p:spPr>
          <a:xfrm>
            <a:off x="4324320" y="4889520"/>
            <a:ext cx="358920" cy="29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2" name="" descr=""/>
          <p:cNvPicPr/>
          <p:nvPr/>
        </p:nvPicPr>
        <p:blipFill>
          <a:blip r:embed="rId4"/>
          <a:stretch/>
        </p:blipFill>
        <p:spPr>
          <a:xfrm>
            <a:off x="3257640" y="2984400"/>
            <a:ext cx="35856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3" name=""/>
          <p:cNvSpPr/>
          <p:nvPr/>
        </p:nvSpPr>
        <p:spPr>
          <a:xfrm flipV="1">
            <a:off x="4878360" y="2135160"/>
            <a:ext cx="835200" cy="7588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54" name="" descr=""/>
          <p:cNvPicPr/>
          <p:nvPr/>
        </p:nvPicPr>
        <p:blipFill>
          <a:blip r:embed="rId5"/>
          <a:stretch/>
        </p:blipFill>
        <p:spPr>
          <a:xfrm>
            <a:off x="4629240" y="3213000"/>
            <a:ext cx="35856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5" name=""/>
          <p:cNvSpPr/>
          <p:nvPr/>
        </p:nvSpPr>
        <p:spPr>
          <a:xfrm>
            <a:off x="6171480" y="2590920"/>
            <a:ext cx="16714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PECO Energy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56" name="" descr=""/>
          <p:cNvPicPr/>
          <p:nvPr/>
        </p:nvPicPr>
        <p:blipFill>
          <a:blip r:embed="rId6"/>
          <a:stretch/>
        </p:blipFill>
        <p:spPr>
          <a:xfrm>
            <a:off x="4476600" y="3822840"/>
            <a:ext cx="35892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7" name=""/>
          <p:cNvSpPr/>
          <p:nvPr/>
        </p:nvSpPr>
        <p:spPr>
          <a:xfrm>
            <a:off x="5943240" y="3886200"/>
            <a:ext cx="27000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Carolina Power &amp; Light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8" name=""/>
          <p:cNvGraphicFramePr/>
          <p:nvPr/>
        </p:nvGraphicFramePr>
        <p:xfrm>
          <a:off x="47520" y="38160"/>
          <a:ext cx="1452600" cy="48096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7520" y="38160"/>
                    <a:ext cx="1452600" cy="48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260" name="" descr=""/>
          <p:cNvPicPr/>
          <p:nvPr/>
        </p:nvPicPr>
        <p:blipFill>
          <a:blip r:embed="rId9"/>
          <a:stretch/>
        </p:blipFill>
        <p:spPr>
          <a:xfrm>
            <a:off x="3562200" y="3746520"/>
            <a:ext cx="35892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1" name=""/>
          <p:cNvSpPr/>
          <p:nvPr/>
        </p:nvSpPr>
        <p:spPr>
          <a:xfrm>
            <a:off x="3657600" y="4041720"/>
            <a:ext cx="0" cy="17496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6680" y="5867280"/>
            <a:ext cx="29800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Southern Indiana G&amp;E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Indiana-Kentucky Electric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4727520" y="5029200"/>
            <a:ext cx="91116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64" name="" descr=""/>
          <p:cNvPicPr/>
          <p:nvPr/>
        </p:nvPicPr>
        <p:blipFill>
          <a:blip r:embed="rId10"/>
          <a:stretch/>
        </p:blipFill>
        <p:spPr>
          <a:xfrm>
            <a:off x="3486240" y="3289320"/>
            <a:ext cx="35856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5" name=""/>
          <p:cNvSpPr/>
          <p:nvPr/>
        </p:nvSpPr>
        <p:spPr>
          <a:xfrm>
            <a:off x="3429000" y="1143000"/>
            <a:ext cx="21448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Commonwealth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 Edison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66" name="" descr=""/>
          <p:cNvPicPr/>
          <p:nvPr/>
        </p:nvPicPr>
        <p:blipFill>
          <a:blip r:embed="rId11"/>
          <a:stretch/>
        </p:blipFill>
        <p:spPr>
          <a:xfrm>
            <a:off x="3943440" y="4584600"/>
            <a:ext cx="35856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7" name=""/>
          <p:cNvSpPr/>
          <p:nvPr/>
        </p:nvSpPr>
        <p:spPr>
          <a:xfrm>
            <a:off x="5471280" y="6049800"/>
            <a:ext cx="329760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Southern Company Services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118040" y="4879800"/>
            <a:ext cx="1368360" cy="12924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69" name="" descr=""/>
          <p:cNvPicPr/>
          <p:nvPr/>
        </p:nvPicPr>
        <p:blipFill>
          <a:blip r:embed="rId12"/>
          <a:stretch/>
        </p:blipFill>
        <p:spPr>
          <a:xfrm>
            <a:off x="2876400" y="3670200"/>
            <a:ext cx="35892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0" name=""/>
          <p:cNvSpPr/>
          <p:nvPr/>
        </p:nvSpPr>
        <p:spPr>
          <a:xfrm>
            <a:off x="-360" y="5791320"/>
            <a:ext cx="17218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Kansas City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Power &amp; Light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94960" y="762120"/>
            <a:ext cx="3665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Northern Indiana Public Svc Co.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72" name="" descr=""/>
          <p:cNvPicPr/>
          <p:nvPr/>
        </p:nvPicPr>
        <p:blipFill>
          <a:blip r:embed="rId13"/>
          <a:stretch/>
        </p:blipFill>
        <p:spPr>
          <a:xfrm>
            <a:off x="3943440" y="3441600"/>
            <a:ext cx="358560" cy="29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3" name="" descr=""/>
          <p:cNvPicPr/>
          <p:nvPr/>
        </p:nvPicPr>
        <p:blipFill>
          <a:blip r:embed="rId14"/>
          <a:stretch/>
        </p:blipFill>
        <p:spPr>
          <a:xfrm>
            <a:off x="4781520" y="2984400"/>
            <a:ext cx="35892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4" name=""/>
          <p:cNvSpPr/>
          <p:nvPr/>
        </p:nvSpPr>
        <p:spPr>
          <a:xfrm flipV="1">
            <a:off x="5106960" y="2515680"/>
            <a:ext cx="987480" cy="530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068160" y="2209680"/>
            <a:ext cx="27896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Potomac Electric Power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76" name="" descr=""/>
          <p:cNvPicPr/>
          <p:nvPr/>
        </p:nvPicPr>
        <p:blipFill>
          <a:blip r:embed="rId15"/>
          <a:stretch/>
        </p:blipFill>
        <p:spPr>
          <a:xfrm>
            <a:off x="3714840" y="4127400"/>
            <a:ext cx="35856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7" name=""/>
          <p:cNvSpPr/>
          <p:nvPr/>
        </p:nvSpPr>
        <p:spPr>
          <a:xfrm>
            <a:off x="5485680" y="4343400"/>
            <a:ext cx="317052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Tennessee Valley Authority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78" name="" descr=""/>
          <p:cNvPicPr/>
          <p:nvPr/>
        </p:nvPicPr>
        <p:blipFill>
          <a:blip r:embed="rId16"/>
          <a:stretch/>
        </p:blipFill>
        <p:spPr>
          <a:xfrm>
            <a:off x="2876400" y="2984400"/>
            <a:ext cx="358920" cy="29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9" name=""/>
          <p:cNvSpPr/>
          <p:nvPr/>
        </p:nvSpPr>
        <p:spPr>
          <a:xfrm>
            <a:off x="-720" y="1676520"/>
            <a:ext cx="26492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ff00"/>
                </a:solidFill>
                <a:effectLst/>
                <a:uFillTx/>
                <a:latin typeface="Arial"/>
              </a:rPr>
              <a:t>Northern States Power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1527120" y="2060640"/>
            <a:ext cx="1368360" cy="9874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2822400" y="1374840"/>
            <a:ext cx="530280" cy="15969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H="1">
            <a:off x="3736440" y="1832040"/>
            <a:ext cx="225720" cy="12920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858640" y="2971800"/>
            <a:ext cx="298008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FirstEnergy, Corp.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Ohio Valley Electric Corp.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American Electric Power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V="1">
            <a:off x="3733920" y="1143000"/>
            <a:ext cx="1981080" cy="2286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V="1">
            <a:off x="4876920" y="2742840"/>
            <a:ext cx="1295280" cy="6094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4191120" y="3504960"/>
            <a:ext cx="1752480" cy="759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724280" y="3962520"/>
            <a:ext cx="1219320" cy="759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990720" y="3886200"/>
            <a:ext cx="1981080" cy="18288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3962520" y="4343400"/>
            <a:ext cx="1447560" cy="1522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F98BC3-07C3-4FF7-9AEF-D7032F015516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F955ADC-4FD6-47AD-BAF9-6FC92B3C9E0B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1523520" y="-360"/>
            <a:ext cx="716292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8000"/>
                </a:solidFill>
                <a:effectLst/>
                <a:uFillTx/>
                <a:latin typeface="Book Antiqua"/>
              </a:rPr>
              <a:t>International Client List (6/00)</a:t>
            </a:r>
            <a:endParaRPr b="1" lang="en-US" sz="3600" strike="noStrike" u="none">
              <a:solidFill>
                <a:srgbClr val="ff8000"/>
              </a:solidFill>
              <a:effectLst/>
              <a:uFillTx/>
              <a:latin typeface="Book Antiqua"/>
            </a:endParaRPr>
          </a:p>
        </p:txBody>
      </p:sp>
      <p:pic>
        <p:nvPicPr>
          <p:cNvPr id="297" name="" descr=""/>
          <p:cNvPicPr/>
          <p:nvPr/>
        </p:nvPicPr>
        <p:blipFill>
          <a:blip r:embed="rId1"/>
          <a:stretch/>
        </p:blipFill>
        <p:spPr>
          <a:xfrm>
            <a:off x="3352680" y="1752480"/>
            <a:ext cx="3156120" cy="320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"/>
          <p:cNvSpPr/>
          <p:nvPr/>
        </p:nvSpPr>
        <p:spPr>
          <a:xfrm>
            <a:off x="1906200" y="4952880"/>
            <a:ext cx="256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Arial"/>
              </a:rPr>
              <a:t>TECO Power Services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Arial"/>
              </a:rPr>
              <a:t>       Guatemala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flipV="1">
            <a:off x="3429000" y="4038480"/>
            <a:ext cx="685800" cy="9144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6477120" y="1371600"/>
            <a:ext cx="22860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Arial"/>
              </a:rPr>
              <a:t>Electricity Supply Board, Ireland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afd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H="1">
            <a:off x="5943600" y="1828800"/>
            <a:ext cx="533520" cy="5335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2" name=""/>
          <p:cNvGraphicFramePr/>
          <p:nvPr/>
        </p:nvGraphicFramePr>
        <p:xfrm>
          <a:off x="47520" y="38160"/>
          <a:ext cx="1452600" cy="48096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30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7520" y="38160"/>
                    <a:ext cx="1452600" cy="480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586D22-10F6-4BF9-8CB2-49AB4915900B}" type="slidenum">
              <a:t>8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3FE4847-67AB-43D8-99E4-0B13EC369CE9}" type="datetime1">
              <a:rPr lang="en-US"/>
              <a:t>09/27/25</a:t>
            </a:fld>
          </a:p>
        </p:txBody>
      </p:sp>
    </p:spTree>
  </p:cSld>
  <p:transition>
    <p:random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63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/>
          </p:nvPr>
        </p:nvSpPr>
        <p:spPr>
          <a:xfrm>
            <a:off x="380880" y="160020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19999"/>
          </a:bodyPr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8000"/>
                </a:solidFill>
                <a:effectLst/>
                <a:uFillTx/>
                <a:latin typeface="Arial"/>
              </a:rPr>
              <a:t>Summary of Assets: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10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of Mature Software Products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B2B Supply Chain Management Under Development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Extensive Utility / Power Generation Industry Knowledge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Leader in a Virtually Untapped 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Solid Customer Base - 22 Investor Owned Utilities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Financially Stable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Proven Track Record - 8 years of Historical Performance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 IT /  Utility Industry Professionals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Clr>
                <a:srgbClr val="ff8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Recent Entry into International 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-28584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5840" indent="0">
              <a:lnSpc>
                <a:spcPct val="9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305" name=""/>
          <p:cNvGrpSpPr/>
          <p:nvPr/>
        </p:nvGrpSpPr>
        <p:grpSpPr>
          <a:xfrm>
            <a:off x="2666880" y="0"/>
            <a:ext cx="3353040" cy="1096920"/>
            <a:chOff x="2666880" y="0"/>
            <a:chExt cx="3353040" cy="1096920"/>
          </a:xfrm>
        </p:grpSpPr>
        <p:sp>
          <p:nvSpPr>
            <p:cNvPr id="306" name=""/>
            <p:cNvSpPr/>
            <p:nvPr/>
          </p:nvSpPr>
          <p:spPr>
            <a:xfrm>
              <a:off x="2666880" y="0"/>
              <a:ext cx="3353040" cy="1090800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07" name=""/>
            <p:cNvGrpSpPr/>
            <p:nvPr/>
          </p:nvGrpSpPr>
          <p:grpSpPr>
            <a:xfrm>
              <a:off x="2728800" y="110880"/>
              <a:ext cx="942840" cy="879480"/>
              <a:chOff x="2728800" y="110880"/>
              <a:chExt cx="942840" cy="879480"/>
            </a:xfrm>
          </p:grpSpPr>
          <p:sp>
            <p:nvSpPr>
              <p:cNvPr id="308" name=""/>
              <p:cNvSpPr/>
              <p:nvPr/>
            </p:nvSpPr>
            <p:spPr>
              <a:xfrm>
                <a:off x="2728800" y="110880"/>
                <a:ext cx="942840" cy="879480"/>
              </a:xfrm>
              <a:prstGeom prst="rect">
                <a:avLst/>
              </a:prstGeom>
              <a:solidFill>
                <a:srgbClr val="ffffff"/>
              </a:solidFill>
              <a:ln w="126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309" name="" descr=""/>
              <p:cNvPicPr/>
              <p:nvPr/>
            </p:nvPicPr>
            <p:blipFill>
              <a:blip r:embed="rId1"/>
              <a:stretch/>
            </p:blipFill>
            <p:spPr>
              <a:xfrm>
                <a:off x="2823120" y="239760"/>
                <a:ext cx="813960" cy="4942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310" name=""/>
            <p:cNvSpPr/>
            <p:nvPr/>
          </p:nvSpPr>
          <p:spPr>
            <a:xfrm>
              <a:off x="3641040" y="118440"/>
              <a:ext cx="1284120" cy="978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61920" rIns="61920" tIns="31680" bIns="31680" anchor="t">
              <a:spAutoFit/>
            </a:bodyPr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Innovative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Business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450720"/>
                  <a:tab algn="l" pos="901800"/>
                  <a:tab algn="l" pos="1352520"/>
                  <a:tab algn="l" pos="1803240"/>
                  <a:tab algn="l" pos="2254320"/>
                  <a:tab algn="l" pos="2705040"/>
                  <a:tab algn="l" pos="3156120"/>
                  <a:tab algn="l" pos="3606840"/>
                  <a:tab algn="l" pos="4057560"/>
                  <a:tab algn="l" pos="4508640"/>
                  <a:tab algn="l" pos="4959360"/>
                  <a:tab algn="l" pos="5410080"/>
                  <a:tab algn="l" pos="5861160"/>
                  <a:tab algn="l" pos="6311880"/>
                  <a:tab algn="l" pos="6762600"/>
                  <a:tab algn="l" pos="7213680"/>
                  <a:tab algn="l" pos="7664400"/>
                  <a:tab algn="l" pos="8115480"/>
                  <a:tab algn="l" pos="8566200"/>
                  <a:tab algn="l" pos="9016920"/>
                </a:tabLst>
              </a:pPr>
              <a:r>
                <a:rPr b="1" lang="en-US" sz="2000" strike="noStrike" u="none">
                  <a:solidFill>
                    <a:srgbClr val="ff8000"/>
                  </a:solidFill>
                  <a:effectLst/>
                  <a:uFillTx/>
                  <a:latin typeface="Times New Roman"/>
                </a:rPr>
                <a:t>Solutions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4980240" y="110880"/>
              <a:ext cx="942840" cy="8794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12" name=""/>
            <p:cNvGrpSpPr/>
            <p:nvPr/>
          </p:nvGrpSpPr>
          <p:grpSpPr>
            <a:xfrm>
              <a:off x="5194440" y="114120"/>
              <a:ext cx="515160" cy="690480"/>
              <a:chOff x="5194440" y="114120"/>
              <a:chExt cx="515160" cy="690480"/>
            </a:xfrm>
          </p:grpSpPr>
          <p:grpSp>
            <p:nvGrpSpPr>
              <p:cNvPr id="313" name=""/>
              <p:cNvGrpSpPr/>
              <p:nvPr/>
            </p:nvGrpSpPr>
            <p:grpSpPr>
              <a:xfrm>
                <a:off x="5323680" y="252720"/>
                <a:ext cx="272160" cy="551880"/>
                <a:chOff x="5323680" y="252720"/>
                <a:chExt cx="272160" cy="551880"/>
              </a:xfrm>
            </p:grpSpPr>
            <p:sp>
              <p:nvSpPr>
                <p:cNvPr id="314" name=""/>
                <p:cNvSpPr/>
                <p:nvPr/>
              </p:nvSpPr>
              <p:spPr>
                <a:xfrm>
                  <a:off x="5323680" y="252720"/>
                  <a:ext cx="272160" cy="424800"/>
                </a:xfrm>
                <a:custGeom>
                  <a:avLst/>
                  <a:gdLst/>
                  <a:ahLst/>
                  <a:rect l="l" t="t" r="r" b="b"/>
                  <a:pathLst>
                    <a:path w="184" h="276">
                      <a:moveTo>
                        <a:pt x="28" y="181"/>
                      </a:moveTo>
                      <a:lnTo>
                        <a:pt x="20" y="165"/>
                      </a:lnTo>
                      <a:lnTo>
                        <a:pt x="9" y="146"/>
                      </a:lnTo>
                      <a:lnTo>
                        <a:pt x="2" y="131"/>
                      </a:lnTo>
                      <a:lnTo>
                        <a:pt x="0" y="111"/>
                      </a:lnTo>
                      <a:lnTo>
                        <a:pt x="0" y="95"/>
                      </a:lnTo>
                      <a:lnTo>
                        <a:pt x="2" y="70"/>
                      </a:lnTo>
                      <a:lnTo>
                        <a:pt x="10" y="52"/>
                      </a:lnTo>
                      <a:lnTo>
                        <a:pt x="23" y="31"/>
                      </a:lnTo>
                      <a:lnTo>
                        <a:pt x="40" y="18"/>
                      </a:lnTo>
                      <a:lnTo>
                        <a:pt x="54" y="8"/>
                      </a:lnTo>
                      <a:lnTo>
                        <a:pt x="70" y="2"/>
                      </a:lnTo>
                      <a:lnTo>
                        <a:pt x="94" y="0"/>
                      </a:lnTo>
                      <a:lnTo>
                        <a:pt x="115" y="2"/>
                      </a:lnTo>
                      <a:lnTo>
                        <a:pt x="128" y="7"/>
                      </a:lnTo>
                      <a:lnTo>
                        <a:pt x="144" y="17"/>
                      </a:lnTo>
                      <a:lnTo>
                        <a:pt x="154" y="27"/>
                      </a:lnTo>
                      <a:lnTo>
                        <a:pt x="164" y="39"/>
                      </a:lnTo>
                      <a:lnTo>
                        <a:pt x="171" y="51"/>
                      </a:lnTo>
                      <a:lnTo>
                        <a:pt x="177" y="64"/>
                      </a:lnTo>
                      <a:lnTo>
                        <a:pt x="180" y="78"/>
                      </a:lnTo>
                      <a:lnTo>
                        <a:pt x="183" y="95"/>
                      </a:lnTo>
                      <a:lnTo>
                        <a:pt x="182" y="112"/>
                      </a:lnTo>
                      <a:lnTo>
                        <a:pt x="177" y="128"/>
                      </a:lnTo>
                      <a:lnTo>
                        <a:pt x="171" y="146"/>
                      </a:lnTo>
                      <a:lnTo>
                        <a:pt x="161" y="167"/>
                      </a:lnTo>
                      <a:lnTo>
                        <a:pt x="155" y="181"/>
                      </a:lnTo>
                      <a:lnTo>
                        <a:pt x="150" y="197"/>
                      </a:lnTo>
                      <a:lnTo>
                        <a:pt x="144" y="216"/>
                      </a:lnTo>
                      <a:lnTo>
                        <a:pt x="141" y="233"/>
                      </a:lnTo>
                      <a:lnTo>
                        <a:pt x="138" y="251"/>
                      </a:lnTo>
                      <a:lnTo>
                        <a:pt x="138" y="275"/>
                      </a:lnTo>
                      <a:lnTo>
                        <a:pt x="52" y="275"/>
                      </a:lnTo>
                      <a:lnTo>
                        <a:pt x="52" y="256"/>
                      </a:lnTo>
                      <a:lnTo>
                        <a:pt x="47" y="232"/>
                      </a:lnTo>
                      <a:lnTo>
                        <a:pt x="41" y="215"/>
                      </a:lnTo>
                      <a:lnTo>
                        <a:pt x="35" y="196"/>
                      </a:lnTo>
                      <a:lnTo>
                        <a:pt x="28" y="181"/>
                      </a:lnTo>
                    </a:path>
                  </a:pathLst>
                </a:custGeom>
                <a:solidFill>
                  <a:srgbClr val="ffffff"/>
                </a:solidFill>
                <a:ln cap="rnd" w="1260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315" name=""/>
                <p:cNvGrpSpPr/>
                <p:nvPr/>
              </p:nvGrpSpPr>
              <p:grpSpPr>
                <a:xfrm>
                  <a:off x="5397840" y="666720"/>
                  <a:ext cx="128520" cy="137880"/>
                  <a:chOff x="5397840" y="666720"/>
                  <a:chExt cx="128520" cy="137880"/>
                </a:xfrm>
              </p:grpSpPr>
              <p:sp>
                <p:nvSpPr>
                  <p:cNvPr id="316" name=""/>
                  <p:cNvSpPr/>
                  <p:nvPr/>
                </p:nvSpPr>
                <p:spPr>
                  <a:xfrm>
                    <a:off x="5421240" y="792360"/>
                    <a:ext cx="74160" cy="1224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1260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8160" bIns="-38160" anchor="ctr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7" name=""/>
                  <p:cNvSpPr/>
                  <p:nvPr/>
                </p:nvSpPr>
                <p:spPr>
                  <a:xfrm>
                    <a:off x="5397840" y="666720"/>
                    <a:ext cx="12852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8">
                        <a:moveTo>
                          <a:pt x="0" y="0"/>
                        </a:moveTo>
                        <a:lnTo>
                          <a:pt x="0" y="27"/>
                        </a:lnTo>
                        <a:lnTo>
                          <a:pt x="18" y="27"/>
                        </a:lnTo>
                        <a:lnTo>
                          <a:pt x="86" y="8"/>
                        </a:lnTo>
                        <a:lnTo>
                          <a:pt x="86" y="0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320" bIns="-43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8" name=""/>
                  <p:cNvSpPr/>
                  <p:nvPr/>
                </p:nvSpPr>
                <p:spPr>
                  <a:xfrm>
                    <a:off x="5397840" y="680400"/>
                    <a:ext cx="128520" cy="5184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4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0" y="33"/>
                        </a:lnTo>
                        <a:lnTo>
                          <a:pt x="18" y="33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5040" bIns="504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9" name=""/>
                  <p:cNvSpPr/>
                  <p:nvPr/>
                </p:nvSpPr>
                <p:spPr>
                  <a:xfrm>
                    <a:off x="5397840" y="709200"/>
                    <a:ext cx="128520" cy="475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1">
                        <a:moveTo>
                          <a:pt x="18" y="14"/>
                        </a:moveTo>
                        <a:lnTo>
                          <a:pt x="0" y="14"/>
                        </a:lnTo>
                        <a:lnTo>
                          <a:pt x="0" y="30"/>
                        </a:lnTo>
                        <a:lnTo>
                          <a:pt x="18" y="30"/>
                        </a:lnTo>
                        <a:lnTo>
                          <a:pt x="86" y="14"/>
                        </a:lnTo>
                        <a:lnTo>
                          <a:pt x="86" y="0"/>
                        </a:lnTo>
                        <a:lnTo>
                          <a:pt x="18" y="14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" bIns="72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0" name=""/>
                  <p:cNvSpPr/>
                  <p:nvPr/>
                </p:nvSpPr>
                <p:spPr>
                  <a:xfrm>
                    <a:off x="5397840" y="730800"/>
                    <a:ext cx="128520" cy="5076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3">
                        <a:moveTo>
                          <a:pt x="18" y="16"/>
                        </a:moveTo>
                        <a:lnTo>
                          <a:pt x="16" y="16"/>
                        </a:lnTo>
                        <a:lnTo>
                          <a:pt x="0" y="16"/>
                        </a:lnTo>
                        <a:lnTo>
                          <a:pt x="0" y="32"/>
                        </a:lnTo>
                        <a:lnTo>
                          <a:pt x="18" y="32"/>
                        </a:lnTo>
                        <a:lnTo>
                          <a:pt x="86" y="16"/>
                        </a:lnTo>
                        <a:lnTo>
                          <a:pt x="86" y="0"/>
                        </a:lnTo>
                        <a:lnTo>
                          <a:pt x="18" y="16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960" bIns="396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1" name=""/>
                  <p:cNvSpPr/>
                  <p:nvPr/>
                </p:nvSpPr>
                <p:spPr>
                  <a:xfrm>
                    <a:off x="5397840" y="755640"/>
                    <a:ext cx="128520" cy="4140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27">
                        <a:moveTo>
                          <a:pt x="18" y="17"/>
                        </a:moveTo>
                        <a:lnTo>
                          <a:pt x="0" y="17"/>
                        </a:lnTo>
                        <a:lnTo>
                          <a:pt x="9" y="26"/>
                        </a:lnTo>
                        <a:lnTo>
                          <a:pt x="76" y="26"/>
                        </a:lnTo>
                        <a:lnTo>
                          <a:pt x="86" y="17"/>
                        </a:lnTo>
                        <a:lnTo>
                          <a:pt x="86" y="0"/>
                        </a:lnTo>
                        <a:lnTo>
                          <a:pt x="18" y="17"/>
                        </a:lnTo>
                      </a:path>
                    </a:pathLst>
                  </a:custGeom>
                  <a:solidFill>
                    <a:srgbClr val="ffffff"/>
                  </a:solidFill>
                  <a:ln cap="rnd" w="1260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5400" bIns="-5400" anchor="t">
                    <a:noAutofit/>
                  </a:bodyPr>
                  <a:p>
                    <a:endParaRPr b="0" lang="en-US" sz="2400" strike="noStrike" u="none">
                      <a:solidFill>
                        <a:srgbClr val="ffffff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322" name=""/>
              <p:cNvGrpSpPr/>
              <p:nvPr/>
            </p:nvGrpSpPr>
            <p:grpSpPr>
              <a:xfrm>
                <a:off x="5194440" y="114120"/>
                <a:ext cx="515160" cy="446040"/>
                <a:chOff x="5194440" y="114120"/>
                <a:chExt cx="515160" cy="446040"/>
              </a:xfrm>
            </p:grpSpPr>
            <p:sp>
              <p:nvSpPr>
                <p:cNvPr id="323" name=""/>
                <p:cNvSpPr/>
                <p:nvPr/>
              </p:nvSpPr>
              <p:spPr>
                <a:xfrm flipH="1">
                  <a:off x="5543640" y="166320"/>
                  <a:ext cx="41400" cy="907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3920" bIns="439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4" name=""/>
                <p:cNvSpPr/>
                <p:nvPr/>
              </p:nvSpPr>
              <p:spPr>
                <a:xfrm flipH="1">
                  <a:off x="5520240" y="184680"/>
                  <a:ext cx="14760" cy="536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6840" bIns="68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5" name=""/>
                <p:cNvSpPr/>
                <p:nvPr/>
              </p:nvSpPr>
              <p:spPr>
                <a:xfrm flipH="1">
                  <a:off x="5487840" y="121680"/>
                  <a:ext cx="7200" cy="1076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6" name=""/>
                <p:cNvSpPr/>
                <p:nvPr/>
              </p:nvSpPr>
              <p:spPr>
                <a:xfrm>
                  <a:off x="5456880" y="175320"/>
                  <a:ext cx="1080" cy="47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" bIns="7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7" name=""/>
                <p:cNvSpPr/>
                <p:nvPr/>
              </p:nvSpPr>
              <p:spPr>
                <a:xfrm>
                  <a:off x="5415120" y="114120"/>
                  <a:ext cx="13320" cy="1090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8" name=""/>
                <p:cNvSpPr/>
                <p:nvPr/>
              </p:nvSpPr>
              <p:spPr>
                <a:xfrm flipH="1" flipV="1">
                  <a:off x="5387400" y="187200"/>
                  <a:ext cx="2880" cy="39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9" name=""/>
                <p:cNvSpPr/>
                <p:nvPr/>
              </p:nvSpPr>
              <p:spPr>
                <a:xfrm flipH="1" flipV="1">
                  <a:off x="5330880" y="149040"/>
                  <a:ext cx="35280" cy="101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0" name=""/>
                <p:cNvSpPr/>
                <p:nvPr/>
              </p:nvSpPr>
              <p:spPr>
                <a:xfrm flipH="1" flipV="1">
                  <a:off x="5324400" y="240120"/>
                  <a:ext cx="9000" cy="367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0080" bIns="-100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1" name=""/>
                <p:cNvSpPr/>
                <p:nvPr/>
              </p:nvSpPr>
              <p:spPr>
                <a:xfrm flipH="1" flipV="1">
                  <a:off x="5252040" y="239760"/>
                  <a:ext cx="69480" cy="630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200" bIns="162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2" name=""/>
                <p:cNvSpPr/>
                <p:nvPr/>
              </p:nvSpPr>
              <p:spPr>
                <a:xfrm flipH="1" flipV="1">
                  <a:off x="5267520" y="312120"/>
                  <a:ext cx="32400" cy="21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560" bIns="-25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3" name=""/>
                <p:cNvSpPr/>
                <p:nvPr/>
              </p:nvSpPr>
              <p:spPr>
                <a:xfrm flipH="1" flipV="1">
                  <a:off x="5206680" y="335520"/>
                  <a:ext cx="82800" cy="259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0880" bIns="-208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4" name=""/>
                <p:cNvSpPr/>
                <p:nvPr/>
              </p:nvSpPr>
              <p:spPr>
                <a:xfrm flipH="1" flipV="1">
                  <a:off x="5246640" y="390960"/>
                  <a:ext cx="39600" cy="57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040" bIns="-410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5" name=""/>
                <p:cNvSpPr/>
                <p:nvPr/>
              </p:nvSpPr>
              <p:spPr>
                <a:xfrm flipH="1" flipV="1">
                  <a:off x="5194440" y="427680"/>
                  <a:ext cx="91800" cy="1224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560" bIns="-3456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6" name=""/>
                <p:cNvSpPr/>
                <p:nvPr/>
              </p:nvSpPr>
              <p:spPr>
                <a:xfrm flipH="1">
                  <a:off x="5255280" y="474120"/>
                  <a:ext cx="32400" cy="118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920" bIns="-349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7" name=""/>
                <p:cNvSpPr/>
                <p:nvPr/>
              </p:nvSpPr>
              <p:spPr>
                <a:xfrm flipH="1">
                  <a:off x="5200560" y="506160"/>
                  <a:ext cx="108000" cy="47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" bIns="7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8" name=""/>
                <p:cNvSpPr/>
                <p:nvPr/>
              </p:nvSpPr>
              <p:spPr>
                <a:xfrm flipH="1">
                  <a:off x="5301000" y="544680"/>
                  <a:ext cx="21960" cy="154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1320" bIns="-3132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9" name=""/>
                <p:cNvSpPr/>
                <p:nvPr/>
              </p:nvSpPr>
              <p:spPr>
                <a:xfrm flipV="1">
                  <a:off x="5585760" y="229320"/>
                  <a:ext cx="67680" cy="5688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080" bIns="100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0" name=""/>
                <p:cNvSpPr/>
                <p:nvPr/>
              </p:nvSpPr>
              <p:spPr>
                <a:xfrm flipV="1">
                  <a:off x="5603400" y="295200"/>
                  <a:ext cx="33840" cy="183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440" bIns="-284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1" name=""/>
                <p:cNvSpPr/>
                <p:nvPr/>
              </p:nvSpPr>
              <p:spPr>
                <a:xfrm flipV="1">
                  <a:off x="5612040" y="315360"/>
                  <a:ext cx="84240" cy="324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400" bIns="-144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2" name=""/>
                <p:cNvSpPr/>
                <p:nvPr/>
              </p:nvSpPr>
              <p:spPr>
                <a:xfrm flipV="1">
                  <a:off x="5619600" y="375120"/>
                  <a:ext cx="33840" cy="61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3" name=""/>
                <p:cNvSpPr/>
                <p:nvPr/>
              </p:nvSpPr>
              <p:spPr>
                <a:xfrm flipV="1">
                  <a:off x="5619600" y="407880"/>
                  <a:ext cx="90000" cy="1080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6000" bIns="-360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4" name=""/>
                <p:cNvSpPr/>
                <p:nvPr/>
              </p:nvSpPr>
              <p:spPr>
                <a:xfrm>
                  <a:off x="5621040" y="458640"/>
                  <a:ext cx="30960" cy="25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4280" bIns="-442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5" name=""/>
                <p:cNvSpPr/>
                <p:nvPr/>
              </p:nvSpPr>
              <p:spPr>
                <a:xfrm>
                  <a:off x="5597280" y="491040"/>
                  <a:ext cx="108000" cy="4572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080" bIns="-108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6" name=""/>
                <p:cNvSpPr/>
                <p:nvPr/>
              </p:nvSpPr>
              <p:spPr>
                <a:xfrm>
                  <a:off x="5581080" y="527760"/>
                  <a:ext cx="26640" cy="165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0240" bIns="-302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7" name=""/>
                <p:cNvSpPr/>
                <p:nvPr/>
              </p:nvSpPr>
              <p:spPr>
                <a:xfrm flipH="1">
                  <a:off x="5564520" y="230760"/>
                  <a:ext cx="23400" cy="39960"/>
                </a:xfrm>
                <a:prstGeom prst="line">
                  <a:avLst/>
                </a:prstGeom>
                <a:ln w="1260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pic>
        <p:nvPicPr>
          <p:cNvPr id="348" name="" descr=""/>
          <p:cNvPicPr/>
          <p:nvPr/>
        </p:nvPicPr>
        <p:blipFill>
          <a:blip r:embed="rId2"/>
          <a:stretch/>
        </p:blipFill>
        <p:spPr>
          <a:xfrm>
            <a:off x="7315200" y="228600"/>
            <a:ext cx="1554120" cy="175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14AC06-9C01-473F-A7A9-D838E080A47E}" type="slidenum">
              <a:t>9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E8EE1BB-BCC4-468C-814E-D8E0FC8ECF91}" type="datetime1">
              <a:rPr lang="en-US"/>
              <a:t>09/27/25</a:t>
            </a:fld>
          </a:p>
        </p:txBody>
      </p:sp>
    </p:spTree>
  </p:cSld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1996-10-09T12:50:56Z</dcterms:created>
  <dc:creator>Innovative Business Solutions</dc:creator>
  <dc:description/>
  <dc:language>en-US</dc:language>
  <cp:lastModifiedBy>Debbie Wohlers</cp:lastModifiedBy>
  <cp:lastPrinted>2000-07-06T14:22:07Z</cp:lastPrinted>
  <dcterms:modified xsi:type="dcterms:W3CDTF">2000-07-06T14:22:19Z</dcterms:modified>
  <cp:revision>147</cp:revision>
  <dc:subject/>
  <dc:title>No Slide Title</dc:title>
</cp:coreProperties>
</file>