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  <Override PartName="/ppt/media/image4.png" ContentType="image/png"/>
  <Override PartName="/ppt/media/image3.jpeg" ContentType="image/jpeg"/>
  <Override PartName="/ppt/media/image5.png" ContentType="image/png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2AB87E-2561-4FD9-8FEA-8F573E738D5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F3A64DB-994E-4077-A2C6-CC809C002F4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533520" y="654120"/>
            <a:ext cx="57909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Enron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Welcomes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80880" y="2362320"/>
            <a:ext cx="6019920" cy="88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7,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Venue: Enron Building, 1400 Smith, Conference Room 50M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52280" y="3505320"/>
            <a:ext cx="6553440" cy="238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100000"/>
              </a:lnSpc>
              <a:tabLst>
                <a:tab algn="l" pos="0"/>
                <a:tab algn="l" pos="977760"/>
                <a:tab algn="l" pos="1828800"/>
                <a:tab algn="l" pos="2171880"/>
                <a:tab algn="l" pos="3378240"/>
                <a:tab algn="l" pos="4915080"/>
                <a:tab algn="l" pos="6146640"/>
                <a:tab algn="l" pos="7683480"/>
                <a:tab algn="l" pos="9220320"/>
                <a:tab algn="l" pos="107568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Topic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Discussion Leader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77760"/>
                <a:tab algn="l" pos="1828800"/>
                <a:tab algn="l" pos="2171880"/>
                <a:tab algn="l" pos="3378240"/>
                <a:tab algn="l" pos="4915080"/>
                <a:tab algn="l" pos="6146640"/>
                <a:tab algn="l" pos="7683480"/>
                <a:tab algn="l" pos="9220320"/>
                <a:tab algn="l" pos="107568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77760"/>
                <a:tab algn="l" pos="1828800"/>
                <a:tab algn="l" pos="2171880"/>
                <a:tab algn="l" pos="3378240"/>
                <a:tab algn="l" pos="4915080"/>
                <a:tab algn="l" pos="6146640"/>
                <a:tab algn="l" pos="7683480"/>
                <a:tab algn="l" pos="9220320"/>
                <a:tab algn="l" pos="107568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–10:00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&amp; Trading Operations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Vince Kaminski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77760"/>
                <a:tab algn="l" pos="1828800"/>
                <a:tab algn="l" pos="2171880"/>
                <a:tab algn="l" pos="3378240"/>
                <a:tab algn="l" pos="4915080"/>
                <a:tab algn="l" pos="6146640"/>
                <a:tab algn="l" pos="7683480"/>
                <a:tab algn="l" pos="9220320"/>
                <a:tab algn="l" pos="107568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77760"/>
                <a:tab algn="l" pos="1828800"/>
                <a:tab algn="l" pos="2171880"/>
                <a:tab algn="l" pos="3378240"/>
                <a:tab algn="l" pos="4915080"/>
                <a:tab algn="l" pos="6146640"/>
                <a:tab algn="l" pos="7683480"/>
                <a:tab algn="l" pos="9220320"/>
                <a:tab algn="l" pos="107568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10:00 – 10:30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Enron Wholesale Services &amp; Strategy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Frevert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77760"/>
                <a:tab algn="l" pos="1828800"/>
                <a:tab algn="l" pos="2171880"/>
                <a:tab algn="l" pos="3378240"/>
                <a:tab algn="l" pos="4915080"/>
                <a:tab algn="l" pos="6146640"/>
                <a:tab algn="l" pos="7683480"/>
                <a:tab algn="l" pos="9220320"/>
                <a:tab algn="l" pos="107568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77760"/>
                <a:tab algn="l" pos="1828800"/>
                <a:tab algn="l" pos="2171880"/>
                <a:tab algn="l" pos="3378240"/>
                <a:tab algn="l" pos="4915080"/>
                <a:tab algn="l" pos="6146640"/>
                <a:tab algn="l" pos="7683480"/>
                <a:tab algn="l" pos="9220320"/>
                <a:tab algn="l" pos="107568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10:30 – 11:00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Floor Tours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Eric Fietler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77760"/>
                <a:tab algn="l" pos="1828800"/>
                <a:tab algn="l" pos="2171880"/>
                <a:tab algn="l" pos="3378240"/>
                <a:tab algn="l" pos="4915080"/>
                <a:tab algn="l" pos="6146640"/>
                <a:tab algn="l" pos="7683480"/>
                <a:tab algn="l" pos="9220320"/>
                <a:tab algn="l" pos="107568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77760"/>
                <a:tab algn="l" pos="1828800"/>
                <a:tab algn="l" pos="2171880"/>
                <a:tab algn="l" pos="3378240"/>
                <a:tab algn="l" pos="4915080"/>
                <a:tab algn="l" pos="6146640"/>
                <a:tab algn="l" pos="7683480"/>
                <a:tab algn="l" pos="9220320"/>
                <a:tab algn="l" pos="107568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11:00 – 11:45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Power Operations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Mitch Robinson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77760"/>
                <a:tab algn="l" pos="1828800"/>
                <a:tab algn="l" pos="2171880"/>
                <a:tab algn="l" pos="3378240"/>
                <a:tab algn="l" pos="4915080"/>
                <a:tab algn="l" pos="6146640"/>
                <a:tab algn="l" pos="7683480"/>
                <a:tab algn="l" pos="9220320"/>
                <a:tab algn="l" pos="107568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Lloyd Will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77760"/>
                <a:tab algn="l" pos="1828800"/>
                <a:tab algn="l" pos="2171880"/>
                <a:tab algn="l" pos="3378240"/>
                <a:tab algn="l" pos="4915080"/>
                <a:tab algn="l" pos="6146640"/>
                <a:tab algn="l" pos="7683480"/>
                <a:tab algn="l" pos="9220320"/>
                <a:tab algn="l" pos="107568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11:45 – 12:00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Break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77760"/>
                <a:tab algn="l" pos="1828800"/>
                <a:tab algn="l" pos="2171880"/>
                <a:tab algn="l" pos="3378240"/>
                <a:tab algn="l" pos="4915080"/>
                <a:tab algn="l" pos="6146640"/>
                <a:tab algn="l" pos="7683480"/>
                <a:tab algn="l" pos="9220320"/>
                <a:tab algn="l" pos="107568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77760"/>
                <a:tab algn="l" pos="1828800"/>
                <a:tab algn="l" pos="2171880"/>
                <a:tab algn="l" pos="3378240"/>
                <a:tab algn="l" pos="4915080"/>
                <a:tab algn="l" pos="6146640"/>
                <a:tab algn="l" pos="7683480"/>
                <a:tab algn="l" pos="9220320"/>
                <a:tab algn="l" pos="107568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12:00 – 12:45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E-Commerce Discussion/EnronOnline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Teresa Mandola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77760"/>
                <a:tab algn="l" pos="1828800"/>
                <a:tab algn="l" pos="2171880"/>
                <a:tab algn="l" pos="3378240"/>
                <a:tab algn="l" pos="4915080"/>
                <a:tab algn="l" pos="6146640"/>
                <a:tab algn="l" pos="7683480"/>
                <a:tab algn="l" pos="9220320"/>
                <a:tab algn="l" pos="107568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28600" y="3429000"/>
            <a:ext cx="6248520" cy="0"/>
          </a:xfrm>
          <a:prstGeom prst="line">
            <a:avLst/>
          </a:prstGeom>
          <a:ln w="5724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28600" y="2666880"/>
            <a:ext cx="6248520" cy="0"/>
          </a:xfrm>
          <a:prstGeom prst="line">
            <a:avLst/>
          </a:prstGeom>
          <a:ln w="5724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5029200" y="8153280"/>
            <a:ext cx="1714680" cy="841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" descr=""/>
          <p:cNvPicPr/>
          <p:nvPr/>
        </p:nvPicPr>
        <p:blipFill>
          <a:blip r:embed="rId2"/>
          <a:stretch/>
        </p:blipFill>
        <p:spPr>
          <a:xfrm>
            <a:off x="152280" y="8609040"/>
            <a:ext cx="2286000" cy="45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" name="" descr=""/>
          <p:cNvPicPr/>
          <p:nvPr/>
        </p:nvPicPr>
        <p:blipFill>
          <a:blip r:embed="rId3"/>
          <a:stretch/>
        </p:blipFill>
        <p:spPr>
          <a:xfrm>
            <a:off x="177840" y="76320"/>
            <a:ext cx="6527880" cy="676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" name="spacer" descr=""/>
          <p:cNvPicPr/>
          <p:nvPr/>
        </p:nvPicPr>
        <p:blipFill>
          <a:blip r:embed="rId4"/>
          <a:stretch/>
        </p:blipFill>
        <p:spPr>
          <a:xfrm>
            <a:off x="3422520" y="4565520"/>
            <a:ext cx="11160" cy="111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6" name=""/>
          <p:cNvGraphicFramePr/>
          <p:nvPr/>
        </p:nvGraphicFramePr>
        <p:xfrm>
          <a:off x="3048120" y="1676520"/>
          <a:ext cx="685800" cy="6062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048120" y="1676520"/>
                    <a:ext cx="685800" cy="60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" name=""/>
          <p:cNvSpPr/>
          <p:nvPr/>
        </p:nvSpPr>
        <p:spPr>
          <a:xfrm>
            <a:off x="304920" y="5562720"/>
            <a:ext cx="6172200" cy="386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>
              <a:lnSpc>
                <a:spcPct val="100000"/>
              </a:lnSpc>
              <a:tabLst>
                <a:tab algn="l" pos="0"/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Norsk Hydro Attendees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>
              <a:lnSpc>
                <a:spcPct val="100000"/>
              </a:lnSpc>
              <a:tabLst>
                <a:tab algn="l" pos="0"/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Reidar Saether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>
              <a:lnSpc>
                <a:spcPct val="100000"/>
              </a:lnSpc>
              <a:tabLst>
                <a:tab algn="l" pos="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Pal Sunde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Vice President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>
              <a:lnSpc>
                <a:spcPct val="100000"/>
              </a:lnSpc>
              <a:tabLst>
                <a:tab algn="l" pos="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Gees van Iperen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Vice President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>
              <a:lnSpc>
                <a:spcPct val="100000"/>
              </a:lnSpc>
              <a:tabLst>
                <a:tab algn="l" pos="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Niels Selmer Schweigaard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>
              <a:lnSpc>
                <a:spcPct val="100000"/>
              </a:lnSpc>
              <a:tabLst>
                <a:tab algn="l" pos="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Petter Nore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>
              <a:lnSpc>
                <a:spcPct val="100000"/>
              </a:lnSpc>
              <a:tabLst>
                <a:tab algn="l" pos="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Ola Saether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>
              <a:lnSpc>
                <a:spcPct val="100000"/>
              </a:lnSpc>
              <a:tabLst>
                <a:tab algn="l" pos="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Olav Skalmeraas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>
              <a:lnSpc>
                <a:spcPct val="100000"/>
              </a:lnSpc>
              <a:tabLst>
                <a:tab algn="l" pos="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Knut Johan Malvik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>
              <a:lnSpc>
                <a:spcPct val="100000"/>
              </a:lnSpc>
              <a:tabLst>
                <a:tab algn="l" pos="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Hilde Myrbert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>
              <a:lnSpc>
                <a:spcPct val="100000"/>
              </a:lnSpc>
              <a:tabLst>
                <a:tab algn="l" pos="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Kristin Stabel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Administration &amp; Communication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>
              <a:lnSpc>
                <a:spcPct val="100000"/>
              </a:lnSpc>
              <a:tabLst>
                <a:tab algn="l" pos="0"/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>
              <a:lnSpc>
                <a:spcPct val="100000"/>
              </a:lnSpc>
              <a:tabLst>
                <a:tab algn="l" pos="0"/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Attendees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>
              <a:lnSpc>
                <a:spcPct val="100000"/>
              </a:lnSpc>
              <a:tabLst>
                <a:tab algn="l" pos="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Frevert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CEO, Enron Wholesale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>
              <a:lnSpc>
                <a:spcPct val="100000"/>
              </a:lnSpc>
              <a:tabLst>
                <a:tab algn="l" pos="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Vince Kaminski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>
              <a:lnSpc>
                <a:spcPct val="100000"/>
              </a:lnSpc>
              <a:tabLst>
                <a:tab algn="l" pos="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Mitch Robinson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Director, Power 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>
              <a:lnSpc>
                <a:spcPct val="100000"/>
              </a:lnSpc>
              <a:tabLst>
                <a:tab algn="l" pos="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Lloyd Will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Director, Power 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>
              <a:lnSpc>
                <a:spcPct val="100000"/>
              </a:lnSpc>
              <a:tabLst>
                <a:tab algn="l" pos="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Craig Taylor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Manager, Gas 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>
              <a:lnSpc>
                <a:spcPct val="100000"/>
              </a:lnSpc>
              <a:tabLst>
                <a:tab algn="l" pos="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Teresa Mandola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Manager, E-Commerce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>
              <a:lnSpc>
                <a:spcPct val="100000"/>
              </a:lnSpc>
              <a:tabLst>
                <a:tab algn="l" pos="0"/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>
              <a:lnSpc>
                <a:spcPct val="100000"/>
              </a:lnSpc>
              <a:tabLst>
                <a:tab algn="l" pos="0"/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>
              <a:lnSpc>
                <a:spcPct val="100000"/>
              </a:lnSpc>
              <a:tabLst>
                <a:tab algn="l" pos="0"/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>
              <a:lnSpc>
                <a:spcPct val="100000"/>
              </a:lnSpc>
              <a:tabLst>
                <a:tab algn="l" pos="0"/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>
              <a:lnSpc>
                <a:spcPct val="100000"/>
              </a:lnSpc>
              <a:tabLst>
                <a:tab algn="l" pos="0"/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>
              <a:lnSpc>
                <a:spcPct val="100000"/>
              </a:lnSpc>
              <a:tabLst>
                <a:tab algn="l" pos="0"/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2001-04-12T13:50:21Z</dcterms:created>
  <dc:creator>Adcetera</dc:creator>
  <dc:description/>
  <dc:language>en-US</dc:language>
  <cp:lastModifiedBy>crobert</cp:lastModifiedBy>
  <dcterms:modified xsi:type="dcterms:W3CDTF">2001-06-05T15:44:07Z</dcterms:modified>
  <cp:revision>43</cp:revision>
  <dc:subject/>
  <dc:title>No Slide Title</dc:title>
</cp:coreProperties>
</file>