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17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B2BE54-2ADF-43D9-B39C-4205BB80F5FB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33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0598B1-7BEA-46DA-A23C-100194642B54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1422E2-7991-4E49-B848-3376294258D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8600" y="728640"/>
            <a:ext cx="8686800" cy="3348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f00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0" dir="0" blurRad="0" rotWithShape="0">
              <a:srgbClr val="676767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28600" y="6324480"/>
            <a:ext cx="7924680" cy="763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f00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0" dir="0" blurRad="0" rotWithShape="0">
              <a:srgbClr val="676767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000" strike="noStrike" u="none">
              <a:solidFill>
                <a:srgbClr val="ff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550"/>
              </a:spcBef>
              <a:buClr>
                <a:srgbClr val="00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550"/>
              </a:spcBef>
              <a:buClr>
                <a:srgbClr val="00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550"/>
              </a:spcBef>
              <a:buClr>
                <a:srgbClr val="00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>
          <a:xfrm>
            <a:off x="2819520" y="6324480"/>
            <a:ext cx="350496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&lt;footer&gt;</a:t>
            </a:r>
            <a:r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6781320" y="6400440"/>
            <a:ext cx="11430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AD4B97B-8FDF-4B5E-9A20-40A26B9FB486}" type="slidenum">
              <a:rPr b="1" lang="en-US" sz="1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09480" y="76320"/>
            <a:ext cx="7772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Enron Global Assets</a:t>
            </a:r>
            <a:br>
              <a:rPr sz="2000"/>
            </a:b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Project Hurricane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nron%20logo" descr=""/>
          <p:cNvPicPr/>
          <p:nvPr/>
        </p:nvPicPr>
        <p:blipFill>
          <a:blip r:embed="rId2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28600" y="1143000"/>
            <a:ext cx="8686800" cy="32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Hurricane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24,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685800"/>
            <a:ext cx="9144000" cy="10944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f00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0" dir="0" blurRad="0" rotWithShape="0">
              <a:srgbClr val="676767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5791320"/>
            <a:ext cx="9144000" cy="7596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f00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0" dir="0" blurRad="0" rotWithShape="0">
              <a:srgbClr val="676767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Enron%20logo" descr=""/>
          <p:cNvPicPr/>
          <p:nvPr/>
        </p:nvPicPr>
        <p:blipFill>
          <a:blip r:embed="rId1"/>
          <a:stretch/>
        </p:blipFill>
        <p:spPr>
          <a:xfrm>
            <a:off x="8229600" y="5943600"/>
            <a:ext cx="914400" cy="914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0" y="5943600"/>
            <a:ext cx="8229600" cy="914400"/>
          </a:xfrm>
          <a:prstGeom prst="rect">
            <a:avLst/>
          </a:prstGeom>
          <a:solidFill>
            <a:srgbClr val="ffff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24080" y="0"/>
            <a:ext cx="3276720" cy="636480"/>
          </a:xfrm>
          <a:prstGeom prst="rect">
            <a:avLst/>
          </a:prstGeom>
          <a:solidFill>
            <a:srgbClr val="ffff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337E34-4703-45A1-9C41-B772399EB44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152280" y="838080"/>
            <a:ext cx="617220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Batangas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 MW BOT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10-year Build Own Transfer and Power Purchase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Power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Philippines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$54.5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4920" y="259092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277956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551A27-3C7F-4C24-8731-F5C96277EBF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52280" y="863640"/>
            <a:ext cx="868680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Eclipse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359 MW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 Power Purchase Agreement, Industrial steam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Sichuan Electric Power Corp./Various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$65.5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4920" y="259092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2280" y="28558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228600" y="373392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73392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B729D6-493C-4FA1-B56D-5E42B56087B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52280" y="851040"/>
            <a:ext cx="914400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Gases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LPG And Industrial Gases Distributor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None; retail LPG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(37% LPG market share)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Jamaica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$29.4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28600" y="256536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280" y="28306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171B2B-336E-4D04-9BA7-B2C9153EF62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52280" y="838080"/>
            <a:ext cx="9144000" cy="20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PQPC/L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Barge Mounted Diesel Engine 224 MW Power Plants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15-year Build Own Operate and Power Purchase Agreement for 114 MW Barge;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 MW barge is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114 MWs to Empresa Electrica de Guatemala 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110 MWs wholesale markets in Guatemala and El Salvador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Guatemala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37.5%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$38.3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8600" y="289548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52280" y="300816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FAC0D5-2B08-44A3-ADCA-C1A42C1B200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52280" y="838080"/>
            <a:ext cx="815364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Subic Bay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116 MW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15-year Build Own Transfer and related Power Purchase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Power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Philippines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$24.2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4920" y="274320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52280" y="300816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272003-7FD3-4042-AE95-6A74B17D6208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52280" y="851040"/>
            <a:ext cx="647712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Marianas Energy Company  (formerly Piti Power)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88 MW BOT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 Energy Conversion Agreement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$16.8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04920" y="251460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52280" y="28558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228600" y="373392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73392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EDD017-2374-427C-9C26-D4E7688839C8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52280" y="825480"/>
            <a:ext cx="914400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Accroven SRL - Venezuela Branch  (Accro III &amp; IV Project)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Extraction, Fractionate, Storage and Refrigeration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 Tolling/Services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PDVSA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Venezuela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49.25%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$33.9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28600" y="259092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2280" y="28954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CF641B-B105-4CE3-99EB-2C7EEA699E5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52280" y="914400"/>
            <a:ext cx="914400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Corinto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70.5 MW Barge Mounted Diesel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MWs 15-year Power Purchase Agreement/20 MWs merchant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Empresa Nicaragüense de Electricidad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Nicaragua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$4.9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28600" y="274320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52280" y="300816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5" name=""/>
          <p:cNvGraphicFramePr/>
          <p:nvPr/>
        </p:nvGraphicFramePr>
        <p:xfrm>
          <a:off x="228600" y="373392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73392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FA0445-6327-441C-BACA-9D20049442C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52280" y="838080"/>
            <a:ext cx="914400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Centragas-Transportadora de Gas de la Region Central de Enron Development &amp; Cia., S.C.A.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357 KM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15-year Build Own Maintain Transfer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Ecopetrol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Colombia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$(0.3)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04920" y="251460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52280" y="28558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2" name=""/>
          <p:cNvGraphicFramePr/>
          <p:nvPr/>
        </p:nvGraphicFramePr>
        <p:xfrm>
          <a:off x="237960" y="373392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7960" y="373392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CCD05B-4DC3-4D48-94A7-53EABB6428C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09480" y="5735520"/>
            <a:ext cx="35053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Book Values as of March 31,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Discount rates from CSFB and Enron RAC group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19520" y="1004760"/>
            <a:ext cx="335268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85800" y="1371600"/>
          <a:ext cx="7715160" cy="3814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371600"/>
                    <a:ext cx="7715160" cy="381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42251D-0C83-4022-93B0-8ED28965109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ERG OFFER</a:t>
            </a:r>
            <a:br>
              <a:rPr sz="2800"/>
            </a:br>
            <a:endParaRPr b="1" lang="en-US" sz="2800" strike="noStrike" u="none">
              <a:solidFill>
                <a:srgbClr val="ff33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 Cash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$300 Million Subordinated Note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only (4%)</a:t>
            </a:r>
            <a:endParaRPr b="0" lang="en-US" sz="20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year Bullet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Warrants for 5% of the Company upon Strategic Exit of the business</a:t>
            </a:r>
            <a:endParaRPr b="0" lang="en-US" sz="22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 must first achieve 30.0% return on initial equity investment</a:t>
            </a:r>
            <a:endParaRPr b="0" lang="en-US" sz="20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exercise price is equal to 5% of the then-current basis of the purchased portfolio</a:t>
            </a:r>
            <a:endParaRPr b="0" lang="en-US" sz="2000" strike="noStrike" u="none">
              <a:solidFill>
                <a:srgbClr val="00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4759BB-BC16-4634-A7BA-20196DEB248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2286000" y="838080"/>
            <a:ext cx="4952880" cy="9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ERG OFFER EVALUATION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4495680"/>
            <a:ext cx="4038480" cy="4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*Based on preliminary analysis of buyer’s possible capital structure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and exit scenario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**Enron tax basis equals $776.4 MM at March 31,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0880" y="5029200"/>
            <a:ext cx="8763120" cy="11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Offer is below market value range; allows buyer to achieve significant return on invested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Offer would result in significant book loss 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ERG has indicated willingness to structure deal to avoid transfer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ERG has completed financial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685800" y="1611360"/>
          <a:ext cx="3733920" cy="257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11360"/>
                    <a:ext cx="3733920" cy="25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5029200" y="1600200"/>
          <a:ext cx="3505320" cy="31748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29200" y="1600200"/>
                    <a:ext cx="3505320" cy="317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4D0DC1-602D-40EC-8EE7-3F3B91F4F64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10666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SUMMARY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1998-2010</a:t>
            </a:r>
            <a:endParaRPr b="1" lang="en-US" sz="2400" strike="noStrike" u="none">
              <a:solidFill>
                <a:srgbClr val="ff33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828800" y="2954160"/>
            <a:ext cx="1295280" cy="2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4120" y="2954160"/>
            <a:ext cx="1295280" cy="2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371520" y="3200400"/>
          <a:ext cx="8315280" cy="971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520" y="3200400"/>
                    <a:ext cx="8315280" cy="97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30418CC-30B1-460E-9376-93F6BE689B9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52280" y="914400"/>
            <a:ext cx="952524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Transportadaora de Gas del Sur S.A.  (TGS/CIESA)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4,146 Mile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 year license agreement for exclusive transportation of natural gas in southern Argentina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35.5%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$446.5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04920" y="289548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2280" y="30844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815B3A-F2F4-4C0C-977A-1BE96812A70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65240" y="914400"/>
            <a:ext cx="914400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Promigas S.A.  E.S.P.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transmission, local distribution and fuels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Take or Pay contracts (returns regulated by Colombian government)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Various Power Plants and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Colombia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$156.5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04920" y="289548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228600" y="373392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73392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152280" y="312408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ED6EEC-DC84-4E56-8A58-690C9871D92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2280" y="851040"/>
            <a:ext cx="9144000" cy="162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Vengas, S.A. (Vengas)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LPG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None; retail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2.5 million customers with 46% of Venezuelan filling market (based on total sales)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Venezuela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97.2%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$145.1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04920" y="259092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2280" y="281952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4F1955-8964-4876-BC28-F0FA4967064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289080" y="101124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2280" y="863640"/>
            <a:ext cx="9144000" cy="185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Name: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Smith Enron Co-generation Limited Partnership (SECLP)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Description: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185 MW Barge Mounted Generating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19-year Build Own Operate and Power Purchase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Customer(s):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Corporacion Dominicana de Electricidad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Dominican Republic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Ownership %: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Value (03/31/01):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$98.8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4920" y="251460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65040" y="2154240"/>
            <a:ext cx="18432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52280" y="2779560"/>
            <a:ext cx="2590920" cy="50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Amounts in US$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228600" y="3686040"/>
          <a:ext cx="8220240" cy="2409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686040"/>
                    <a:ext cx="8220240" cy="240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5B6884-F403-44E6-8D4E-BD47A402DA4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1999-08-18T09:27:12Z</dcterms:created>
  <dc:creator>PANTANAL ENERGIA</dc:creator>
  <dc:description/>
  <dc:language>en-US</dc:language>
  <cp:lastModifiedBy>abrown</cp:lastModifiedBy>
  <cp:lastPrinted>2001-04-09T12:40:14Z</cp:lastPrinted>
  <dcterms:modified xsi:type="dcterms:W3CDTF">2001-05-24T20:25:05Z</dcterms:modified>
  <cp:revision>780</cp:revision>
  <dc:subject/>
  <dc:title>No Slide Title</dc:title>
</cp:coreProperties>
</file>